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79" r:id="rId3"/>
    <p:sldId id="382" r:id="rId4"/>
    <p:sldId id="623" r:id="rId5"/>
    <p:sldId id="418" r:id="rId6"/>
    <p:sldId id="624" r:id="rId7"/>
    <p:sldId id="633" r:id="rId8"/>
    <p:sldId id="634" r:id="rId9"/>
    <p:sldId id="371" r:id="rId10"/>
    <p:sldId id="372" r:id="rId11"/>
    <p:sldId id="636" r:id="rId12"/>
    <p:sldId id="383" r:id="rId13"/>
    <p:sldId id="384" r:id="rId14"/>
    <p:sldId id="385" r:id="rId15"/>
    <p:sldId id="389" r:id="rId16"/>
    <p:sldId id="637" r:id="rId17"/>
    <p:sldId id="628" r:id="rId18"/>
    <p:sldId id="629" r:id="rId19"/>
    <p:sldId id="639" r:id="rId20"/>
    <p:sldId id="638" r:id="rId21"/>
    <p:sldId id="625" r:id="rId22"/>
    <p:sldId id="446" r:id="rId23"/>
    <p:sldId id="445" r:id="rId24"/>
    <p:sldId id="641" r:id="rId25"/>
    <p:sldId id="640" r:id="rId26"/>
    <p:sldId id="423" r:id="rId27"/>
    <p:sldId id="631" r:id="rId28"/>
    <p:sldId id="449" r:id="rId29"/>
    <p:sldId id="475" r:id="rId30"/>
    <p:sldId id="632" r:id="rId31"/>
  </p:sldIdLst>
  <p:sldSz cx="9601200" cy="7315200"/>
  <p:notesSz cx="7010400" cy="9296400"/>
  <p:defaultTextStyle>
    <a:defPPr>
      <a:defRPr lang="en-US"/>
    </a:defPPr>
    <a:lvl1pPr algn="l" rtl="0" fontAlgn="base">
      <a:spcBef>
        <a:spcPct val="0"/>
      </a:spcBef>
      <a:spcAft>
        <a:spcPct val="0"/>
      </a:spcAft>
      <a:defRPr sz="19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sz="1900" kern="1200">
        <a:solidFill>
          <a:schemeClr val="tx1"/>
        </a:solidFill>
        <a:latin typeface="Arial" charset="0"/>
        <a:ea typeface="ＭＳ Ｐゴシック" pitchFamily="1" charset="-128"/>
        <a:cs typeface="+mn-cs"/>
      </a:defRPr>
    </a:lvl2pPr>
    <a:lvl3pPr marL="914400" algn="l" rtl="0" fontAlgn="base">
      <a:spcBef>
        <a:spcPct val="0"/>
      </a:spcBef>
      <a:spcAft>
        <a:spcPct val="0"/>
      </a:spcAft>
      <a:defRPr sz="1900" kern="1200">
        <a:solidFill>
          <a:schemeClr val="tx1"/>
        </a:solidFill>
        <a:latin typeface="Arial" charset="0"/>
        <a:ea typeface="ＭＳ Ｐゴシック" pitchFamily="1" charset="-128"/>
        <a:cs typeface="+mn-cs"/>
      </a:defRPr>
    </a:lvl3pPr>
    <a:lvl4pPr marL="1371600" algn="l" rtl="0" fontAlgn="base">
      <a:spcBef>
        <a:spcPct val="0"/>
      </a:spcBef>
      <a:spcAft>
        <a:spcPct val="0"/>
      </a:spcAft>
      <a:defRPr sz="1900" kern="1200">
        <a:solidFill>
          <a:schemeClr val="tx1"/>
        </a:solidFill>
        <a:latin typeface="Arial" charset="0"/>
        <a:ea typeface="ＭＳ Ｐゴシック" pitchFamily="1" charset="-128"/>
        <a:cs typeface="+mn-cs"/>
      </a:defRPr>
    </a:lvl4pPr>
    <a:lvl5pPr marL="1828800" algn="l" rtl="0" fontAlgn="base">
      <a:spcBef>
        <a:spcPct val="0"/>
      </a:spcBef>
      <a:spcAft>
        <a:spcPct val="0"/>
      </a:spcAft>
      <a:defRPr sz="1900" kern="1200">
        <a:solidFill>
          <a:schemeClr val="tx1"/>
        </a:solidFill>
        <a:latin typeface="Arial" charset="0"/>
        <a:ea typeface="ＭＳ Ｐゴシック" pitchFamily="1" charset="-128"/>
        <a:cs typeface="+mn-cs"/>
      </a:defRPr>
    </a:lvl5pPr>
    <a:lvl6pPr marL="2286000" algn="l" defTabSz="914400" rtl="0" eaLnBrk="1" latinLnBrk="0" hangingPunct="1">
      <a:defRPr sz="1900" kern="1200">
        <a:solidFill>
          <a:schemeClr val="tx1"/>
        </a:solidFill>
        <a:latin typeface="Arial" charset="0"/>
        <a:ea typeface="ＭＳ Ｐゴシック" pitchFamily="1" charset="-128"/>
        <a:cs typeface="+mn-cs"/>
      </a:defRPr>
    </a:lvl6pPr>
    <a:lvl7pPr marL="2743200" algn="l" defTabSz="914400" rtl="0" eaLnBrk="1" latinLnBrk="0" hangingPunct="1">
      <a:defRPr sz="1900" kern="1200">
        <a:solidFill>
          <a:schemeClr val="tx1"/>
        </a:solidFill>
        <a:latin typeface="Arial" charset="0"/>
        <a:ea typeface="ＭＳ Ｐゴシック" pitchFamily="1" charset="-128"/>
        <a:cs typeface="+mn-cs"/>
      </a:defRPr>
    </a:lvl7pPr>
    <a:lvl8pPr marL="3200400" algn="l" defTabSz="914400" rtl="0" eaLnBrk="1" latinLnBrk="0" hangingPunct="1">
      <a:defRPr sz="1900" kern="1200">
        <a:solidFill>
          <a:schemeClr val="tx1"/>
        </a:solidFill>
        <a:latin typeface="Arial" charset="0"/>
        <a:ea typeface="ＭＳ Ｐゴシック" pitchFamily="1" charset="-128"/>
        <a:cs typeface="+mn-cs"/>
      </a:defRPr>
    </a:lvl8pPr>
    <a:lvl9pPr marL="3657600" algn="l" defTabSz="914400" rtl="0" eaLnBrk="1" latinLnBrk="0" hangingPunct="1">
      <a:defRPr sz="19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60"/>
  </p:normalViewPr>
  <p:slideViewPr>
    <p:cSldViewPr snapToGrid="0">
      <p:cViewPr varScale="1">
        <p:scale>
          <a:sx n="73" d="100"/>
          <a:sy n="73" d="100"/>
        </p:scale>
        <p:origin x="1361" y="31"/>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806"/>
    </p:cViewPr>
  </p:sorterViewPr>
  <p:notesViewPr>
    <p:cSldViewPr snapToGrid="0">
      <p:cViewPr varScale="1">
        <p:scale>
          <a:sx n="53" d="100"/>
          <a:sy n="53" d="100"/>
        </p:scale>
        <p:origin x="-261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defTabSz="931752">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3972256" y="1"/>
            <a:ext cx="3036623" cy="464205"/>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algn="r" defTabSz="931752">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8829121"/>
            <a:ext cx="3038145" cy="465743"/>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defTabSz="931752">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3972256" y="8829121"/>
            <a:ext cx="3036623" cy="465743"/>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algn="r" defTabSz="931752">
              <a:defRPr sz="1300">
                <a:latin typeface="Arial" pitchFamily="34" charset="0"/>
                <a:ea typeface="ＭＳ Ｐゴシック" pitchFamily="34" charset="-128"/>
                <a:cs typeface="+mn-cs"/>
              </a:defRPr>
            </a:lvl1pPr>
          </a:lstStyle>
          <a:p>
            <a:pPr>
              <a:defRPr/>
            </a:pPr>
            <a:fld id="{B76DDD22-916C-490C-8F37-6715F858125B}" type="slidenum">
              <a:rPr lang="en-US"/>
              <a:pPr>
                <a:defRPr/>
              </a:pPr>
              <a:t>‹#›</a:t>
            </a:fld>
            <a:endParaRPr lang="en-US"/>
          </a:p>
        </p:txBody>
      </p:sp>
    </p:spTree>
    <p:extLst>
      <p:ext uri="{BB962C8B-B14F-4D97-AF65-F5344CB8AC3E}">
        <p14:creationId xmlns:p14="http://schemas.microsoft.com/office/powerpoint/2010/main" val="1255089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defTabSz="931752">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3972256" y="1"/>
            <a:ext cx="3036623" cy="464205"/>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algn="r" defTabSz="931752">
              <a:defRPr sz="1300">
                <a:latin typeface="Arial" charset="0"/>
                <a:ea typeface="+mn-ea"/>
                <a:cs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17613" y="698500"/>
            <a:ext cx="4575175"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9121"/>
            <a:ext cx="3038145" cy="465743"/>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defTabSz="931752">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972256" y="8829121"/>
            <a:ext cx="3036623" cy="465743"/>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algn="r" defTabSz="931752">
              <a:defRPr sz="1300">
                <a:latin typeface="Arial" pitchFamily="34" charset="0"/>
                <a:ea typeface="ＭＳ Ｐゴシック" pitchFamily="34" charset="-128"/>
                <a:cs typeface="+mn-cs"/>
              </a:defRPr>
            </a:lvl1pPr>
          </a:lstStyle>
          <a:p>
            <a:pPr>
              <a:defRPr/>
            </a:pPr>
            <a:fld id="{B5C65827-8C82-4DA5-86DF-84EDF3CA0BCC}" type="slidenum">
              <a:rPr lang="en-US"/>
              <a:pPr>
                <a:defRPr/>
              </a:pPr>
              <a:t>‹#›</a:t>
            </a:fld>
            <a:endParaRPr lang="en-US"/>
          </a:p>
        </p:txBody>
      </p:sp>
    </p:spTree>
    <p:extLst>
      <p:ext uri="{BB962C8B-B14F-4D97-AF65-F5344CB8AC3E}">
        <p14:creationId xmlns:p14="http://schemas.microsoft.com/office/powerpoint/2010/main" val="3823837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356" eaLnBrk="0" hangingPunct="0">
              <a:defRPr sz="1800">
                <a:solidFill>
                  <a:schemeClr val="tx1"/>
                </a:solidFill>
                <a:latin typeface="Arial" charset="0"/>
                <a:ea typeface="ＭＳ Ｐゴシック" pitchFamily="1" charset="-128"/>
              </a:defRPr>
            </a:lvl1pPr>
            <a:lvl2pPr marL="716130" indent="-275434" defTabSz="930356" eaLnBrk="0" hangingPunct="0">
              <a:defRPr sz="1800">
                <a:solidFill>
                  <a:schemeClr val="tx1"/>
                </a:solidFill>
                <a:latin typeface="Arial" charset="0"/>
                <a:ea typeface="ＭＳ Ｐゴシック" pitchFamily="1" charset="-128"/>
              </a:defRPr>
            </a:lvl2pPr>
            <a:lvl3pPr marL="1101738" indent="-220348" defTabSz="930356" eaLnBrk="0" hangingPunct="0">
              <a:defRPr sz="1800">
                <a:solidFill>
                  <a:schemeClr val="tx1"/>
                </a:solidFill>
                <a:latin typeface="Arial" charset="0"/>
                <a:ea typeface="ＭＳ Ｐゴシック" pitchFamily="1" charset="-128"/>
              </a:defRPr>
            </a:lvl3pPr>
            <a:lvl4pPr marL="1542433" indent="-220348" defTabSz="930356" eaLnBrk="0" hangingPunct="0">
              <a:defRPr sz="1800">
                <a:solidFill>
                  <a:schemeClr val="tx1"/>
                </a:solidFill>
                <a:latin typeface="Arial" charset="0"/>
                <a:ea typeface="ＭＳ Ｐゴシック" pitchFamily="1" charset="-128"/>
              </a:defRPr>
            </a:lvl4pPr>
            <a:lvl5pPr marL="1983128" indent="-220348" defTabSz="930356" eaLnBrk="0" hangingPunct="0">
              <a:defRPr sz="1800">
                <a:solidFill>
                  <a:schemeClr val="tx1"/>
                </a:solidFill>
                <a:latin typeface="Arial" charset="0"/>
                <a:ea typeface="ＭＳ Ｐゴシック" pitchFamily="1" charset="-128"/>
              </a:defRPr>
            </a:lvl5pPr>
            <a:lvl6pPr marL="2423823" indent="-220348" defTabSz="930356" eaLnBrk="0" fontAlgn="base" hangingPunct="0">
              <a:spcBef>
                <a:spcPct val="0"/>
              </a:spcBef>
              <a:spcAft>
                <a:spcPct val="0"/>
              </a:spcAft>
              <a:defRPr sz="1800">
                <a:solidFill>
                  <a:schemeClr val="tx1"/>
                </a:solidFill>
                <a:latin typeface="Arial" charset="0"/>
                <a:ea typeface="ＭＳ Ｐゴシック" pitchFamily="1" charset="-128"/>
              </a:defRPr>
            </a:lvl6pPr>
            <a:lvl7pPr marL="2864518" indent="-220348" defTabSz="930356" eaLnBrk="0" fontAlgn="base" hangingPunct="0">
              <a:spcBef>
                <a:spcPct val="0"/>
              </a:spcBef>
              <a:spcAft>
                <a:spcPct val="0"/>
              </a:spcAft>
              <a:defRPr sz="1800">
                <a:solidFill>
                  <a:schemeClr val="tx1"/>
                </a:solidFill>
                <a:latin typeface="Arial" charset="0"/>
                <a:ea typeface="ＭＳ Ｐゴシック" pitchFamily="1" charset="-128"/>
              </a:defRPr>
            </a:lvl7pPr>
            <a:lvl8pPr marL="3305213" indent="-220348" defTabSz="930356" eaLnBrk="0" fontAlgn="base" hangingPunct="0">
              <a:spcBef>
                <a:spcPct val="0"/>
              </a:spcBef>
              <a:spcAft>
                <a:spcPct val="0"/>
              </a:spcAft>
              <a:defRPr sz="1800">
                <a:solidFill>
                  <a:schemeClr val="tx1"/>
                </a:solidFill>
                <a:latin typeface="Arial" charset="0"/>
                <a:ea typeface="ＭＳ Ｐゴシック" pitchFamily="1" charset="-128"/>
              </a:defRPr>
            </a:lvl8pPr>
            <a:lvl9pPr marL="3745908" indent="-220348" defTabSz="930356" eaLnBrk="0" fontAlgn="base" hangingPunct="0">
              <a:spcBef>
                <a:spcPct val="0"/>
              </a:spcBef>
              <a:spcAft>
                <a:spcPct val="0"/>
              </a:spcAft>
              <a:defRPr sz="1800">
                <a:solidFill>
                  <a:schemeClr val="tx1"/>
                </a:solidFill>
                <a:latin typeface="Arial" charset="0"/>
                <a:ea typeface="ＭＳ Ｐゴシック" pitchFamily="1" charset="-128"/>
              </a:defRPr>
            </a:lvl9pPr>
          </a:lstStyle>
          <a:p>
            <a:pPr eaLnBrk="1" hangingPunct="1"/>
            <a:fld id="{390C429E-0750-4F03-A9E2-86D590238E91}" type="slidenum">
              <a:rPr lang="en-US" altLang="en-US" sz="1300"/>
              <a:pPr eaLnBrk="1" hangingPunct="1"/>
              <a:t>1</a:t>
            </a:fld>
            <a:endParaRPr lang="en-US" alt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090" eaLnBrk="0" hangingPunct="0">
              <a:defRPr sz="1700" b="1">
                <a:solidFill>
                  <a:schemeClr val="tx1"/>
                </a:solidFill>
                <a:latin typeface="Arial" pitchFamily="34" charset="0"/>
                <a:cs typeface="Arial" pitchFamily="34" charset="0"/>
              </a:defRPr>
            </a:lvl1pPr>
            <a:lvl2pPr marL="688621" indent="-264854" defTabSz="896090" eaLnBrk="0" hangingPunct="0">
              <a:defRPr sz="1700" b="1">
                <a:solidFill>
                  <a:schemeClr val="tx1"/>
                </a:solidFill>
                <a:latin typeface="Arial" pitchFamily="34" charset="0"/>
                <a:cs typeface="Arial" pitchFamily="34" charset="0"/>
              </a:defRPr>
            </a:lvl2pPr>
            <a:lvl3pPr marL="1059417" indent="-211884" defTabSz="896090" eaLnBrk="0" hangingPunct="0">
              <a:defRPr sz="1700" b="1">
                <a:solidFill>
                  <a:schemeClr val="tx1"/>
                </a:solidFill>
                <a:latin typeface="Arial" pitchFamily="34" charset="0"/>
                <a:cs typeface="Arial" pitchFamily="34" charset="0"/>
              </a:defRPr>
            </a:lvl3pPr>
            <a:lvl4pPr marL="1483183" indent="-211884" defTabSz="896090" eaLnBrk="0" hangingPunct="0">
              <a:defRPr sz="1700" b="1">
                <a:solidFill>
                  <a:schemeClr val="tx1"/>
                </a:solidFill>
                <a:latin typeface="Arial" pitchFamily="34" charset="0"/>
                <a:cs typeface="Arial" pitchFamily="34" charset="0"/>
              </a:defRPr>
            </a:lvl4pPr>
            <a:lvl5pPr marL="1906949" indent="-211884" defTabSz="896090" eaLnBrk="0" hangingPunct="0">
              <a:defRPr sz="1700" b="1">
                <a:solidFill>
                  <a:schemeClr val="tx1"/>
                </a:solidFill>
                <a:latin typeface="Arial" pitchFamily="34" charset="0"/>
                <a:cs typeface="Arial" pitchFamily="34" charset="0"/>
              </a:defRPr>
            </a:lvl5pPr>
            <a:lvl6pPr marL="2330716" indent="-211884" defTabSz="896090" eaLnBrk="0" fontAlgn="base" hangingPunct="0">
              <a:spcBef>
                <a:spcPct val="0"/>
              </a:spcBef>
              <a:spcAft>
                <a:spcPct val="0"/>
              </a:spcAft>
              <a:defRPr sz="1700" b="1">
                <a:solidFill>
                  <a:schemeClr val="tx1"/>
                </a:solidFill>
                <a:latin typeface="Arial" pitchFamily="34" charset="0"/>
                <a:cs typeface="Arial" pitchFamily="34" charset="0"/>
              </a:defRPr>
            </a:lvl6pPr>
            <a:lvl7pPr marL="2754482" indent="-211884" defTabSz="896090" eaLnBrk="0" fontAlgn="base" hangingPunct="0">
              <a:spcBef>
                <a:spcPct val="0"/>
              </a:spcBef>
              <a:spcAft>
                <a:spcPct val="0"/>
              </a:spcAft>
              <a:defRPr sz="1700" b="1">
                <a:solidFill>
                  <a:schemeClr val="tx1"/>
                </a:solidFill>
                <a:latin typeface="Arial" pitchFamily="34" charset="0"/>
                <a:cs typeface="Arial" pitchFamily="34" charset="0"/>
              </a:defRPr>
            </a:lvl7pPr>
            <a:lvl8pPr marL="3178248" indent="-211884" defTabSz="896090" eaLnBrk="0" fontAlgn="base" hangingPunct="0">
              <a:spcBef>
                <a:spcPct val="0"/>
              </a:spcBef>
              <a:spcAft>
                <a:spcPct val="0"/>
              </a:spcAft>
              <a:defRPr sz="1700" b="1">
                <a:solidFill>
                  <a:schemeClr val="tx1"/>
                </a:solidFill>
                <a:latin typeface="Arial" pitchFamily="34" charset="0"/>
                <a:cs typeface="Arial" pitchFamily="34" charset="0"/>
              </a:defRPr>
            </a:lvl8pPr>
            <a:lvl9pPr marL="3602015" indent="-211884" defTabSz="896090" eaLnBrk="0" fontAlgn="base" hangingPunct="0">
              <a:spcBef>
                <a:spcPct val="0"/>
              </a:spcBef>
              <a:spcAft>
                <a:spcPct val="0"/>
              </a:spcAft>
              <a:defRPr sz="1700" b="1">
                <a:solidFill>
                  <a:schemeClr val="tx1"/>
                </a:solidFill>
                <a:latin typeface="Arial" pitchFamily="34" charset="0"/>
                <a:cs typeface="Arial" pitchFamily="34" charset="0"/>
              </a:defRPr>
            </a:lvl9pPr>
          </a:lstStyle>
          <a:p>
            <a:pPr eaLnBrk="1" hangingPunct="1"/>
            <a:fld id="{5AE4F2F1-932D-4169-A10B-3EB2CFD3A2E5}" type="slidenum">
              <a:rPr lang="en-US" altLang="en-US" sz="1300" b="0"/>
              <a:pPr eaLnBrk="1" hangingPunct="1"/>
              <a:t>28</a:t>
            </a:fld>
            <a:endParaRPr lang="en-US" altLang="en-US" sz="13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58455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eaLnBrk="0" hangingPunct="0">
              <a:defRPr sz="1800" b="1">
                <a:solidFill>
                  <a:schemeClr val="tx1"/>
                </a:solidFill>
                <a:latin typeface="Arial" pitchFamily="34" charset="0"/>
                <a:cs typeface="Arial" pitchFamily="34" charset="0"/>
              </a:defRPr>
            </a:lvl1pPr>
            <a:lvl2pPr marL="716130" indent="-275434" defTabSz="931887" eaLnBrk="0" hangingPunct="0">
              <a:defRPr sz="1800" b="1">
                <a:solidFill>
                  <a:schemeClr val="tx1"/>
                </a:solidFill>
                <a:latin typeface="Arial" pitchFamily="34" charset="0"/>
                <a:cs typeface="Arial" pitchFamily="34" charset="0"/>
              </a:defRPr>
            </a:lvl2pPr>
            <a:lvl3pPr marL="1101738" indent="-220348" defTabSz="931887" eaLnBrk="0" hangingPunct="0">
              <a:defRPr sz="1800" b="1">
                <a:solidFill>
                  <a:schemeClr val="tx1"/>
                </a:solidFill>
                <a:latin typeface="Arial" pitchFamily="34" charset="0"/>
                <a:cs typeface="Arial" pitchFamily="34" charset="0"/>
              </a:defRPr>
            </a:lvl3pPr>
            <a:lvl4pPr marL="1542433" indent="-220348" defTabSz="931887" eaLnBrk="0" hangingPunct="0">
              <a:defRPr sz="1800" b="1">
                <a:solidFill>
                  <a:schemeClr val="tx1"/>
                </a:solidFill>
                <a:latin typeface="Arial" pitchFamily="34" charset="0"/>
                <a:cs typeface="Arial" pitchFamily="34" charset="0"/>
              </a:defRPr>
            </a:lvl4pPr>
            <a:lvl5pPr marL="1983128" indent="-220348" defTabSz="931887" eaLnBrk="0" hangingPunct="0">
              <a:defRPr sz="1800" b="1">
                <a:solidFill>
                  <a:schemeClr val="tx1"/>
                </a:solidFill>
                <a:latin typeface="Arial" pitchFamily="34" charset="0"/>
                <a:cs typeface="Arial" pitchFamily="34" charset="0"/>
              </a:defRPr>
            </a:lvl5pPr>
            <a:lvl6pPr marL="2423823" indent="-220348" defTabSz="931887" eaLnBrk="0" fontAlgn="base" hangingPunct="0">
              <a:spcBef>
                <a:spcPct val="0"/>
              </a:spcBef>
              <a:spcAft>
                <a:spcPct val="0"/>
              </a:spcAft>
              <a:defRPr sz="1800" b="1">
                <a:solidFill>
                  <a:schemeClr val="tx1"/>
                </a:solidFill>
                <a:latin typeface="Arial" pitchFamily="34" charset="0"/>
                <a:cs typeface="Arial" pitchFamily="34" charset="0"/>
              </a:defRPr>
            </a:lvl6pPr>
            <a:lvl7pPr marL="2864518" indent="-220348" defTabSz="931887" eaLnBrk="0" fontAlgn="base" hangingPunct="0">
              <a:spcBef>
                <a:spcPct val="0"/>
              </a:spcBef>
              <a:spcAft>
                <a:spcPct val="0"/>
              </a:spcAft>
              <a:defRPr sz="1800" b="1">
                <a:solidFill>
                  <a:schemeClr val="tx1"/>
                </a:solidFill>
                <a:latin typeface="Arial" pitchFamily="34" charset="0"/>
                <a:cs typeface="Arial" pitchFamily="34" charset="0"/>
              </a:defRPr>
            </a:lvl7pPr>
            <a:lvl8pPr marL="3305213" indent="-220348" defTabSz="931887" eaLnBrk="0" fontAlgn="base" hangingPunct="0">
              <a:spcBef>
                <a:spcPct val="0"/>
              </a:spcBef>
              <a:spcAft>
                <a:spcPct val="0"/>
              </a:spcAft>
              <a:defRPr sz="1800" b="1">
                <a:solidFill>
                  <a:schemeClr val="tx1"/>
                </a:solidFill>
                <a:latin typeface="Arial" pitchFamily="34" charset="0"/>
                <a:cs typeface="Arial" pitchFamily="34" charset="0"/>
              </a:defRPr>
            </a:lvl8pPr>
            <a:lvl9pPr marL="3745908" indent="-220348" defTabSz="931887" eaLnBrk="0" fontAlgn="base" hangingPunct="0">
              <a:spcBef>
                <a:spcPct val="0"/>
              </a:spcBef>
              <a:spcAft>
                <a:spcPct val="0"/>
              </a:spcAft>
              <a:defRPr sz="1800" b="1">
                <a:solidFill>
                  <a:schemeClr val="tx1"/>
                </a:solidFill>
                <a:latin typeface="Arial" pitchFamily="34" charset="0"/>
                <a:cs typeface="Arial" pitchFamily="34" charset="0"/>
              </a:defRPr>
            </a:lvl9pPr>
          </a:lstStyle>
          <a:p>
            <a:pPr eaLnBrk="1" hangingPunct="1"/>
            <a:fld id="{26997FAE-5AC3-4B86-8400-77ABD379D85C}" type="slidenum">
              <a:rPr lang="en-US" altLang="en-US" sz="1300" b="0"/>
              <a:pPr eaLnBrk="1" hangingPunct="1"/>
              <a:t>29</a:t>
            </a:fld>
            <a:endParaRPr lang="en-US" altLang="en-US" sz="1300"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86771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BF1B43-5A07-4775-BCAF-69458329B13C}" type="slidenum">
              <a:rPr lang="en-US" altLang="en-US"/>
              <a:pPr/>
              <a:t>2</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627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21B58-8CED-493A-8790-8022BB81CF91}" type="slidenum">
              <a:rPr lang="en-US" altLang="en-US"/>
              <a:pPr/>
              <a:t>3</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ltLang="en-US" dirty="0"/>
              <a:t>Use a two-security</a:t>
            </a:r>
            <a:r>
              <a:rPr lang="en-US" altLang="en-US" baseline="0" dirty="0"/>
              <a:t> example to illustrate, that pay off, respectively, in good and bad states.</a:t>
            </a:r>
            <a:endParaRPr lang="en-US" altLang="en-US" dirty="0"/>
          </a:p>
        </p:txBody>
      </p:sp>
    </p:spTree>
    <p:extLst>
      <p:ext uri="{BB962C8B-B14F-4D97-AF65-F5344CB8AC3E}">
        <p14:creationId xmlns:p14="http://schemas.microsoft.com/office/powerpoint/2010/main" val="301769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5BBC-A0A1-4832-B5CC-D5E9943955B4}" type="slidenum">
              <a:rPr lang="en-US" altLang="en-US"/>
              <a:pPr/>
              <a:t>12</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altLang="en-US" dirty="0"/>
              <a:t>Low payoffs during</a:t>
            </a:r>
            <a:r>
              <a:rPr lang="en-US" altLang="en-US" baseline="0" dirty="0"/>
              <a:t> illiquid times = high liquidity risk</a:t>
            </a:r>
            <a:endParaRPr lang="en-US" altLang="en-US" dirty="0"/>
          </a:p>
        </p:txBody>
      </p:sp>
    </p:spTree>
    <p:extLst>
      <p:ext uri="{BB962C8B-B14F-4D97-AF65-F5344CB8AC3E}">
        <p14:creationId xmlns:p14="http://schemas.microsoft.com/office/powerpoint/2010/main" val="306447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8023F-7F8D-4C7E-BC1B-D490D9124D6E}" type="slidenum">
              <a:rPr lang="en-US" altLang="en-US"/>
              <a:pPr/>
              <a:t>13</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28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1807-E326-4F6C-812D-5FD5AE42AA37}" type="slidenum">
              <a:rPr lang="en-US" altLang="en-US"/>
              <a:pPr/>
              <a:t>14</a:t>
            </a:fld>
            <a:endParaRPr lang="en-US" alt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975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BF196-7C56-425F-920E-7453DBDDC24B}" type="slidenum">
              <a:rPr lang="en-US" altLang="en-US"/>
              <a:pPr/>
              <a:t>15</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626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BF196-7C56-425F-920E-7453DBDDC24B}" type="slidenum">
              <a:rPr lang="en-US" altLang="en-US"/>
              <a:pPr/>
              <a:t>16</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430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148" eaLnBrk="0" hangingPunct="0">
              <a:defRPr sz="1700">
                <a:solidFill>
                  <a:schemeClr val="tx1"/>
                </a:solidFill>
                <a:latin typeface="Arial" pitchFamily="34" charset="0"/>
                <a:ea typeface="ＭＳ Ｐゴシック" pitchFamily="34" charset="-128"/>
              </a:defRPr>
            </a:lvl1pPr>
            <a:lvl2pPr marL="688621" indent="-264854" defTabSz="893148" eaLnBrk="0" hangingPunct="0">
              <a:defRPr sz="1700">
                <a:solidFill>
                  <a:schemeClr val="tx1"/>
                </a:solidFill>
                <a:latin typeface="Arial" pitchFamily="34" charset="0"/>
                <a:ea typeface="ＭＳ Ｐゴシック" pitchFamily="34" charset="-128"/>
              </a:defRPr>
            </a:lvl2pPr>
            <a:lvl3pPr marL="1059417" indent="-211884" defTabSz="893148" eaLnBrk="0" hangingPunct="0">
              <a:defRPr sz="1700">
                <a:solidFill>
                  <a:schemeClr val="tx1"/>
                </a:solidFill>
                <a:latin typeface="Arial" pitchFamily="34" charset="0"/>
                <a:ea typeface="ＭＳ Ｐゴシック" pitchFamily="34" charset="-128"/>
              </a:defRPr>
            </a:lvl3pPr>
            <a:lvl4pPr marL="1483183" indent="-211884" defTabSz="893148" eaLnBrk="0" hangingPunct="0">
              <a:defRPr sz="1700">
                <a:solidFill>
                  <a:schemeClr val="tx1"/>
                </a:solidFill>
                <a:latin typeface="Arial" pitchFamily="34" charset="0"/>
                <a:ea typeface="ＭＳ Ｐゴシック" pitchFamily="34" charset="-128"/>
              </a:defRPr>
            </a:lvl4pPr>
            <a:lvl5pPr marL="1906949" indent="-211884" defTabSz="893148" eaLnBrk="0" hangingPunct="0">
              <a:defRPr sz="1700">
                <a:solidFill>
                  <a:schemeClr val="tx1"/>
                </a:solidFill>
                <a:latin typeface="Arial" pitchFamily="34" charset="0"/>
                <a:ea typeface="ＭＳ Ｐゴシック" pitchFamily="34" charset="-128"/>
              </a:defRPr>
            </a:lvl5pPr>
            <a:lvl6pPr marL="2330716" indent="-211884" defTabSz="893148" eaLnBrk="0" fontAlgn="base" hangingPunct="0">
              <a:spcBef>
                <a:spcPct val="0"/>
              </a:spcBef>
              <a:spcAft>
                <a:spcPct val="0"/>
              </a:spcAft>
              <a:defRPr sz="1700">
                <a:solidFill>
                  <a:schemeClr val="tx1"/>
                </a:solidFill>
                <a:latin typeface="Arial" pitchFamily="34" charset="0"/>
                <a:ea typeface="ＭＳ Ｐゴシック" pitchFamily="34" charset="-128"/>
              </a:defRPr>
            </a:lvl6pPr>
            <a:lvl7pPr marL="2754482" indent="-211884" defTabSz="893148" eaLnBrk="0" fontAlgn="base" hangingPunct="0">
              <a:spcBef>
                <a:spcPct val="0"/>
              </a:spcBef>
              <a:spcAft>
                <a:spcPct val="0"/>
              </a:spcAft>
              <a:defRPr sz="1700">
                <a:solidFill>
                  <a:schemeClr val="tx1"/>
                </a:solidFill>
                <a:latin typeface="Arial" pitchFamily="34" charset="0"/>
                <a:ea typeface="ＭＳ Ｐゴシック" pitchFamily="34" charset="-128"/>
              </a:defRPr>
            </a:lvl7pPr>
            <a:lvl8pPr marL="3178248" indent="-211884" defTabSz="893148" eaLnBrk="0" fontAlgn="base" hangingPunct="0">
              <a:spcBef>
                <a:spcPct val="0"/>
              </a:spcBef>
              <a:spcAft>
                <a:spcPct val="0"/>
              </a:spcAft>
              <a:defRPr sz="1700">
                <a:solidFill>
                  <a:schemeClr val="tx1"/>
                </a:solidFill>
                <a:latin typeface="Arial" pitchFamily="34" charset="0"/>
                <a:ea typeface="ＭＳ Ｐゴシック" pitchFamily="34" charset="-128"/>
              </a:defRPr>
            </a:lvl8pPr>
            <a:lvl9pPr marL="3602015" indent="-211884" defTabSz="893148" eaLnBrk="0" fontAlgn="base" hangingPunct="0">
              <a:spcBef>
                <a:spcPct val="0"/>
              </a:spcBef>
              <a:spcAft>
                <a:spcPct val="0"/>
              </a:spcAft>
              <a:defRPr sz="1700">
                <a:solidFill>
                  <a:schemeClr val="tx1"/>
                </a:solidFill>
                <a:latin typeface="Arial" pitchFamily="34" charset="0"/>
                <a:ea typeface="ＭＳ Ｐゴシック" pitchFamily="34" charset="-128"/>
              </a:defRPr>
            </a:lvl9pPr>
          </a:lstStyle>
          <a:p>
            <a:pPr eaLnBrk="1" hangingPunct="1"/>
            <a:fld id="{CF6F596F-696F-43B7-893D-550F32968BE0}" type="slidenum">
              <a:rPr lang="en-US" altLang="en-US" sz="1300"/>
              <a:pPr eaLnBrk="1" hangingPunct="1"/>
              <a:t>22</a:t>
            </a:fld>
            <a:endParaRPr lang="en-US" altLang="en-US"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398506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2C83717-ED61-4DB7-8F48-2446DEA819C4}" type="slidenum">
              <a:rPr lang="en-US"/>
              <a:pPr>
                <a:defRPr/>
              </a:pPr>
              <a:t>‹#›</a:t>
            </a:fld>
            <a:endParaRPr lang="en-US"/>
          </a:p>
        </p:txBody>
      </p:sp>
    </p:spTree>
    <p:extLst>
      <p:ext uri="{BB962C8B-B14F-4D97-AF65-F5344CB8AC3E}">
        <p14:creationId xmlns:p14="http://schemas.microsoft.com/office/powerpoint/2010/main" val="77322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1770613-9C26-4FF4-8FA4-BFC47FAEE36E}" type="slidenum">
              <a:rPr lang="en-US"/>
              <a:pPr>
                <a:defRPr/>
              </a:pPr>
              <a:t>‹#›</a:t>
            </a:fld>
            <a:endParaRPr lang="en-US"/>
          </a:p>
        </p:txBody>
      </p:sp>
    </p:spTree>
    <p:extLst>
      <p:ext uri="{BB962C8B-B14F-4D97-AF65-F5344CB8AC3E}">
        <p14:creationId xmlns:p14="http://schemas.microsoft.com/office/powerpoint/2010/main" val="181721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68091BC-4656-4CC6-8BA8-71F891FE0BB2}" type="slidenum">
              <a:rPr lang="en-US"/>
              <a:pPr>
                <a:defRPr/>
              </a:pPr>
              <a:t>‹#›</a:t>
            </a:fld>
            <a:endParaRPr lang="en-US"/>
          </a:p>
        </p:txBody>
      </p:sp>
    </p:spTree>
    <p:extLst>
      <p:ext uri="{BB962C8B-B14F-4D97-AF65-F5344CB8AC3E}">
        <p14:creationId xmlns:p14="http://schemas.microsoft.com/office/powerpoint/2010/main" val="6200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42B9DFC-54C2-432F-AF23-9D904625D9DA}" type="slidenum">
              <a:rPr lang="en-US"/>
              <a:pPr>
                <a:defRPr/>
              </a:pPr>
              <a:t>‹#›</a:t>
            </a:fld>
            <a:endParaRPr lang="en-US"/>
          </a:p>
        </p:txBody>
      </p:sp>
    </p:spTree>
    <p:extLst>
      <p:ext uri="{BB962C8B-B14F-4D97-AF65-F5344CB8AC3E}">
        <p14:creationId xmlns:p14="http://schemas.microsoft.com/office/powerpoint/2010/main" val="312587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045A5C7E-454F-46C0-A758-13074EDF6CC7}" type="slidenum">
              <a:rPr lang="en-US"/>
              <a:pPr>
                <a:defRPr/>
              </a:pPr>
              <a:t>‹#›</a:t>
            </a:fld>
            <a:endParaRPr lang="en-US"/>
          </a:p>
        </p:txBody>
      </p:sp>
    </p:spTree>
    <p:extLst>
      <p:ext uri="{BB962C8B-B14F-4D97-AF65-F5344CB8AC3E}">
        <p14:creationId xmlns:p14="http://schemas.microsoft.com/office/powerpoint/2010/main" val="348571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8CA7568-2E19-493A-82D9-EA9BDEA382FF}" type="slidenum">
              <a:rPr lang="en-US"/>
              <a:pPr>
                <a:defRPr/>
              </a:pPr>
              <a:t>‹#›</a:t>
            </a:fld>
            <a:endParaRPr lang="en-US"/>
          </a:p>
        </p:txBody>
      </p:sp>
    </p:spTree>
    <p:extLst>
      <p:ext uri="{BB962C8B-B14F-4D97-AF65-F5344CB8AC3E}">
        <p14:creationId xmlns:p14="http://schemas.microsoft.com/office/powerpoint/2010/main" val="283428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B0B0A3B-62FC-4059-BEC9-156BAF303209}" type="slidenum">
              <a:rPr lang="en-US"/>
              <a:pPr>
                <a:defRPr/>
              </a:pPr>
              <a:t>‹#›</a:t>
            </a:fld>
            <a:endParaRPr lang="en-US"/>
          </a:p>
        </p:txBody>
      </p:sp>
    </p:spTree>
    <p:extLst>
      <p:ext uri="{BB962C8B-B14F-4D97-AF65-F5344CB8AC3E}">
        <p14:creationId xmlns:p14="http://schemas.microsoft.com/office/powerpoint/2010/main" val="327663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C5710E6-20BD-4489-B3AD-0FED1A5375A6}" type="slidenum">
              <a:rPr lang="en-US"/>
              <a:pPr>
                <a:defRPr/>
              </a:pPr>
              <a:t>‹#›</a:t>
            </a:fld>
            <a:endParaRPr lang="en-US"/>
          </a:p>
        </p:txBody>
      </p:sp>
    </p:spTree>
    <p:extLst>
      <p:ext uri="{BB962C8B-B14F-4D97-AF65-F5344CB8AC3E}">
        <p14:creationId xmlns:p14="http://schemas.microsoft.com/office/powerpoint/2010/main" val="252451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24B5340-5CC5-40B2-8B62-E5BAAC6DB653}" type="slidenum">
              <a:rPr lang="en-US"/>
              <a:pPr>
                <a:defRPr/>
              </a:pPr>
              <a:t>‹#›</a:t>
            </a:fld>
            <a:endParaRPr lang="en-US"/>
          </a:p>
        </p:txBody>
      </p:sp>
    </p:spTree>
    <p:extLst>
      <p:ext uri="{BB962C8B-B14F-4D97-AF65-F5344CB8AC3E}">
        <p14:creationId xmlns:p14="http://schemas.microsoft.com/office/powerpoint/2010/main" val="197479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3A90DC-6AA6-473A-8ECD-727660DB5465}" type="slidenum">
              <a:rPr lang="en-US"/>
              <a:pPr>
                <a:defRPr/>
              </a:pPr>
              <a:t>‹#›</a:t>
            </a:fld>
            <a:endParaRPr lang="en-US"/>
          </a:p>
        </p:txBody>
      </p:sp>
    </p:spTree>
    <p:extLst>
      <p:ext uri="{BB962C8B-B14F-4D97-AF65-F5344CB8AC3E}">
        <p14:creationId xmlns:p14="http://schemas.microsoft.com/office/powerpoint/2010/main" val="308751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charset="0"/>
                <a:ea typeface="ＭＳ Ｐゴシック" pitchFamily="1" charset="-128"/>
              </a:defRPr>
            </a:lvl1pPr>
            <a:lvl2pPr marL="742950" indent="-285750" eaLnBrk="0" hangingPunct="0">
              <a:defRPr sz="1900">
                <a:solidFill>
                  <a:schemeClr val="tx1"/>
                </a:solidFill>
                <a:latin typeface="Arial" charset="0"/>
                <a:ea typeface="ＭＳ Ｐゴシック" pitchFamily="1" charset="-128"/>
              </a:defRPr>
            </a:lvl2pPr>
            <a:lvl3pPr marL="1143000" indent="-228600" eaLnBrk="0" hangingPunct="0">
              <a:defRPr sz="1900">
                <a:solidFill>
                  <a:schemeClr val="tx1"/>
                </a:solidFill>
                <a:latin typeface="Arial" charset="0"/>
                <a:ea typeface="ＭＳ Ｐゴシック" pitchFamily="1" charset="-128"/>
              </a:defRPr>
            </a:lvl3pPr>
            <a:lvl4pPr marL="1600200" indent="-228600" eaLnBrk="0" hangingPunct="0">
              <a:defRPr sz="1900">
                <a:solidFill>
                  <a:schemeClr val="tx1"/>
                </a:solidFill>
                <a:latin typeface="Arial" charset="0"/>
                <a:ea typeface="ＭＳ Ｐゴシック" pitchFamily="1" charset="-128"/>
              </a:defRPr>
            </a:lvl4pPr>
            <a:lvl5pPr marL="2057400" indent="-228600" eaLnBrk="0" hangingPunct="0">
              <a:defRPr sz="19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34" charset="0"/>
                <a:ea typeface="ＭＳ Ｐゴシック" pitchFamily="34" charset="-128"/>
                <a:cs typeface="+mn-cs"/>
              </a:defRPr>
            </a:lvl1pPr>
          </a:lstStyle>
          <a:p>
            <a:pPr>
              <a:defRPr/>
            </a:pPr>
            <a:fld id="{E529E180-0587-4D0E-B37A-EFBEFD627316}"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83"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Lst>
  <p:hf hdr="0" ftr="0" dt="0"/>
  <p:txStyles>
    <p:titleStyle>
      <a:lvl1pPr algn="l" defTabSz="966788" rtl="0" eaLnBrk="0" fontAlgn="base" hangingPunct="0">
        <a:spcBef>
          <a:spcPct val="0"/>
        </a:spcBef>
        <a:spcAft>
          <a:spcPct val="0"/>
        </a:spcAft>
        <a:defRPr sz="2400" b="1">
          <a:solidFill>
            <a:schemeClr val="bg1"/>
          </a:solidFill>
          <a:latin typeface="+mj-lt"/>
          <a:ea typeface="ＭＳ Ｐゴシック" charset="0"/>
          <a:cs typeface="+mj-cs"/>
        </a:defRPr>
      </a:lvl1pPr>
      <a:lvl2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2pPr>
      <a:lvl3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3pPr>
      <a:lvl4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4pPr>
      <a:lvl5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fontAlgn="base">
        <a:spcBef>
          <a:spcPct val="0"/>
        </a:spcBef>
        <a:spcAft>
          <a:spcPct val="0"/>
        </a:spcAft>
        <a:defRPr sz="2400" b="1">
          <a:solidFill>
            <a:schemeClr val="bg1"/>
          </a:solidFill>
          <a:latin typeface="Arial" charset="0"/>
          <a:cs typeface="Arial" charset="0"/>
        </a:defRPr>
      </a:lvl6pPr>
      <a:lvl7pPr marL="914400" algn="l" defTabSz="966788" rtl="0" fontAlgn="base">
        <a:spcBef>
          <a:spcPct val="0"/>
        </a:spcBef>
        <a:spcAft>
          <a:spcPct val="0"/>
        </a:spcAft>
        <a:defRPr sz="2400" b="1">
          <a:solidFill>
            <a:schemeClr val="bg1"/>
          </a:solidFill>
          <a:latin typeface="Arial" charset="0"/>
          <a:cs typeface="Arial" charset="0"/>
        </a:defRPr>
      </a:lvl7pPr>
      <a:lvl8pPr marL="1371600" algn="l" defTabSz="966788" rtl="0" fontAlgn="base">
        <a:spcBef>
          <a:spcPct val="0"/>
        </a:spcBef>
        <a:spcAft>
          <a:spcPct val="0"/>
        </a:spcAft>
        <a:defRPr sz="2400" b="1">
          <a:solidFill>
            <a:schemeClr val="bg1"/>
          </a:solidFill>
          <a:latin typeface="Arial" charset="0"/>
          <a:cs typeface="Arial" charset="0"/>
        </a:defRPr>
      </a:lvl8pPr>
      <a:lvl9pPr marL="1828800" algn="l" defTabSz="966788" rtl="0" fontAlgn="base">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0" fontAlgn="base" hangingPunct="0">
        <a:lnSpc>
          <a:spcPts val="2600"/>
        </a:lnSpc>
        <a:spcBef>
          <a:spcPts val="1263"/>
        </a:spcBef>
        <a:spcAft>
          <a:spcPct val="0"/>
        </a:spcAft>
        <a:buSzPct val="75000"/>
        <a:buFont typeface="Arial" charset="0"/>
        <a:buChar char="●"/>
        <a:defRPr>
          <a:solidFill>
            <a:schemeClr val="tx1"/>
          </a:solidFill>
          <a:latin typeface="+mn-lt"/>
          <a:ea typeface="ＭＳ Ｐゴシック" charset="0"/>
          <a:cs typeface="+mn-cs"/>
        </a:defRPr>
      </a:lvl1pPr>
      <a:lvl2pPr marL="536575" indent="-231775"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fontAlgn="base">
        <a:lnSpc>
          <a:spcPts val="2600"/>
        </a:lnSpc>
        <a:spcBef>
          <a:spcPts val="1300"/>
        </a:spcBef>
        <a:spcAft>
          <a:spcPct val="0"/>
        </a:spcAft>
        <a:buChar char="»"/>
        <a:defRPr>
          <a:solidFill>
            <a:schemeClr val="tx1"/>
          </a:solidFill>
          <a:latin typeface="+mn-lt"/>
          <a:cs typeface="+mn-cs"/>
        </a:defRPr>
      </a:lvl6pPr>
      <a:lvl7pPr marL="2466975" indent="-241300" algn="l" defTabSz="966788" rtl="0" fontAlgn="base">
        <a:lnSpc>
          <a:spcPts val="2600"/>
        </a:lnSpc>
        <a:spcBef>
          <a:spcPts val="1300"/>
        </a:spcBef>
        <a:spcAft>
          <a:spcPct val="0"/>
        </a:spcAft>
        <a:buChar char="»"/>
        <a:defRPr>
          <a:solidFill>
            <a:schemeClr val="tx1"/>
          </a:solidFill>
          <a:latin typeface="+mn-lt"/>
          <a:cs typeface="+mn-cs"/>
        </a:defRPr>
      </a:lvl7pPr>
      <a:lvl8pPr marL="2924175" indent="-241300" algn="l" defTabSz="966788" rtl="0" fontAlgn="base">
        <a:lnSpc>
          <a:spcPts val="2600"/>
        </a:lnSpc>
        <a:spcBef>
          <a:spcPts val="1300"/>
        </a:spcBef>
        <a:spcAft>
          <a:spcPct val="0"/>
        </a:spcAft>
        <a:buChar char="»"/>
        <a:defRPr>
          <a:solidFill>
            <a:schemeClr val="tx1"/>
          </a:solidFill>
          <a:latin typeface="+mn-lt"/>
          <a:cs typeface="+mn-cs"/>
        </a:defRPr>
      </a:lvl8pPr>
      <a:lvl9pPr marL="3381375" indent="-241300" algn="l" defTabSz="966788" rtl="0" fontAlgn="base">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ba.tuck.dartmouth.edu/pages/faculty/ken.french/data_libra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p:txBody>
          <a:bodyPr/>
          <a:lstStyle/>
          <a:p>
            <a:pPr eaLnBrk="1" hangingPunct="1"/>
            <a:r>
              <a:rPr lang="en-US" altLang="en-US" dirty="0">
                <a:ea typeface="ＭＳ Ｐゴシック" pitchFamily="1" charset="-128"/>
              </a:rPr>
              <a:t>Classical Multi-factor Models</a:t>
            </a:r>
          </a:p>
        </p:txBody>
      </p:sp>
      <p:sp>
        <p:nvSpPr>
          <p:cNvPr id="3075" name="Rectangle 9"/>
          <p:cNvSpPr>
            <a:spLocks noGrp="1" noChangeArrowheads="1"/>
          </p:cNvSpPr>
          <p:nvPr>
            <p:ph type="subTitle" idx="1"/>
          </p:nvPr>
        </p:nvSpPr>
        <p:spPr/>
        <p:txBody>
          <a:bodyPr/>
          <a:lstStyle/>
          <a:p>
            <a:pPr eaLnBrk="1" hangingPunct="1"/>
            <a:r>
              <a:rPr lang="en-US" altLang="en-US" dirty="0">
                <a:ea typeface="ＭＳ Ｐゴシック" pitchFamily="34" charset="-128"/>
              </a:rPr>
              <a:t>This slide set is largely based on Ang Chapter 7</a:t>
            </a:r>
            <a:endParaRPr lang="en-US" altLang="en-US" dirty="0">
              <a:ea typeface="ＭＳ Ｐゴシック" pitchFamily="1" charset="-128"/>
            </a:endParaRPr>
          </a:p>
        </p:txBody>
      </p:sp>
      <p:sp>
        <p:nvSpPr>
          <p:cNvPr id="307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8" name="Rectangle 10"/>
          <p:cNvSpPr>
            <a:spLocks noChangeArrowheads="1"/>
          </p:cNvSpPr>
          <p:nvPr/>
        </p:nvSpPr>
        <p:spPr bwMode="gray">
          <a:xfrm>
            <a:off x="646113" y="6646863"/>
            <a:ext cx="83327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9" name="Rectangle 10"/>
          <p:cNvSpPr>
            <a:spLocks noChangeArrowheads="1"/>
          </p:cNvSpPr>
          <p:nvPr/>
        </p:nvSpPr>
        <p:spPr bwMode="gray">
          <a:xfrm>
            <a:off x="646113" y="6799263"/>
            <a:ext cx="83327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b="0" dirty="0">
                <a:cs typeface="Times New Roman" panose="02020603050405020304" pitchFamily="18" charset="0"/>
              </a:rPr>
              <a:t>A Summary of the CAPM Tests</a:t>
            </a:r>
            <a:endParaRPr lang="en-US" sz="2205"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Autofit/>
              </a:bodyPr>
              <a:lstStyle/>
              <a:p>
                <a:pPr algn="l"/>
                <a:r>
                  <a:rPr lang="en-US" dirty="0">
                    <a:solidFill>
                      <a:srgbClr val="000000"/>
                    </a:solidFill>
                    <a:latin typeface="+mj-lt"/>
                    <a:cs typeface="Times New Roman" panose="02020603050405020304" pitchFamily="18" charset="0"/>
                  </a:rPr>
                  <a:t>In general, the test results depend on the sample data, sample periods, statistical approaches, proxy for the market portfolio, </a:t>
                </a:r>
                <a:r>
                  <a:rPr lang="en-CA" dirty="0">
                    <a:solidFill>
                      <a:srgbClr val="000000"/>
                    </a:solidFill>
                    <a:latin typeface="+mj-lt"/>
                    <a:cs typeface="Times New Roman" panose="02020603050405020304" pitchFamily="18" charset="0"/>
                  </a:rPr>
                  <a:t>etc.</a:t>
                </a:r>
              </a:p>
              <a:p>
                <a:pPr algn="l"/>
                <a:r>
                  <a:rPr lang="en-US" dirty="0">
                    <a:solidFill>
                      <a:srgbClr val="000000"/>
                    </a:solidFill>
                    <a:latin typeface="+mj-lt"/>
                    <a:cs typeface="Times New Roman" panose="02020603050405020304" pitchFamily="18" charset="0"/>
                  </a:rPr>
                  <a:t>But the following findings remain robust:</a:t>
                </a:r>
              </a:p>
              <a:p>
                <a:pPr lvl="1"/>
                <a:r>
                  <a:rPr lang="en-US" dirty="0">
                    <a:solidFill>
                      <a:srgbClr val="000000"/>
                    </a:solidFill>
                    <a:latin typeface="+mj-lt"/>
                    <a:cs typeface="Times New Roman" panose="02020603050405020304" pitchFamily="18" charset="0"/>
                  </a:rPr>
                  <a:t>The relation between risk and reward is much flatter than that predicted by the CAPM that estimate of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𝜆</m:t>
                        </m:r>
                      </m:e>
                      <m:sub>
                        <m:r>
                          <a:rPr lang="en-US"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𝑚</m:t>
                            </m:r>
                          </m:sub>
                        </m:sSub>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𝑓</m:t>
                        </m:r>
                      </m:sub>
                    </m:sSub>
                  </m:oMath>
                </a14:m>
                <a:r>
                  <a:rPr lang="en-US" dirty="0">
                    <a:solidFill>
                      <a:srgbClr val="000000"/>
                    </a:solidFill>
                    <a:latin typeface="+mj-lt"/>
                    <a:cs typeface="Times New Roman" panose="02020603050405020304" pitchFamily="18" charset="0"/>
                  </a:rPr>
                  <a:t> (estimate)</a:t>
                </a:r>
              </a:p>
              <a:p>
                <a:pPr lvl="1"/>
                <a:r>
                  <a:rPr lang="en-US" dirty="0">
                    <a:solidFill>
                      <a:srgbClr val="000000"/>
                    </a:solidFill>
                    <a:latin typeface="+mj-lt"/>
                    <a:cs typeface="Times New Roman" panose="02020603050405020304" pitchFamily="18" charset="0"/>
                  </a:rPr>
                  <a:t>The risk measure </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dirty="0">
                            <a:solidFill>
                              <a:srgbClr val="000000"/>
                            </a:solidFill>
                            <a:latin typeface="Cambria Math" panose="02040503050406030204" pitchFamily="18" charset="0"/>
                          </a:rPr>
                          <m:t>𝛽</m:t>
                        </m:r>
                      </m:e>
                      <m:sub>
                        <m:r>
                          <a:rPr lang="en-US" dirty="0">
                            <a:solidFill>
                              <a:srgbClr val="000000"/>
                            </a:solidFill>
                            <a:latin typeface="Cambria Math" panose="02040503050406030204" pitchFamily="18" charset="0"/>
                          </a:rPr>
                          <m:t>𝑖</m:t>
                        </m:r>
                      </m:sub>
                    </m:sSub>
                  </m:oMath>
                </a14:m>
                <a:r>
                  <a:rPr lang="en-US" dirty="0">
                    <a:solidFill>
                      <a:srgbClr val="000000"/>
                    </a:solidFill>
                    <a:latin typeface="+mj-lt"/>
                    <a:cs typeface="Times New Roman" panose="02020603050405020304" pitchFamily="18" charset="0"/>
                  </a:rPr>
                  <a:t> cannot even begin to explain the cross-sectional variation in the expected returns.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a:solidFill>
                                  <a:srgbClr val="000000"/>
                                </a:solidFill>
                                <a:latin typeface="Cambria Math" panose="02040503050406030204" pitchFamily="18" charset="0"/>
                              </a:rPr>
                              <m:t>𝜆</m:t>
                            </m:r>
                          </m:e>
                        </m:acc>
                      </m:e>
                      <m:sub>
                        <m:r>
                          <a:rPr lang="en-US">
                            <a:solidFill>
                              <a:srgbClr val="000000"/>
                            </a:solidFill>
                            <a:latin typeface="Cambria Math" panose="02040503050406030204" pitchFamily="18" charset="0"/>
                          </a:rPr>
                          <m:t>1</m:t>
                        </m:r>
                      </m:sub>
                    </m:sSub>
                    <m:r>
                      <a:rPr lang="en-US">
                        <a:solidFill>
                          <a:srgbClr val="000000"/>
                        </a:solidFill>
                        <a:latin typeface="Cambria Math" panose="02040503050406030204" pitchFamily="18" charset="0"/>
                      </a:rPr>
                      <m:t> </m:t>
                    </m:r>
                  </m:oMath>
                </a14:m>
                <a:r>
                  <a:rPr lang="en-US" dirty="0">
                    <a:solidFill>
                      <a:srgbClr val="000000"/>
                    </a:solidFill>
                    <a:latin typeface="+mj-lt"/>
                    <a:cs typeface="Times New Roman" panose="02020603050405020304" pitchFamily="18" charset="0"/>
                  </a:rPr>
                  <a:t>is statistically insignificant, </a:t>
                </a:r>
                <a:r>
                  <a:rPr lang="en-US" i="1" dirty="0">
                    <a:solidFill>
                      <a:srgbClr val="000000"/>
                    </a:solidFill>
                    <a:latin typeface="+mj-lt"/>
                    <a:cs typeface="Times New Roman" panose="02020603050405020304" pitchFamily="18" charset="0"/>
                  </a:rPr>
                  <a:t>R</a:t>
                </a:r>
                <a:r>
                  <a:rPr lang="en-US" dirty="0">
                    <a:solidFill>
                      <a:srgbClr val="000000"/>
                    </a:solidFill>
                    <a:latin typeface="+mj-lt"/>
                    <a:cs typeface="Times New Roman" panose="02020603050405020304" pitchFamily="18" charset="0"/>
                  </a:rPr>
                  <a:t>-squared is close to zero.)</a:t>
                </a:r>
              </a:p>
              <a:p>
                <a:pPr lvl="1"/>
                <a:r>
                  <a:rPr lang="en-US" dirty="0">
                    <a:solidFill>
                      <a:srgbClr val="000000"/>
                    </a:solidFill>
                    <a:latin typeface="+mj-lt"/>
                    <a:cs typeface="Times New Roman" panose="02020603050405020304" pitchFamily="18" charset="0"/>
                  </a:rPr>
                  <a:t>Contrary to the prediction of the CAPM, the intercept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a:solidFill>
                                  <a:srgbClr val="000000"/>
                                </a:solidFill>
                                <a:latin typeface="Cambria Math" panose="02040503050406030204" pitchFamily="18" charset="0"/>
                              </a:rPr>
                              <m:t>𝜆</m:t>
                            </m:r>
                          </m:e>
                        </m:acc>
                      </m:e>
                      <m:sub>
                        <m:r>
                          <a:rPr lang="en-US">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 </m:t>
                    </m:r>
                  </m:oMath>
                </a14:m>
                <a:r>
                  <a:rPr lang="en-US" dirty="0">
                    <a:solidFill>
                      <a:srgbClr val="000000"/>
                    </a:solidFill>
                    <a:latin typeface="+mj-lt"/>
                    <a:cs typeface="Times New Roman" panose="02020603050405020304" pitchFamily="18" charset="0"/>
                  </a:rPr>
                  <a:t>is </a:t>
                </a:r>
                <a:r>
                  <a:rPr lang="en-CA" dirty="0">
                    <a:solidFill>
                      <a:srgbClr val="000000"/>
                    </a:solidFill>
                    <a:latin typeface="+mj-lt"/>
                    <a:cs typeface="Times New Roman" panose="02020603050405020304" pitchFamily="18" charset="0"/>
                  </a:rPr>
                  <a:t>significantly different from zero.</a:t>
                </a:r>
              </a:p>
            </p:txBody>
          </p:sp>
        </mc:Choice>
        <mc:Fallback xmlns="">
          <p:sp>
            <p:nvSpPr>
              <p:cNvPr id="3" name="Content Placeholder 2">
                <a:extLst>
                  <a:ext uri="{FF2B5EF4-FFF2-40B4-BE49-F238E27FC236}">
                    <a16:creationId xmlns:a16="http://schemas.microsoft.com/office/drawing/2014/main" id="{407F6DD0-96AB-41CE-B12B-696CD1B4BE8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81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a:xfrm>
            <a:off x="242888" y="50006"/>
            <a:ext cx="8575675" cy="978694"/>
          </a:xfrm>
        </p:spPr>
        <p:txBody>
          <a:bodyPr>
            <a:normAutofit/>
          </a:bodyPr>
          <a:lstStyle/>
          <a:p>
            <a:r>
              <a:rPr lang="en-US" sz="2205" dirty="0">
                <a:cs typeface="Times New Roman" panose="02020603050405020304" pitchFamily="18" charset="0"/>
              </a:rPr>
              <a:t>Multifactor Asset Pricing Models</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pPr algn="l"/>
            <a:r>
              <a:rPr lang="en-US" sz="1800" b="0" i="0" u="none" strike="noStrike" baseline="0" dirty="0">
                <a:solidFill>
                  <a:srgbClr val="000000"/>
                </a:solidFill>
                <a:latin typeface="+mj-lt"/>
              </a:rPr>
              <a:t>The empirical failure of CAPM leaves room for improvement</a:t>
            </a:r>
          </a:p>
          <a:p>
            <a:pPr algn="l"/>
            <a:r>
              <a:rPr lang="en-US" sz="1800" b="0" i="0" u="none" strike="noStrike" baseline="0" dirty="0">
                <a:solidFill>
                  <a:srgbClr val="000000"/>
                </a:solidFill>
                <a:latin typeface="+mj-lt"/>
              </a:rPr>
              <a:t>A multifactor model can represent, for a universe of assets, multiple sources of (</a:t>
            </a:r>
            <a:r>
              <a:rPr lang="en-US" sz="1800" b="0" i="0" u="none" strike="noStrike" baseline="0" dirty="0" err="1">
                <a:solidFill>
                  <a:srgbClr val="000000"/>
                </a:solidFill>
                <a:latin typeface="+mj-lt"/>
              </a:rPr>
              <a:t>i</a:t>
            </a:r>
            <a:r>
              <a:rPr lang="en-US" sz="1800" b="0" i="0" u="none" strike="noStrike" baseline="0" dirty="0">
                <a:solidFill>
                  <a:srgbClr val="000000"/>
                </a:solidFill>
                <a:latin typeface="+mj-lt"/>
              </a:rPr>
              <a:t>) common variation in realized returns; </a:t>
            </a:r>
            <a:r>
              <a:rPr lang="en-US" b="0" i="0" u="none" strike="noStrike" baseline="0" dirty="0">
                <a:solidFill>
                  <a:srgbClr val="000000"/>
                </a:solidFill>
                <a:latin typeface="+mj-lt"/>
              </a:rPr>
              <a:t>or equivalently, (ii) risk premia present in </a:t>
            </a:r>
            <a:r>
              <a:rPr lang="en-US" b="0" i="0" u="none" strike="noStrike" baseline="0" dirty="0">
                <a:solidFill>
                  <a:srgbClr val="3333A4"/>
                </a:solidFill>
                <a:latin typeface="+mj-lt"/>
              </a:rPr>
              <a:t>expected </a:t>
            </a:r>
            <a:r>
              <a:rPr lang="en-US" b="0" i="0" u="none" strike="noStrike" baseline="0" dirty="0">
                <a:solidFill>
                  <a:srgbClr val="000000"/>
                </a:solidFill>
                <a:latin typeface="+mj-lt"/>
              </a:rPr>
              <a:t>returns</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5869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C321D81A-5D3C-4CF1-9FE7-0ABFD34064B5}" type="slidenum">
              <a:rPr lang="en-US" altLang="en-US"/>
              <a:pPr/>
              <a:t>12</a:t>
            </a:fld>
            <a:endParaRPr lang="en-US" altLang="en-US"/>
          </a:p>
        </p:txBody>
      </p:sp>
      <p:sp>
        <p:nvSpPr>
          <p:cNvPr id="106498" name="Rectangle 2"/>
          <p:cNvSpPr>
            <a:spLocks noGrp="1" noChangeArrowheads="1"/>
          </p:cNvSpPr>
          <p:nvPr>
            <p:ph type="title"/>
          </p:nvPr>
        </p:nvSpPr>
        <p:spPr/>
        <p:txBody>
          <a:bodyPr/>
          <a:lstStyle/>
          <a:p>
            <a:r>
              <a:rPr lang="en-US" altLang="en-US" dirty="0"/>
              <a:t>Moving to a Multifactor World</a:t>
            </a:r>
          </a:p>
        </p:txBody>
      </p:sp>
      <p:sp>
        <p:nvSpPr>
          <p:cNvPr id="106499" name="Rectangle 3"/>
          <p:cNvSpPr>
            <a:spLocks noGrp="1" noChangeArrowheads="1"/>
          </p:cNvSpPr>
          <p:nvPr>
            <p:ph type="body" idx="1"/>
          </p:nvPr>
        </p:nvSpPr>
        <p:spPr>
          <a:xfrm>
            <a:off x="225425" y="1211263"/>
            <a:ext cx="9007475" cy="5246687"/>
          </a:xfrm>
        </p:spPr>
        <p:txBody>
          <a:bodyPr/>
          <a:lstStyle/>
          <a:p>
            <a:r>
              <a:rPr lang="en-US" altLang="en-US" dirty="0"/>
              <a:t>Suppose investors care about bad times defined by more than just low market returns, e.g. times of low liquidity (the risk that when you want to sell nobody wants to buy at a “decent” price).  These are times of “high marginal utility”.</a:t>
            </a:r>
          </a:p>
          <a:p>
            <a:r>
              <a:rPr lang="en-US" altLang="en-US" dirty="0"/>
              <a:t>The extra liquidity risk must affect the average investor (remember the average investor holds the market). Investors cannot just transfer liquidity risk between themselves; investors must collectively care about liquidity risk and bid down prices of assets exposed to liquidity risk.</a:t>
            </a:r>
          </a:p>
          <a:p>
            <a:r>
              <a:rPr lang="en-US" altLang="en-US" dirty="0"/>
              <a:t>Assets with high exposure (high betas) to liquidity risk earn high returns. These assets have low payoffs during illiquid times and require high returns to compensate the average investor for holding them.</a:t>
            </a:r>
          </a:p>
          <a:p>
            <a:pPr lvl="1"/>
            <a:endParaRPr lang="en-US" altLang="en-US" dirty="0"/>
          </a:p>
        </p:txBody>
      </p:sp>
    </p:spTree>
    <p:extLst>
      <p:ext uri="{BB962C8B-B14F-4D97-AF65-F5344CB8AC3E}">
        <p14:creationId xmlns:p14="http://schemas.microsoft.com/office/powerpoint/2010/main" val="419433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p:txBody>
          <a:bodyPr/>
          <a:lstStyle/>
          <a:p>
            <a:fld id="{5D307A09-CABB-4D75-891A-A7CA0C75B2B6}" type="slidenum">
              <a:rPr lang="en-US" altLang="en-US"/>
              <a:pPr/>
              <a:t>13</a:t>
            </a:fld>
            <a:endParaRPr lang="en-US" altLang="en-US"/>
          </a:p>
        </p:txBody>
      </p:sp>
      <p:sp>
        <p:nvSpPr>
          <p:cNvPr id="110594" name="Rectangle 2"/>
          <p:cNvSpPr>
            <a:spLocks noGrp="1" noChangeArrowheads="1"/>
          </p:cNvSpPr>
          <p:nvPr>
            <p:ph type="title"/>
          </p:nvPr>
        </p:nvSpPr>
        <p:spPr/>
        <p:txBody>
          <a:bodyPr/>
          <a:lstStyle/>
          <a:p>
            <a:r>
              <a:rPr lang="en-US" altLang="en-US" dirty="0"/>
              <a:t>Multifactor Model</a:t>
            </a:r>
          </a:p>
        </p:txBody>
      </p:sp>
      <p:sp>
        <p:nvSpPr>
          <p:cNvPr id="110595" name="Rectangle 3"/>
          <p:cNvSpPr>
            <a:spLocks noGrp="1" noChangeArrowheads="1"/>
          </p:cNvSpPr>
          <p:nvPr>
            <p:ph type="body" idx="1"/>
          </p:nvPr>
        </p:nvSpPr>
        <p:spPr>
          <a:xfrm>
            <a:off x="276225" y="1287463"/>
            <a:ext cx="8956675" cy="5246687"/>
          </a:xfrm>
        </p:spPr>
        <p:txBody>
          <a:bodyPr/>
          <a:lstStyle/>
          <a:p>
            <a:r>
              <a:rPr lang="en-US" altLang="en-US" dirty="0"/>
              <a:t>The multifactor model for excess returns:</a:t>
            </a:r>
          </a:p>
          <a:p>
            <a:pPr>
              <a:buFont typeface="Arial" pitchFamily="34" charset="0"/>
              <a:buNone/>
            </a:pPr>
            <a:endParaRPr lang="en-US" altLang="en-US" i="1" dirty="0"/>
          </a:p>
          <a:p>
            <a:endParaRPr lang="en-US" altLang="en-US" dirty="0"/>
          </a:p>
          <a:p>
            <a:r>
              <a:rPr lang="en-US" altLang="en-US" dirty="0"/>
              <a:t>Assets with high betas have high expected returns, assuming the factor risk premium &gt; 0, because the high risk premiums compensate investors for bearing losses during adverse times </a:t>
            </a:r>
          </a:p>
          <a:p>
            <a:r>
              <a:rPr lang="en-US" altLang="en-US" dirty="0"/>
              <a:t>In general factor premiums can be positive or negative</a:t>
            </a:r>
          </a:p>
          <a:p>
            <a:pPr lvl="1"/>
            <a:r>
              <a:rPr lang="en-US" altLang="en-US" dirty="0"/>
              <a:t>Positive risk premium: the average investor doesn’t like exposure</a:t>
            </a:r>
          </a:p>
          <a:p>
            <a:pPr lvl="1"/>
            <a:r>
              <a:rPr lang="en-US" altLang="en-US" dirty="0"/>
              <a:t>Negative risk premium: the average investor likes the exposure </a:t>
            </a:r>
          </a:p>
          <a:p>
            <a:endParaRPr lang="en-US" altLang="en-US" dirty="0"/>
          </a:p>
        </p:txBody>
      </p:sp>
      <p:graphicFrame>
        <p:nvGraphicFramePr>
          <p:cNvPr id="110596" name="Object 4"/>
          <p:cNvGraphicFramePr>
            <a:graphicFrameLocks noChangeAspect="1"/>
          </p:cNvGraphicFramePr>
          <p:nvPr/>
        </p:nvGraphicFramePr>
        <p:xfrm>
          <a:off x="1907309" y="1974850"/>
          <a:ext cx="5978525" cy="495300"/>
        </p:xfrm>
        <a:graphic>
          <a:graphicData uri="http://schemas.openxmlformats.org/presentationml/2006/ole">
            <mc:AlternateContent xmlns:mc="http://schemas.openxmlformats.org/markup-compatibility/2006">
              <mc:Choice xmlns:v="urn:schemas-microsoft-com:vml" Requires="v">
                <p:oleObj name="Equation" r:id="rId3" imgW="2908080" imgH="241200" progId="Equation.DSMT4">
                  <p:embed/>
                </p:oleObj>
              </mc:Choice>
              <mc:Fallback>
                <p:oleObj name="Equation" r:id="rId3" imgW="2908080" imgH="241200" progId="Equation.DSMT4">
                  <p:embed/>
                  <p:pic>
                    <p:nvPicPr>
                      <p:cNvPr id="110596" name="Object 4"/>
                      <p:cNvPicPr>
                        <a:picLocks noChangeAspect="1" noChangeArrowheads="1"/>
                      </p:cNvPicPr>
                      <p:nvPr/>
                    </p:nvPicPr>
                    <p:blipFill>
                      <a:blip r:embed="rId4"/>
                      <a:srcRect/>
                      <a:stretch>
                        <a:fillRect/>
                      </a:stretch>
                    </p:blipFill>
                    <p:spPr bwMode="auto">
                      <a:xfrm>
                        <a:off x="1907309" y="1974850"/>
                        <a:ext cx="59785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117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DB14B269-6069-4F92-A256-84ECE6EC8340}" type="slidenum">
              <a:rPr lang="en-US" altLang="en-US"/>
              <a:pPr/>
              <a:t>14</a:t>
            </a:fld>
            <a:endParaRPr lang="en-US" altLang="en-US"/>
          </a:p>
        </p:txBody>
      </p:sp>
      <p:sp>
        <p:nvSpPr>
          <p:cNvPr id="198658" name="Rectangle 2"/>
          <p:cNvSpPr>
            <a:spLocks noGrp="1" noChangeArrowheads="1"/>
          </p:cNvSpPr>
          <p:nvPr>
            <p:ph type="title"/>
          </p:nvPr>
        </p:nvSpPr>
        <p:spPr/>
        <p:txBody>
          <a:bodyPr/>
          <a:lstStyle/>
          <a:p>
            <a:r>
              <a:rPr lang="en-US" altLang="en-US" dirty="0"/>
              <a:t>Factors Drive Returns</a:t>
            </a:r>
          </a:p>
        </p:txBody>
      </p:sp>
      <p:sp>
        <p:nvSpPr>
          <p:cNvPr id="198659" name="Rectangle 3"/>
          <p:cNvSpPr>
            <a:spLocks noGrp="1" noChangeArrowheads="1"/>
          </p:cNvSpPr>
          <p:nvPr>
            <p:ph type="body" idx="1"/>
          </p:nvPr>
        </p:nvSpPr>
        <p:spPr/>
        <p:txBody>
          <a:bodyPr/>
          <a:lstStyle/>
          <a:p>
            <a:r>
              <a:rPr lang="en-US" altLang="en-US" dirty="0"/>
              <a:t>The ultimate driver of returns is the factor structure. Assets allow investors to access risk premiums because assets are exposed to factor risk. Assets are “means to an end”.</a:t>
            </a:r>
          </a:p>
          <a:p>
            <a:r>
              <a:rPr lang="en-US" altLang="en-US" dirty="0"/>
              <a:t>Put another way, you don’t earn a risk premium for holding a particular asset class, e.g. the auto industry, US equities/corporates, etc.  Asset classes earn risk premiums only because they have underlying factor exposures.  Assets are conduits for factor risk.</a:t>
            </a:r>
          </a:p>
          <a:p>
            <a:pPr marL="0" indent="0">
              <a:buNone/>
            </a:pPr>
            <a:endParaRPr lang="en-US" altLang="en-US" dirty="0"/>
          </a:p>
        </p:txBody>
      </p:sp>
    </p:spTree>
    <p:extLst>
      <p:ext uri="{BB962C8B-B14F-4D97-AF65-F5344CB8AC3E}">
        <p14:creationId xmlns:p14="http://schemas.microsoft.com/office/powerpoint/2010/main" val="275561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47693894-D4D3-46C9-AB05-177A8E55B3BC}" type="slidenum">
              <a:rPr lang="en-US" altLang="en-US"/>
              <a:pPr/>
              <a:t>15</a:t>
            </a:fld>
            <a:endParaRPr lang="en-US" altLang="en-US"/>
          </a:p>
        </p:txBody>
      </p:sp>
      <p:sp>
        <p:nvSpPr>
          <p:cNvPr id="126978" name="Rectangle 2"/>
          <p:cNvSpPr>
            <a:spLocks noGrp="1" noChangeArrowheads="1"/>
          </p:cNvSpPr>
          <p:nvPr>
            <p:ph type="title"/>
          </p:nvPr>
        </p:nvSpPr>
        <p:spPr/>
        <p:txBody>
          <a:bodyPr/>
          <a:lstStyle/>
          <a:p>
            <a:r>
              <a:rPr lang="en-US" altLang="en-US" dirty="0"/>
              <a:t>Properties of Ideal Factors</a:t>
            </a:r>
          </a:p>
        </p:txBody>
      </p:sp>
      <p:sp>
        <p:nvSpPr>
          <p:cNvPr id="126979" name="Rectangle 3"/>
          <p:cNvSpPr>
            <a:spLocks noGrp="1" noChangeArrowheads="1"/>
          </p:cNvSpPr>
          <p:nvPr>
            <p:ph type="body" idx="1"/>
          </p:nvPr>
        </p:nvSpPr>
        <p:spPr>
          <a:xfrm>
            <a:off x="301625" y="1287463"/>
            <a:ext cx="8931275" cy="5246687"/>
          </a:xfrm>
        </p:spPr>
        <p:txBody>
          <a:bodyPr/>
          <a:lstStyle/>
          <a:p>
            <a:r>
              <a:rPr lang="en-US" altLang="en-US" dirty="0"/>
              <a:t>Impeccably justified by credible academic literature with either rational or behavioral theory</a:t>
            </a:r>
          </a:p>
          <a:p>
            <a:r>
              <a:rPr lang="en-US" altLang="en-US" dirty="0"/>
              <a:t>Have exhibited significant risk premiums in the past and are expected to persist in the future</a:t>
            </a:r>
          </a:p>
          <a:p>
            <a:r>
              <a:rPr lang="en-US" altLang="en-US" dirty="0"/>
              <a:t>Return history during “bad periods” is available for risk management and for calibrating risk aversion. </a:t>
            </a:r>
          </a:p>
        </p:txBody>
      </p:sp>
    </p:spTree>
    <p:extLst>
      <p:ext uri="{BB962C8B-B14F-4D97-AF65-F5344CB8AC3E}">
        <p14:creationId xmlns:p14="http://schemas.microsoft.com/office/powerpoint/2010/main" val="361615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47693894-D4D3-46C9-AB05-177A8E55B3BC}" type="slidenum">
              <a:rPr lang="en-US" altLang="en-US"/>
              <a:pPr/>
              <a:t>16</a:t>
            </a:fld>
            <a:endParaRPr lang="en-US" altLang="en-US"/>
          </a:p>
        </p:txBody>
      </p:sp>
      <p:sp>
        <p:nvSpPr>
          <p:cNvPr id="126978" name="Rectangle 2"/>
          <p:cNvSpPr>
            <a:spLocks noGrp="1" noChangeArrowheads="1"/>
          </p:cNvSpPr>
          <p:nvPr>
            <p:ph type="title"/>
          </p:nvPr>
        </p:nvSpPr>
        <p:spPr/>
        <p:txBody>
          <a:bodyPr/>
          <a:lstStyle/>
          <a:p>
            <a:r>
              <a:rPr lang="en-US" altLang="en-US" dirty="0"/>
              <a:t>Classical Multifactor Models</a:t>
            </a:r>
          </a:p>
        </p:txBody>
      </p:sp>
      <p:sp>
        <p:nvSpPr>
          <p:cNvPr id="126979" name="Rectangle 3"/>
          <p:cNvSpPr>
            <a:spLocks noGrp="1" noChangeArrowheads="1"/>
          </p:cNvSpPr>
          <p:nvPr>
            <p:ph type="body" idx="1"/>
          </p:nvPr>
        </p:nvSpPr>
        <p:spPr>
          <a:xfrm>
            <a:off x="301625" y="1287463"/>
            <a:ext cx="8931275" cy="5246687"/>
          </a:xfrm>
        </p:spPr>
        <p:txBody>
          <a:bodyPr/>
          <a:lstStyle/>
          <a:p>
            <a:r>
              <a:rPr lang="en-US" altLang="en-US" dirty="0">
                <a:latin typeface="+mj-lt"/>
              </a:rPr>
              <a:t>Two classical multifactor models</a:t>
            </a:r>
          </a:p>
          <a:p>
            <a:pPr lvl="1"/>
            <a:r>
              <a:rPr lang="en-US" b="0" i="0" u="none" strike="noStrike" baseline="0" dirty="0">
                <a:latin typeface="+mj-lt"/>
              </a:rPr>
              <a:t>Macroeconomic and financial variables: Chen, Roll, and Ross (1986)</a:t>
            </a:r>
          </a:p>
          <a:p>
            <a:pPr lvl="1"/>
            <a:r>
              <a:rPr lang="en-US" b="0" i="0" u="none" strike="noStrike" baseline="0" dirty="0" err="1">
                <a:latin typeface="+mj-lt"/>
              </a:rPr>
              <a:t>Fama</a:t>
            </a:r>
            <a:r>
              <a:rPr lang="en-US" b="0" i="0" u="none" strike="noStrike" baseline="0" dirty="0">
                <a:latin typeface="+mj-lt"/>
              </a:rPr>
              <a:t> and French (1993) return spreads between portfolios formed according to cross-sectional sorts</a:t>
            </a:r>
            <a:endParaRPr lang="en-US" altLang="en-US" dirty="0">
              <a:latin typeface="+mj-lt"/>
            </a:endParaRPr>
          </a:p>
        </p:txBody>
      </p:sp>
    </p:spTree>
    <p:extLst>
      <p:ext uri="{BB962C8B-B14F-4D97-AF65-F5344CB8AC3E}">
        <p14:creationId xmlns:p14="http://schemas.microsoft.com/office/powerpoint/2010/main" val="4195263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95E3-61A5-BA57-7C80-E7D9249DFDEC}"/>
              </a:ext>
            </a:extLst>
          </p:cNvPr>
          <p:cNvSpPr>
            <a:spLocks noGrp="1"/>
          </p:cNvSpPr>
          <p:nvPr>
            <p:ph type="title"/>
          </p:nvPr>
        </p:nvSpPr>
        <p:spPr/>
        <p:txBody>
          <a:bodyPr/>
          <a:lstStyle/>
          <a:p>
            <a:r>
              <a:rPr lang="en-US" altLang="en-US" dirty="0"/>
              <a:t>Chen, Roll and Ross (1986)</a:t>
            </a:r>
            <a:endParaRPr lang="en-US" dirty="0"/>
          </a:p>
        </p:txBody>
      </p:sp>
      <p:sp>
        <p:nvSpPr>
          <p:cNvPr id="3" name="Content Placeholder 2">
            <a:extLst>
              <a:ext uri="{FF2B5EF4-FFF2-40B4-BE49-F238E27FC236}">
                <a16:creationId xmlns:a16="http://schemas.microsoft.com/office/drawing/2014/main" id="{3B61CA45-48FC-409A-73DE-8B85BBD01049}"/>
              </a:ext>
            </a:extLst>
          </p:cNvPr>
          <p:cNvSpPr>
            <a:spLocks noGrp="1"/>
          </p:cNvSpPr>
          <p:nvPr>
            <p:ph idx="1"/>
          </p:nvPr>
        </p:nvSpPr>
        <p:spPr/>
        <p:txBody>
          <a:bodyPr/>
          <a:lstStyle/>
          <a:p>
            <a:pPr algn="l"/>
            <a:r>
              <a:rPr lang="en-US" sz="1800" b="0" i="0" u="none" strike="noStrike" baseline="0" dirty="0">
                <a:latin typeface="+mj-lt"/>
              </a:rPr>
              <a:t>The survey conducted by Graham and Harvey (2001) shows that CFOs consider primarily macroeconomic risks in cost of capital calculations</a:t>
            </a:r>
          </a:p>
          <a:p>
            <a:pPr algn="l"/>
            <a:r>
              <a:rPr lang="en-US" sz="1800" b="0" i="0" u="none" strike="noStrike" baseline="0" dirty="0">
                <a:latin typeface="+mj-lt"/>
              </a:rPr>
              <a:t>The overall goal is to identify a set of macroeconomic factors associated with returns on financial assets</a:t>
            </a:r>
          </a:p>
          <a:p>
            <a:pPr algn="l"/>
            <a:r>
              <a:rPr lang="en-US" sz="1800" b="0" i="0" u="none" strike="noStrike" baseline="0" dirty="0">
                <a:latin typeface="+mj-lt"/>
              </a:rPr>
              <a:t>Chen, Roll, and Ross view an asset’s price as the present value of discounted future cash flows, and hence</a:t>
            </a:r>
          </a:p>
          <a:p>
            <a:pPr lvl="1"/>
            <a:r>
              <a:rPr lang="en-US" b="0" i="0" u="none" strike="noStrike" baseline="0" dirty="0">
                <a:latin typeface="+mj-lt"/>
              </a:rPr>
              <a:t>factors affecting price changes (or asset returns) are factors related to changes in expected cash flows or changes in discount rates</a:t>
            </a:r>
            <a:endParaRPr lang="en-US" dirty="0">
              <a:latin typeface="+mj-lt"/>
            </a:endParaRPr>
          </a:p>
        </p:txBody>
      </p:sp>
      <p:sp>
        <p:nvSpPr>
          <p:cNvPr id="4" name="Slide Number Placeholder 3">
            <a:extLst>
              <a:ext uri="{FF2B5EF4-FFF2-40B4-BE49-F238E27FC236}">
                <a16:creationId xmlns:a16="http://schemas.microsoft.com/office/drawing/2014/main" id="{8A821D9F-BA0E-0788-2ABF-2919270159C1}"/>
              </a:ext>
            </a:extLst>
          </p:cNvPr>
          <p:cNvSpPr>
            <a:spLocks noGrp="1"/>
          </p:cNvSpPr>
          <p:nvPr>
            <p:ph type="sldNum" sz="quarter" idx="10"/>
          </p:nvPr>
        </p:nvSpPr>
        <p:spPr/>
        <p:txBody>
          <a:bodyPr/>
          <a:lstStyle/>
          <a:p>
            <a:pPr>
              <a:defRPr/>
            </a:pPr>
            <a:fld id="{468091BC-4656-4CC6-8BA8-71F891FE0BB2}" type="slidenum">
              <a:rPr lang="en-US" smtClean="0"/>
              <a:pPr>
                <a:defRPr/>
              </a:pPr>
              <a:t>17</a:t>
            </a:fld>
            <a:endParaRPr lang="en-US"/>
          </a:p>
        </p:txBody>
      </p:sp>
    </p:spTree>
    <p:extLst>
      <p:ext uri="{BB962C8B-B14F-4D97-AF65-F5344CB8AC3E}">
        <p14:creationId xmlns:p14="http://schemas.microsoft.com/office/powerpoint/2010/main" val="31050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BF3B-125A-8BF3-F733-4FFA157EE874}"/>
              </a:ext>
            </a:extLst>
          </p:cNvPr>
          <p:cNvSpPr>
            <a:spLocks noGrp="1"/>
          </p:cNvSpPr>
          <p:nvPr>
            <p:ph type="title"/>
          </p:nvPr>
        </p:nvSpPr>
        <p:spPr/>
        <p:txBody>
          <a:bodyPr/>
          <a:lstStyle/>
          <a:p>
            <a:r>
              <a:rPr lang="en-US" altLang="en-US" dirty="0"/>
              <a:t>Chen, Roll and Ross (1986)</a:t>
            </a:r>
            <a:endParaRPr lang="en-US" dirty="0"/>
          </a:p>
        </p:txBody>
      </p:sp>
      <p:sp>
        <p:nvSpPr>
          <p:cNvPr id="3" name="Content Placeholder 2">
            <a:extLst>
              <a:ext uri="{FF2B5EF4-FFF2-40B4-BE49-F238E27FC236}">
                <a16:creationId xmlns:a16="http://schemas.microsoft.com/office/drawing/2014/main" id="{2EB4F3B0-AE39-A314-D8CE-59233B9AD41D}"/>
              </a:ext>
            </a:extLst>
          </p:cNvPr>
          <p:cNvSpPr>
            <a:spLocks noGrp="1"/>
          </p:cNvSpPr>
          <p:nvPr>
            <p:ph idx="1"/>
          </p:nvPr>
        </p:nvSpPr>
        <p:spPr/>
        <p:txBody>
          <a:bodyPr/>
          <a:lstStyle/>
          <a:p>
            <a:pPr algn="l"/>
            <a:r>
              <a:rPr lang="en-US" sz="1800" b="0" i="0" u="none" strike="noStrike" baseline="0" dirty="0">
                <a:solidFill>
                  <a:srgbClr val="000000"/>
                </a:solidFill>
                <a:latin typeface="+mj-lt"/>
              </a:rPr>
              <a:t>This reasoning leads to five factors:</a:t>
            </a:r>
          </a:p>
          <a:p>
            <a:pPr lvl="1"/>
            <a:r>
              <a:rPr lang="en-US" b="0" i="0" u="none" strike="noStrike" baseline="0" dirty="0">
                <a:solidFill>
                  <a:srgbClr val="000000"/>
                </a:solidFill>
                <a:latin typeface="+mj-lt"/>
              </a:rPr>
              <a:t>IP: monthly growth rate of industrial production</a:t>
            </a:r>
          </a:p>
          <a:p>
            <a:pPr lvl="1"/>
            <a:r>
              <a:rPr lang="en-US" sz="1800" b="0" i="0" u="none" strike="noStrike" baseline="0" dirty="0">
                <a:solidFill>
                  <a:srgbClr val="000000"/>
                </a:solidFill>
                <a:latin typeface="+mj-lt"/>
              </a:rPr>
              <a:t>EI: change in expected inflation—changes in short-term T-bill rate</a:t>
            </a:r>
          </a:p>
          <a:p>
            <a:pPr lvl="1"/>
            <a:r>
              <a:rPr lang="en-US" sz="1800" b="0" i="0" u="none" strike="noStrike" baseline="0" dirty="0">
                <a:solidFill>
                  <a:srgbClr val="000000"/>
                </a:solidFill>
                <a:latin typeface="+mj-lt"/>
              </a:rPr>
              <a:t>UI: unexpected inflation—the difference between actual and expected inflation</a:t>
            </a:r>
          </a:p>
          <a:p>
            <a:pPr lvl="1"/>
            <a:r>
              <a:rPr lang="en-US" sz="1800" b="0" i="0" u="none" strike="noStrike" baseline="0" dirty="0">
                <a:solidFill>
                  <a:srgbClr val="000000"/>
                </a:solidFill>
                <a:latin typeface="+mj-lt"/>
              </a:rPr>
              <a:t>CG: unexpected changes in risk premium—the difference between the returns on corporate Baa bonds and long-term governance bonds</a:t>
            </a:r>
          </a:p>
          <a:p>
            <a:pPr lvl="1"/>
            <a:r>
              <a:rPr lang="en-US" sz="1800" b="0" i="0" u="none" strike="noStrike" baseline="0" dirty="0">
                <a:solidFill>
                  <a:srgbClr val="000000"/>
                </a:solidFill>
                <a:latin typeface="+mj-lt"/>
              </a:rPr>
              <a:t>GB: unexpected changes in the term premium—the difference between the returns on long- and short-term governance bonds</a:t>
            </a:r>
          </a:p>
          <a:p>
            <a:pPr algn="l"/>
            <a:r>
              <a:rPr lang="en-US" sz="1800" b="0" i="0" u="none" strike="noStrike" baseline="0" dirty="0">
                <a:solidFill>
                  <a:srgbClr val="000000"/>
                </a:solidFill>
                <a:latin typeface="+mj-lt"/>
              </a:rPr>
              <a:t>The returns on the equally weighted portfolio (EWNY) or the value weighted portfolio (VWNY) of NYSE included as the sixth factor </a:t>
            </a:r>
          </a:p>
          <a:p>
            <a:pPr lvl="1"/>
            <a:r>
              <a:rPr lang="en-US" dirty="0">
                <a:solidFill>
                  <a:srgbClr val="000000"/>
                </a:solidFill>
                <a:latin typeface="+mj-lt"/>
              </a:rPr>
              <a:t>This nests CAPM.</a:t>
            </a:r>
            <a:endParaRPr lang="en-US" dirty="0">
              <a:latin typeface="+mj-lt"/>
            </a:endParaRPr>
          </a:p>
        </p:txBody>
      </p:sp>
      <p:sp>
        <p:nvSpPr>
          <p:cNvPr id="4" name="Slide Number Placeholder 3">
            <a:extLst>
              <a:ext uri="{FF2B5EF4-FFF2-40B4-BE49-F238E27FC236}">
                <a16:creationId xmlns:a16="http://schemas.microsoft.com/office/drawing/2014/main" id="{C6875F24-C841-4090-84BF-2A90BAA68778}"/>
              </a:ext>
            </a:extLst>
          </p:cNvPr>
          <p:cNvSpPr>
            <a:spLocks noGrp="1"/>
          </p:cNvSpPr>
          <p:nvPr>
            <p:ph type="sldNum" sz="quarter" idx="10"/>
          </p:nvPr>
        </p:nvSpPr>
        <p:spPr/>
        <p:txBody>
          <a:bodyPr/>
          <a:lstStyle/>
          <a:p>
            <a:pPr>
              <a:defRPr/>
            </a:pPr>
            <a:fld id="{468091BC-4656-4CC6-8BA8-71F891FE0BB2}" type="slidenum">
              <a:rPr lang="en-US" smtClean="0"/>
              <a:pPr>
                <a:defRPr/>
              </a:pPr>
              <a:t>18</a:t>
            </a:fld>
            <a:endParaRPr lang="en-US"/>
          </a:p>
        </p:txBody>
      </p:sp>
    </p:spTree>
    <p:extLst>
      <p:ext uri="{BB962C8B-B14F-4D97-AF65-F5344CB8AC3E}">
        <p14:creationId xmlns:p14="http://schemas.microsoft.com/office/powerpoint/2010/main" val="129167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BF3B-125A-8BF3-F733-4FFA157EE874}"/>
              </a:ext>
            </a:extLst>
          </p:cNvPr>
          <p:cNvSpPr>
            <a:spLocks noGrp="1"/>
          </p:cNvSpPr>
          <p:nvPr>
            <p:ph type="title"/>
          </p:nvPr>
        </p:nvSpPr>
        <p:spPr/>
        <p:txBody>
          <a:bodyPr/>
          <a:lstStyle/>
          <a:p>
            <a:r>
              <a:rPr lang="en-US" altLang="en-US" dirty="0"/>
              <a:t>Chen, Roll and Ross (1986)</a:t>
            </a:r>
            <a:endParaRPr lang="en-US" dirty="0"/>
          </a:p>
        </p:txBody>
      </p:sp>
      <p:sp>
        <p:nvSpPr>
          <p:cNvPr id="3" name="Content Placeholder 2">
            <a:extLst>
              <a:ext uri="{FF2B5EF4-FFF2-40B4-BE49-F238E27FC236}">
                <a16:creationId xmlns:a16="http://schemas.microsoft.com/office/drawing/2014/main" id="{2EB4F3B0-AE39-A314-D8CE-59233B9AD41D}"/>
              </a:ext>
            </a:extLst>
          </p:cNvPr>
          <p:cNvSpPr>
            <a:spLocks noGrp="1"/>
          </p:cNvSpPr>
          <p:nvPr>
            <p:ph idx="1"/>
          </p:nvPr>
        </p:nvSpPr>
        <p:spPr/>
        <p:txBody>
          <a:bodyPr/>
          <a:lstStyle/>
          <a:p>
            <a:pPr algn="l"/>
            <a:r>
              <a:rPr lang="en-US" sz="1800" b="0" i="0" u="none" strike="noStrike" baseline="0" dirty="0">
                <a:solidFill>
                  <a:srgbClr val="000000"/>
                </a:solidFill>
                <a:latin typeface="+mj-lt"/>
              </a:rPr>
              <a:t>This reasoning leads to five factors:</a:t>
            </a:r>
          </a:p>
          <a:p>
            <a:pPr lvl="1"/>
            <a:r>
              <a:rPr lang="en-US" b="0" i="0" u="none" strike="noStrike" baseline="0" dirty="0">
                <a:solidFill>
                  <a:srgbClr val="000000"/>
                </a:solidFill>
                <a:latin typeface="+mj-lt"/>
              </a:rPr>
              <a:t>IP: monthly growth rate of industrial production</a:t>
            </a:r>
          </a:p>
          <a:p>
            <a:pPr lvl="1"/>
            <a:r>
              <a:rPr lang="en-US" sz="1800" b="0" i="0" u="none" strike="noStrike" baseline="0" dirty="0">
                <a:solidFill>
                  <a:srgbClr val="000000"/>
                </a:solidFill>
                <a:latin typeface="+mj-lt"/>
              </a:rPr>
              <a:t>EI: change in expected inflation—changes in short-term T-bill rate</a:t>
            </a:r>
          </a:p>
          <a:p>
            <a:pPr lvl="1"/>
            <a:r>
              <a:rPr lang="en-US" sz="1800" b="0" i="0" u="none" strike="noStrike" baseline="0" dirty="0">
                <a:solidFill>
                  <a:srgbClr val="000000"/>
                </a:solidFill>
                <a:latin typeface="+mj-lt"/>
              </a:rPr>
              <a:t>UI: unexpected inflation—the difference between actual and expected inflation</a:t>
            </a:r>
          </a:p>
          <a:p>
            <a:pPr lvl="1"/>
            <a:r>
              <a:rPr lang="en-US" sz="1800" b="0" i="0" u="none" strike="noStrike" baseline="0" dirty="0">
                <a:solidFill>
                  <a:srgbClr val="000000"/>
                </a:solidFill>
                <a:latin typeface="+mj-lt"/>
              </a:rPr>
              <a:t>CG: unexpected changes in risk premium—the difference between the returns on corporate Baa bonds and long-term governance bonds</a:t>
            </a:r>
          </a:p>
          <a:p>
            <a:pPr lvl="1"/>
            <a:r>
              <a:rPr lang="en-US" sz="1800" b="0" i="0" u="none" strike="noStrike" baseline="0" dirty="0">
                <a:solidFill>
                  <a:srgbClr val="000000"/>
                </a:solidFill>
                <a:latin typeface="+mj-lt"/>
              </a:rPr>
              <a:t>GB: unexpected changes in the term premium—the difference between the returns on long- and short-term governance bonds</a:t>
            </a:r>
          </a:p>
          <a:p>
            <a:pPr algn="l"/>
            <a:r>
              <a:rPr lang="en-US" sz="1800" b="0" i="0" u="none" strike="noStrike" baseline="0" dirty="0">
                <a:solidFill>
                  <a:srgbClr val="000000"/>
                </a:solidFill>
                <a:latin typeface="+mj-lt"/>
              </a:rPr>
              <a:t>The returns on the equally weighted portfolio (EWNY) or the value weighted portfolio (VWNY) of NYSE included as the sixth factor </a:t>
            </a:r>
          </a:p>
          <a:p>
            <a:pPr lvl="1"/>
            <a:r>
              <a:rPr lang="en-US" dirty="0">
                <a:solidFill>
                  <a:srgbClr val="000000"/>
                </a:solidFill>
                <a:latin typeface="+mj-lt"/>
              </a:rPr>
              <a:t>This nests CAPM.</a:t>
            </a:r>
            <a:endParaRPr lang="en-US" dirty="0">
              <a:latin typeface="+mj-lt"/>
            </a:endParaRPr>
          </a:p>
        </p:txBody>
      </p:sp>
      <p:sp>
        <p:nvSpPr>
          <p:cNvPr id="4" name="Slide Number Placeholder 3">
            <a:extLst>
              <a:ext uri="{FF2B5EF4-FFF2-40B4-BE49-F238E27FC236}">
                <a16:creationId xmlns:a16="http://schemas.microsoft.com/office/drawing/2014/main" id="{C6875F24-C841-4090-84BF-2A90BAA68778}"/>
              </a:ext>
            </a:extLst>
          </p:cNvPr>
          <p:cNvSpPr>
            <a:spLocks noGrp="1"/>
          </p:cNvSpPr>
          <p:nvPr>
            <p:ph type="sldNum" sz="quarter" idx="10"/>
          </p:nvPr>
        </p:nvSpPr>
        <p:spPr/>
        <p:txBody>
          <a:bodyPr/>
          <a:lstStyle/>
          <a:p>
            <a:pPr>
              <a:defRPr/>
            </a:pPr>
            <a:fld id="{468091BC-4656-4CC6-8BA8-71F891FE0BB2}" type="slidenum">
              <a:rPr lang="en-US" smtClean="0"/>
              <a:pPr>
                <a:defRPr/>
              </a:pPr>
              <a:t>19</a:t>
            </a:fld>
            <a:endParaRPr lang="en-US"/>
          </a:p>
        </p:txBody>
      </p:sp>
    </p:spTree>
    <p:extLst>
      <p:ext uri="{BB962C8B-B14F-4D97-AF65-F5344CB8AC3E}">
        <p14:creationId xmlns:p14="http://schemas.microsoft.com/office/powerpoint/2010/main" val="247056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37E1672F-13A3-45B0-A596-8BB3D4D22A75}" type="slidenum">
              <a:rPr lang="en-US" altLang="en-US"/>
              <a:pPr/>
              <a:t>2</a:t>
            </a:fld>
            <a:endParaRPr lang="en-US" altLang="en-US"/>
          </a:p>
        </p:txBody>
      </p:sp>
      <p:sp>
        <p:nvSpPr>
          <p:cNvPr id="81922" name="Rectangle 2"/>
          <p:cNvSpPr>
            <a:spLocks noGrp="1" noChangeArrowheads="1"/>
          </p:cNvSpPr>
          <p:nvPr>
            <p:ph type="title"/>
          </p:nvPr>
        </p:nvSpPr>
        <p:spPr/>
        <p:txBody>
          <a:bodyPr/>
          <a:lstStyle/>
          <a:p>
            <a:r>
              <a:rPr lang="en-US" altLang="en-US" dirty="0"/>
              <a:t>CAPM Recapped</a:t>
            </a:r>
          </a:p>
        </p:txBody>
      </p:sp>
      <p:sp>
        <p:nvSpPr>
          <p:cNvPr id="81923" name="Rectangle 3"/>
          <p:cNvSpPr>
            <a:spLocks noGrp="1" noChangeArrowheads="1"/>
          </p:cNvSpPr>
          <p:nvPr>
            <p:ph type="body" idx="1"/>
          </p:nvPr>
        </p:nvSpPr>
        <p:spPr>
          <a:xfrm>
            <a:off x="250825" y="1287463"/>
            <a:ext cx="9032875" cy="5246687"/>
          </a:xfrm>
        </p:spPr>
        <p:txBody>
          <a:bodyPr/>
          <a:lstStyle/>
          <a:p>
            <a:r>
              <a:rPr lang="en-US" altLang="en-US" dirty="0"/>
              <a:t>In the CAPM there is only one market factor (risk)</a:t>
            </a:r>
          </a:p>
          <a:p>
            <a:r>
              <a:rPr lang="en-US" altLang="en-US" dirty="0"/>
              <a:t>Holding company-specific risk leads to lower expected total wealth and can be diversified away.</a:t>
            </a:r>
          </a:p>
          <a:p>
            <a:r>
              <a:rPr lang="en-US" altLang="en-US" dirty="0"/>
              <a:t>All stocks carry market risk exposure (few assets have zero exposure). </a:t>
            </a:r>
          </a:p>
          <a:p>
            <a:r>
              <a:rPr lang="en-US" altLang="en-US" dirty="0"/>
              <a:t>Assets are simply vehicles to earn the market risk premium and are bundles of market risk (which has a positive expected return) and idiosyncratic risk (which doesn’t earn any risk premium).</a:t>
            </a:r>
          </a:p>
        </p:txBody>
      </p:sp>
    </p:spTree>
    <p:extLst>
      <p:ext uri="{BB962C8B-B14F-4D97-AF65-F5344CB8AC3E}">
        <p14:creationId xmlns:p14="http://schemas.microsoft.com/office/powerpoint/2010/main" val="78726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6C5F-6FA3-C2D0-0035-B05714D84150}"/>
              </a:ext>
            </a:extLst>
          </p:cNvPr>
          <p:cNvSpPr>
            <a:spLocks noGrp="1"/>
          </p:cNvSpPr>
          <p:nvPr>
            <p:ph type="title"/>
          </p:nvPr>
        </p:nvSpPr>
        <p:spPr/>
        <p:txBody>
          <a:bodyPr/>
          <a:lstStyle/>
          <a:p>
            <a:r>
              <a:rPr lang="en-US" altLang="en-US" dirty="0"/>
              <a:t>Chen, Roll and Ross (1986)</a:t>
            </a:r>
            <a:endParaRPr lang="en-US" dirty="0"/>
          </a:p>
        </p:txBody>
      </p:sp>
      <p:sp>
        <p:nvSpPr>
          <p:cNvPr id="3" name="Content Placeholder 2">
            <a:extLst>
              <a:ext uri="{FF2B5EF4-FFF2-40B4-BE49-F238E27FC236}">
                <a16:creationId xmlns:a16="http://schemas.microsoft.com/office/drawing/2014/main" id="{3C9359AA-B188-DB89-C775-2068A4587D08}"/>
              </a:ext>
            </a:extLst>
          </p:cNvPr>
          <p:cNvSpPr>
            <a:spLocks noGrp="1"/>
          </p:cNvSpPr>
          <p:nvPr>
            <p:ph idx="1"/>
          </p:nvPr>
        </p:nvSpPr>
        <p:spPr/>
        <p:txBody>
          <a:bodyPr/>
          <a:lstStyle/>
          <a:p>
            <a:pPr marL="12700">
              <a:lnSpc>
                <a:spcPct val="100000"/>
              </a:lnSpc>
              <a:spcBef>
                <a:spcPts val="90"/>
              </a:spcBef>
            </a:pPr>
            <a:r>
              <a:rPr lang="en-US" sz="1800" spc="-10" dirty="0">
                <a:latin typeface="+mj-lt"/>
                <a:cs typeface="Calibri"/>
              </a:rPr>
              <a:t>Two-</a:t>
            </a:r>
            <a:r>
              <a:rPr lang="en-US" sz="1800" dirty="0">
                <a:latin typeface="+mj-lt"/>
                <a:cs typeface="Calibri"/>
              </a:rPr>
              <a:t>stage</a:t>
            </a:r>
            <a:r>
              <a:rPr lang="en-US" sz="1800" spc="65" dirty="0">
                <a:latin typeface="+mj-lt"/>
                <a:cs typeface="Calibri"/>
              </a:rPr>
              <a:t> </a:t>
            </a:r>
            <a:r>
              <a:rPr lang="en-US" sz="1800" spc="-20" dirty="0">
                <a:latin typeface="+mj-lt"/>
                <a:cs typeface="Calibri"/>
              </a:rPr>
              <a:t>regressions,</a:t>
            </a:r>
            <a:r>
              <a:rPr lang="en-US" sz="1800" spc="70" dirty="0">
                <a:latin typeface="+mj-lt"/>
                <a:cs typeface="Calibri"/>
              </a:rPr>
              <a:t> </a:t>
            </a:r>
            <a:r>
              <a:rPr lang="en-US" sz="1800" dirty="0">
                <a:latin typeface="+mj-lt"/>
                <a:cs typeface="Calibri"/>
              </a:rPr>
              <a:t>20</a:t>
            </a:r>
            <a:r>
              <a:rPr lang="en-US" sz="1800" spc="70" dirty="0">
                <a:latin typeface="+mj-lt"/>
                <a:cs typeface="Calibri"/>
              </a:rPr>
              <a:t> </a:t>
            </a:r>
            <a:r>
              <a:rPr lang="en-US" sz="1800" dirty="0">
                <a:latin typeface="+mj-lt"/>
                <a:cs typeface="Calibri"/>
              </a:rPr>
              <a:t>size</a:t>
            </a:r>
            <a:r>
              <a:rPr lang="en-US" sz="1800" spc="70" dirty="0">
                <a:latin typeface="+mj-lt"/>
                <a:cs typeface="Calibri"/>
              </a:rPr>
              <a:t> </a:t>
            </a:r>
            <a:r>
              <a:rPr lang="en-US" sz="1800" spc="-10" dirty="0">
                <a:latin typeface="+mj-lt"/>
                <a:cs typeface="Calibri"/>
              </a:rPr>
              <a:t>portfolios</a:t>
            </a:r>
            <a:r>
              <a:rPr lang="en-US" sz="1800" spc="70" dirty="0">
                <a:latin typeface="+mj-lt"/>
                <a:cs typeface="Calibri"/>
              </a:rPr>
              <a:t> </a:t>
            </a:r>
            <a:r>
              <a:rPr lang="en-US" sz="1800" dirty="0">
                <a:latin typeface="+mj-lt"/>
                <a:cs typeface="Calibri"/>
              </a:rPr>
              <a:t>as</a:t>
            </a:r>
            <a:r>
              <a:rPr lang="en-US" sz="1800" spc="65" dirty="0">
                <a:latin typeface="+mj-lt"/>
                <a:cs typeface="Calibri"/>
              </a:rPr>
              <a:t> </a:t>
            </a:r>
            <a:r>
              <a:rPr lang="en-US" sz="1800" dirty="0">
                <a:latin typeface="+mj-lt"/>
                <a:cs typeface="Calibri"/>
              </a:rPr>
              <a:t>the</a:t>
            </a:r>
            <a:r>
              <a:rPr lang="en-US" sz="1800" spc="70" dirty="0">
                <a:latin typeface="+mj-lt"/>
                <a:cs typeface="Calibri"/>
              </a:rPr>
              <a:t> </a:t>
            </a:r>
            <a:r>
              <a:rPr lang="en-US" sz="1800" dirty="0">
                <a:latin typeface="+mj-lt"/>
                <a:cs typeface="Calibri"/>
              </a:rPr>
              <a:t>testing</a:t>
            </a:r>
            <a:r>
              <a:rPr lang="en-US" sz="1800" spc="70" dirty="0">
                <a:latin typeface="+mj-lt"/>
                <a:cs typeface="Calibri"/>
              </a:rPr>
              <a:t> </a:t>
            </a:r>
            <a:r>
              <a:rPr lang="en-US" sz="1800" spc="-10" dirty="0">
                <a:latin typeface="+mj-lt"/>
                <a:cs typeface="Calibri"/>
              </a:rPr>
              <a:t>assets</a:t>
            </a:r>
            <a:endParaRPr lang="en-US" sz="1800" dirty="0">
              <a:latin typeface="+mj-lt"/>
              <a:cs typeface="Calibri"/>
            </a:endParaRPr>
          </a:p>
          <a:p>
            <a:pPr>
              <a:lnSpc>
                <a:spcPct val="100000"/>
              </a:lnSpc>
              <a:spcBef>
                <a:spcPts val="35"/>
              </a:spcBef>
            </a:pPr>
            <a:endParaRPr lang="en-US" sz="1400" dirty="0">
              <a:latin typeface="+mj-lt"/>
              <a:cs typeface="Calibri"/>
            </a:endParaRPr>
          </a:p>
          <a:p>
            <a:pPr marL="12700" marR="5080">
              <a:lnSpc>
                <a:spcPct val="102699"/>
              </a:lnSpc>
            </a:pPr>
            <a:r>
              <a:rPr lang="en-US" sz="1800" dirty="0">
                <a:latin typeface="+mj-lt"/>
                <a:cs typeface="Calibri"/>
              </a:rPr>
              <a:t>Significant</a:t>
            </a:r>
            <a:r>
              <a:rPr lang="en-US" sz="1800" spc="60" dirty="0">
                <a:latin typeface="+mj-lt"/>
                <a:cs typeface="Calibri"/>
              </a:rPr>
              <a:t> </a:t>
            </a:r>
            <a:r>
              <a:rPr lang="en-US" sz="1800" dirty="0">
                <a:latin typeface="+mj-lt"/>
                <a:cs typeface="Calibri"/>
              </a:rPr>
              <a:t>factors:</a:t>
            </a:r>
            <a:r>
              <a:rPr lang="en-US" sz="1800" spc="165" dirty="0">
                <a:latin typeface="+mj-lt"/>
                <a:cs typeface="Calibri"/>
              </a:rPr>
              <a:t> </a:t>
            </a:r>
            <a:r>
              <a:rPr lang="en-US" sz="1800" dirty="0">
                <a:latin typeface="+mj-lt"/>
                <a:cs typeface="Calibri"/>
              </a:rPr>
              <a:t>industrial</a:t>
            </a:r>
            <a:r>
              <a:rPr lang="en-US" sz="1800" spc="65" dirty="0">
                <a:latin typeface="+mj-lt"/>
                <a:cs typeface="Calibri"/>
              </a:rPr>
              <a:t> </a:t>
            </a:r>
            <a:r>
              <a:rPr lang="en-US" sz="1800" spc="-10" dirty="0">
                <a:latin typeface="+mj-lt"/>
                <a:cs typeface="Calibri"/>
              </a:rPr>
              <a:t>production,</a:t>
            </a:r>
            <a:r>
              <a:rPr lang="en-US" sz="1800" spc="65" dirty="0">
                <a:latin typeface="+mj-lt"/>
                <a:cs typeface="Calibri"/>
              </a:rPr>
              <a:t> </a:t>
            </a:r>
            <a:r>
              <a:rPr lang="en-US" sz="1800" dirty="0">
                <a:latin typeface="+mj-lt"/>
                <a:cs typeface="Calibri"/>
              </a:rPr>
              <a:t>risk</a:t>
            </a:r>
            <a:r>
              <a:rPr lang="en-US" sz="1800" spc="65" dirty="0">
                <a:latin typeface="+mj-lt"/>
                <a:cs typeface="Calibri"/>
              </a:rPr>
              <a:t> </a:t>
            </a:r>
            <a:r>
              <a:rPr lang="en-US" sz="1800" spc="-20" dirty="0">
                <a:latin typeface="+mj-lt"/>
                <a:cs typeface="Calibri"/>
              </a:rPr>
              <a:t>premium</a:t>
            </a:r>
            <a:r>
              <a:rPr lang="en-US" sz="1800" spc="60" dirty="0">
                <a:latin typeface="+mj-lt"/>
                <a:cs typeface="Calibri"/>
              </a:rPr>
              <a:t> </a:t>
            </a:r>
            <a:r>
              <a:rPr lang="en-US" sz="1800" dirty="0">
                <a:latin typeface="+mj-lt"/>
                <a:cs typeface="Calibri"/>
              </a:rPr>
              <a:t>on</a:t>
            </a:r>
            <a:r>
              <a:rPr lang="en-US" sz="1800" spc="65" dirty="0">
                <a:latin typeface="+mj-lt"/>
                <a:cs typeface="Calibri"/>
              </a:rPr>
              <a:t> </a:t>
            </a:r>
            <a:r>
              <a:rPr lang="en-US" sz="1800" dirty="0">
                <a:latin typeface="+mj-lt"/>
                <a:cs typeface="Calibri"/>
              </a:rPr>
              <a:t>bonds,</a:t>
            </a:r>
            <a:r>
              <a:rPr lang="en-US" sz="1800" spc="65" dirty="0">
                <a:latin typeface="+mj-lt"/>
                <a:cs typeface="Calibri"/>
              </a:rPr>
              <a:t> </a:t>
            </a:r>
            <a:r>
              <a:rPr lang="en-US" sz="1800" spc="-25" dirty="0">
                <a:latin typeface="+mj-lt"/>
                <a:cs typeface="Calibri"/>
              </a:rPr>
              <a:t>and   </a:t>
            </a:r>
            <a:r>
              <a:rPr lang="en-US" sz="1800" spc="-10" dirty="0">
                <a:latin typeface="+mj-lt"/>
                <a:cs typeface="Calibri"/>
              </a:rPr>
              <a:t>unanticipated</a:t>
            </a:r>
            <a:r>
              <a:rPr lang="en-US" sz="1800" spc="80" dirty="0">
                <a:latin typeface="+mj-lt"/>
                <a:cs typeface="Calibri"/>
              </a:rPr>
              <a:t> </a:t>
            </a:r>
            <a:r>
              <a:rPr lang="en-US" sz="1800" spc="-10" dirty="0">
                <a:latin typeface="+mj-lt"/>
                <a:cs typeface="Calibri"/>
              </a:rPr>
              <a:t>inflation</a:t>
            </a:r>
            <a:endParaRPr lang="en-US" sz="1800" dirty="0">
              <a:latin typeface="+mj-lt"/>
              <a:cs typeface="Calibri"/>
            </a:endParaRPr>
          </a:p>
          <a:p>
            <a:pPr>
              <a:lnSpc>
                <a:spcPct val="100000"/>
              </a:lnSpc>
              <a:spcBef>
                <a:spcPts val="10"/>
              </a:spcBef>
            </a:pPr>
            <a:endParaRPr lang="en-US" sz="1400" dirty="0">
              <a:latin typeface="+mj-lt"/>
              <a:cs typeface="Calibri"/>
            </a:endParaRPr>
          </a:p>
          <a:p>
            <a:pPr marL="12700">
              <a:lnSpc>
                <a:spcPct val="100000"/>
              </a:lnSpc>
            </a:pPr>
            <a:r>
              <a:rPr lang="en-US" sz="1800" dirty="0">
                <a:latin typeface="+mj-lt"/>
                <a:cs typeface="Calibri"/>
              </a:rPr>
              <a:t>Market</a:t>
            </a:r>
            <a:r>
              <a:rPr lang="en-US" sz="1800" spc="40" dirty="0">
                <a:latin typeface="+mj-lt"/>
                <a:cs typeface="Calibri"/>
              </a:rPr>
              <a:t> </a:t>
            </a:r>
            <a:r>
              <a:rPr lang="en-US" sz="1800" spc="-10" dirty="0">
                <a:latin typeface="+mj-lt"/>
                <a:cs typeface="Calibri"/>
              </a:rPr>
              <a:t>returns</a:t>
            </a:r>
            <a:r>
              <a:rPr lang="en-US" sz="1800" spc="45" dirty="0">
                <a:latin typeface="+mj-lt"/>
                <a:cs typeface="Calibri"/>
              </a:rPr>
              <a:t> </a:t>
            </a:r>
            <a:r>
              <a:rPr lang="en-US" sz="1800" dirty="0">
                <a:latin typeface="+mj-lt"/>
                <a:cs typeface="Calibri"/>
              </a:rPr>
              <a:t>are</a:t>
            </a:r>
            <a:r>
              <a:rPr lang="en-US" sz="1800" spc="45" dirty="0">
                <a:latin typeface="+mj-lt"/>
                <a:cs typeface="Calibri"/>
              </a:rPr>
              <a:t> </a:t>
            </a:r>
            <a:r>
              <a:rPr lang="en-US" sz="1800" dirty="0">
                <a:latin typeface="+mj-lt"/>
                <a:cs typeface="Calibri"/>
              </a:rPr>
              <a:t>not</a:t>
            </a:r>
            <a:r>
              <a:rPr lang="en-US" sz="1800" spc="45" dirty="0">
                <a:latin typeface="+mj-lt"/>
                <a:cs typeface="Calibri"/>
              </a:rPr>
              <a:t> </a:t>
            </a:r>
            <a:r>
              <a:rPr lang="en-US" sz="1800" dirty="0">
                <a:latin typeface="+mj-lt"/>
                <a:cs typeface="Calibri"/>
              </a:rPr>
              <a:t>statistically</a:t>
            </a:r>
            <a:r>
              <a:rPr lang="en-US" sz="1800" spc="45" dirty="0">
                <a:latin typeface="+mj-lt"/>
                <a:cs typeface="Calibri"/>
              </a:rPr>
              <a:t> </a:t>
            </a:r>
            <a:r>
              <a:rPr lang="en-US" sz="1800" dirty="0">
                <a:latin typeface="+mj-lt"/>
                <a:cs typeface="Calibri"/>
              </a:rPr>
              <a:t>significant</a:t>
            </a:r>
            <a:r>
              <a:rPr lang="en-US" sz="1800" spc="45" dirty="0">
                <a:latin typeface="+mj-lt"/>
                <a:cs typeface="Calibri"/>
              </a:rPr>
              <a:t> </a:t>
            </a:r>
            <a:r>
              <a:rPr lang="en-US" sz="1800" dirty="0">
                <a:latin typeface="+mj-lt"/>
                <a:cs typeface="Calibri"/>
              </a:rPr>
              <a:t>in</a:t>
            </a:r>
            <a:r>
              <a:rPr lang="en-US" sz="1800" spc="45" dirty="0">
                <a:latin typeface="+mj-lt"/>
                <a:cs typeface="Calibri"/>
              </a:rPr>
              <a:t> </a:t>
            </a:r>
            <a:r>
              <a:rPr lang="en-US" sz="1800" dirty="0">
                <a:latin typeface="+mj-lt"/>
                <a:cs typeface="Calibri"/>
              </a:rPr>
              <a:t>the</a:t>
            </a:r>
            <a:r>
              <a:rPr lang="en-US" sz="1800" spc="40" dirty="0">
                <a:latin typeface="+mj-lt"/>
                <a:cs typeface="Calibri"/>
              </a:rPr>
              <a:t> </a:t>
            </a:r>
            <a:r>
              <a:rPr lang="en-US" sz="1800" dirty="0">
                <a:latin typeface="+mj-lt"/>
                <a:cs typeface="Calibri"/>
              </a:rPr>
              <a:t>multifactor</a:t>
            </a:r>
            <a:r>
              <a:rPr lang="en-US" sz="1800" spc="45" dirty="0">
                <a:latin typeface="+mj-lt"/>
                <a:cs typeface="Calibri"/>
              </a:rPr>
              <a:t> </a:t>
            </a:r>
            <a:r>
              <a:rPr lang="en-US" sz="1800" spc="-10" dirty="0">
                <a:latin typeface="+mj-lt"/>
                <a:cs typeface="Calibri"/>
              </a:rPr>
              <a:t>tests</a:t>
            </a:r>
            <a:endParaRPr lang="en-US" sz="1800" dirty="0">
              <a:latin typeface="+mj-lt"/>
              <a:cs typeface="Calibri"/>
            </a:endParaRPr>
          </a:p>
          <a:p>
            <a:pPr marL="0" indent="0">
              <a:buNone/>
            </a:pPr>
            <a:endParaRPr lang="en-US" dirty="0"/>
          </a:p>
        </p:txBody>
      </p:sp>
      <p:sp>
        <p:nvSpPr>
          <p:cNvPr id="4" name="Slide Number Placeholder 3">
            <a:extLst>
              <a:ext uri="{FF2B5EF4-FFF2-40B4-BE49-F238E27FC236}">
                <a16:creationId xmlns:a16="http://schemas.microsoft.com/office/drawing/2014/main" id="{B9567742-0E45-C3DB-5874-82FC81D801FC}"/>
              </a:ext>
            </a:extLst>
          </p:cNvPr>
          <p:cNvSpPr>
            <a:spLocks noGrp="1"/>
          </p:cNvSpPr>
          <p:nvPr>
            <p:ph type="sldNum" sz="quarter" idx="10"/>
          </p:nvPr>
        </p:nvSpPr>
        <p:spPr/>
        <p:txBody>
          <a:bodyPr/>
          <a:lstStyle/>
          <a:p>
            <a:pPr>
              <a:defRPr/>
            </a:pPr>
            <a:fld id="{468091BC-4656-4CC6-8BA8-71F891FE0BB2}" type="slidenum">
              <a:rPr lang="en-US" smtClean="0"/>
              <a:pPr>
                <a:defRPr/>
              </a:pPr>
              <a:t>20</a:t>
            </a:fld>
            <a:endParaRPr lang="en-US"/>
          </a:p>
        </p:txBody>
      </p:sp>
    </p:spTree>
    <p:extLst>
      <p:ext uri="{BB962C8B-B14F-4D97-AF65-F5344CB8AC3E}">
        <p14:creationId xmlns:p14="http://schemas.microsoft.com/office/powerpoint/2010/main" val="402527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2DD5-0B53-44F2-D8B0-5C16441E1A1D}"/>
              </a:ext>
            </a:extLst>
          </p:cNvPr>
          <p:cNvSpPr>
            <a:spLocks noGrp="1"/>
          </p:cNvSpPr>
          <p:nvPr>
            <p:ph type="title"/>
          </p:nvPr>
        </p:nvSpPr>
        <p:spPr/>
        <p:txBody>
          <a:bodyPr/>
          <a:lstStyle/>
          <a:p>
            <a:r>
              <a:rPr lang="en-US" dirty="0" err="1"/>
              <a:t>Fama</a:t>
            </a:r>
            <a:r>
              <a:rPr lang="en-US" dirty="0"/>
              <a:t>-French factors</a:t>
            </a:r>
          </a:p>
        </p:txBody>
      </p:sp>
      <p:sp>
        <p:nvSpPr>
          <p:cNvPr id="3" name="Content Placeholder 2">
            <a:extLst>
              <a:ext uri="{FF2B5EF4-FFF2-40B4-BE49-F238E27FC236}">
                <a16:creationId xmlns:a16="http://schemas.microsoft.com/office/drawing/2014/main" id="{4101E248-5140-5678-9ACF-753FEC6F5FDF}"/>
              </a:ext>
            </a:extLst>
          </p:cNvPr>
          <p:cNvSpPr>
            <a:spLocks noGrp="1"/>
          </p:cNvSpPr>
          <p:nvPr>
            <p:ph idx="1"/>
          </p:nvPr>
        </p:nvSpPr>
        <p:spPr/>
        <p:txBody>
          <a:bodyPr/>
          <a:lstStyle/>
          <a:p>
            <a:pPr algn="l"/>
            <a:r>
              <a:rPr lang="en-US" sz="1800" b="0" i="0" u="none" strike="noStrike" baseline="0" dirty="0">
                <a:latin typeface="+mj-lt"/>
                <a:cs typeface="Times New Roman" panose="02020603050405020304" pitchFamily="18" charset="0"/>
              </a:rPr>
              <a:t>In explaining the cross-sectional variations of average returns,  beta does not seem to be enough; size and book-to-market dominate beta.</a:t>
            </a:r>
          </a:p>
          <a:p>
            <a:pPr marL="0" indent="0" algn="l">
              <a:buNone/>
            </a:pPr>
            <a:endParaRPr lang="en-US" dirty="0">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DE7FFC-EB51-0063-D3AB-E0649BE1E82D}"/>
              </a:ext>
            </a:extLst>
          </p:cNvPr>
          <p:cNvSpPr>
            <a:spLocks noGrp="1"/>
          </p:cNvSpPr>
          <p:nvPr>
            <p:ph type="sldNum" sz="quarter" idx="10"/>
          </p:nvPr>
        </p:nvSpPr>
        <p:spPr/>
        <p:txBody>
          <a:bodyPr/>
          <a:lstStyle/>
          <a:p>
            <a:pPr>
              <a:defRPr/>
            </a:pPr>
            <a:fld id="{468091BC-4656-4CC6-8BA8-71F891FE0BB2}" type="slidenum">
              <a:rPr lang="en-US" smtClean="0"/>
              <a:pPr>
                <a:defRPr/>
              </a:pPr>
              <a:t>21</a:t>
            </a:fld>
            <a:endParaRPr lang="en-US"/>
          </a:p>
        </p:txBody>
      </p:sp>
      <p:pic>
        <p:nvPicPr>
          <p:cNvPr id="6" name="Picture 5">
            <a:extLst>
              <a:ext uri="{FF2B5EF4-FFF2-40B4-BE49-F238E27FC236}">
                <a16:creationId xmlns:a16="http://schemas.microsoft.com/office/drawing/2014/main" id="{9A485A0A-570D-BF39-72FC-C7B5A3925A97}"/>
              </a:ext>
            </a:extLst>
          </p:cNvPr>
          <p:cNvPicPr>
            <a:picLocks noChangeAspect="1"/>
          </p:cNvPicPr>
          <p:nvPr/>
        </p:nvPicPr>
        <p:blipFill>
          <a:blip r:embed="rId2"/>
          <a:stretch>
            <a:fillRect/>
          </a:stretch>
        </p:blipFill>
        <p:spPr>
          <a:xfrm>
            <a:off x="950119" y="2262538"/>
            <a:ext cx="7849407" cy="4719857"/>
          </a:xfrm>
          <a:prstGeom prst="rect">
            <a:avLst/>
          </a:prstGeom>
        </p:spPr>
      </p:pic>
    </p:spTree>
    <p:extLst>
      <p:ext uri="{BB962C8B-B14F-4D97-AF65-F5344CB8AC3E}">
        <p14:creationId xmlns:p14="http://schemas.microsoft.com/office/powerpoint/2010/main" val="3279993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15EABDFB-C55B-4588-A65B-E704095D1803}" type="slidenum">
              <a:rPr lang="en-US" altLang="en-US" sz="1300" smtClean="0"/>
              <a:pPr eaLnBrk="1" hangingPunct="1"/>
              <a:t>22</a:t>
            </a:fld>
            <a:endParaRPr lang="en-US" altLang="en-US" sz="1300"/>
          </a:p>
        </p:txBody>
      </p:sp>
      <p:sp>
        <p:nvSpPr>
          <p:cNvPr id="5124" name="Rectangle 2"/>
          <p:cNvSpPr>
            <a:spLocks noGrp="1" noChangeArrowheads="1"/>
          </p:cNvSpPr>
          <p:nvPr>
            <p:ph type="title"/>
          </p:nvPr>
        </p:nvSpPr>
        <p:spPr/>
        <p:txBody>
          <a:bodyPr/>
          <a:lstStyle/>
          <a:p>
            <a:pPr eaLnBrk="1" hangingPunct="1"/>
            <a:r>
              <a:rPr lang="en-US" altLang="en-US" dirty="0" err="1">
                <a:ea typeface="ＭＳ Ｐゴシック" pitchFamily="34" charset="-128"/>
              </a:rPr>
              <a:t>Fama</a:t>
            </a:r>
            <a:r>
              <a:rPr lang="en-US" altLang="en-US" dirty="0">
                <a:ea typeface="ＭＳ Ｐゴシック" pitchFamily="34" charset="-128"/>
              </a:rPr>
              <a:t>-French</a:t>
            </a:r>
          </a:p>
        </p:txBody>
      </p:sp>
      <p:sp>
        <p:nvSpPr>
          <p:cNvPr id="5125" name="Rectangle 3"/>
          <p:cNvSpPr>
            <a:spLocks noGrp="1" noChangeArrowheads="1"/>
          </p:cNvSpPr>
          <p:nvPr>
            <p:ph type="body" idx="1"/>
          </p:nvPr>
        </p:nvSpPr>
        <p:spPr>
          <a:xfrm>
            <a:off x="429419" y="1251745"/>
            <a:ext cx="8397875" cy="5246687"/>
          </a:xfrm>
        </p:spPr>
        <p:txBody>
          <a:bodyPr/>
          <a:lstStyle/>
          <a:p>
            <a:pPr eaLnBrk="1" hangingPunct="1">
              <a:buFont typeface="Arial" pitchFamily="34" charset="0"/>
              <a:buNone/>
            </a:pPr>
            <a:r>
              <a:rPr lang="en-US" altLang="en-US" u="sng" dirty="0" err="1">
                <a:ea typeface="ＭＳ Ｐゴシック" pitchFamily="34" charset="-128"/>
              </a:rPr>
              <a:t>Fama</a:t>
            </a:r>
            <a:r>
              <a:rPr lang="en-US" altLang="en-US" u="sng" dirty="0">
                <a:ea typeface="ＭＳ Ｐゴシック" pitchFamily="34" charset="-128"/>
              </a:rPr>
              <a:t> and French (1993)</a:t>
            </a:r>
          </a:p>
          <a:p>
            <a:pPr eaLnBrk="1" hangingPunct="1"/>
            <a:r>
              <a:rPr lang="en-US" altLang="en-US" dirty="0">
                <a:ea typeface="ＭＳ Ｐゴシック" pitchFamily="34" charset="-128"/>
              </a:rPr>
              <a:t>Includes a small and value factor in addition to the market factor (MKT)</a:t>
            </a:r>
          </a:p>
          <a:p>
            <a:pPr lvl="1" eaLnBrk="1" hangingPunct="1"/>
            <a:r>
              <a:rPr lang="en-US" altLang="en-US" dirty="0">
                <a:ea typeface="Arial" pitchFamily="34" charset="0"/>
              </a:rPr>
              <a:t>SMB = Returns on the portfolio of small minus big stocks</a:t>
            </a:r>
          </a:p>
          <a:p>
            <a:pPr lvl="1" eaLnBrk="1" hangingPunct="1"/>
            <a:r>
              <a:rPr lang="en-US" altLang="en-US" dirty="0">
                <a:ea typeface="Arial" pitchFamily="34" charset="0"/>
              </a:rPr>
              <a:t>HML = Returns on the portfolio of high book/price (value) minus low book/price (growth)</a:t>
            </a:r>
          </a:p>
          <a:p>
            <a:pPr marL="304800" lvl="1" indent="0" eaLnBrk="1" hangingPunct="1">
              <a:buNone/>
            </a:pPr>
            <a:endParaRPr lang="en-US" altLang="en-US" dirty="0">
              <a:ea typeface="Arial" pitchFamily="34" charset="0"/>
            </a:endParaRPr>
          </a:p>
          <a:p>
            <a:pPr marL="304800" lvl="1" indent="0" eaLnBrk="1" hangingPunct="1">
              <a:buNone/>
            </a:pPr>
            <a:endParaRPr lang="en-US" altLang="en-US" dirty="0">
              <a:ea typeface="Arial" pitchFamily="34" charset="0"/>
            </a:endParaRPr>
          </a:p>
          <a:p>
            <a:pPr eaLnBrk="1" hangingPunct="1"/>
            <a:r>
              <a:rPr lang="en-US" altLang="en-US" dirty="0" err="1">
                <a:ea typeface="ＭＳ Ｐゴシック" pitchFamily="34" charset="-128"/>
              </a:rPr>
              <a:t>Fama</a:t>
            </a:r>
            <a:r>
              <a:rPr lang="en-US" altLang="en-US" dirty="0">
                <a:ea typeface="ＭＳ Ｐゴシック" pitchFamily="34" charset="-128"/>
              </a:rPr>
              <a:t> and French interpret the small stock effect and the value effect as being systematic factors.</a:t>
            </a:r>
          </a:p>
          <a:p>
            <a:pPr eaLnBrk="1" hangingPunct="1"/>
            <a:r>
              <a:rPr lang="en-US" altLang="en-US" dirty="0">
                <a:ea typeface="ＭＳ Ｐゴシック" pitchFamily="34" charset="-128"/>
              </a:rPr>
              <a:t>SMB and HML are zero-cost portfolios, so </a:t>
            </a:r>
            <a:r>
              <a:rPr lang="en-US" altLang="en-US" dirty="0" err="1">
                <a:latin typeface="Symbol" pitchFamily="18" charset="2"/>
                <a:ea typeface="ＭＳ Ｐゴシック" pitchFamily="34" charset="-128"/>
              </a:rPr>
              <a:t>b</a:t>
            </a:r>
            <a:r>
              <a:rPr lang="en-US" altLang="en-US" baseline="-25000" dirty="0" err="1">
                <a:ea typeface="ＭＳ Ｐゴシック" pitchFamily="34" charset="-128"/>
              </a:rPr>
              <a:t>i,SMB</a:t>
            </a:r>
            <a:r>
              <a:rPr lang="en-US" altLang="en-US" dirty="0">
                <a:ea typeface="ＭＳ Ｐゴシック" pitchFamily="34" charset="-128"/>
              </a:rPr>
              <a:t> and </a:t>
            </a:r>
            <a:r>
              <a:rPr lang="en-US" altLang="en-US" dirty="0" err="1">
                <a:latin typeface="Symbol" pitchFamily="18" charset="2"/>
                <a:ea typeface="ＭＳ Ｐゴシック" pitchFamily="34" charset="-128"/>
              </a:rPr>
              <a:t>b</a:t>
            </a:r>
            <a:r>
              <a:rPr lang="en-US" altLang="en-US" baseline="-25000" dirty="0" err="1">
                <a:ea typeface="ＭＳ Ｐゴシック" pitchFamily="34" charset="-128"/>
              </a:rPr>
              <a:t>i,HML</a:t>
            </a:r>
            <a:r>
              <a:rPr lang="en-US" altLang="en-US" dirty="0">
                <a:ea typeface="ＭＳ Ｐゴシック" pitchFamily="34" charset="-128"/>
              </a:rPr>
              <a:t> are centered around zero</a:t>
            </a:r>
          </a:p>
          <a:p>
            <a:pPr eaLnBrk="1" hangingPunct="1"/>
            <a:r>
              <a:rPr lang="en-US" altLang="en-US" dirty="0">
                <a:ea typeface="ＭＳ Ｐゴシック" pitchFamily="34" charset="-128"/>
              </a:rPr>
              <a:t>Extension of CAPM to size effect and value effect</a:t>
            </a:r>
          </a:p>
        </p:txBody>
      </p:sp>
      <p:graphicFrame>
        <p:nvGraphicFramePr>
          <p:cNvPr id="5122" name="Object 4"/>
          <p:cNvGraphicFramePr>
            <a:graphicFrameLocks noChangeAspect="1"/>
          </p:cNvGraphicFramePr>
          <p:nvPr>
            <p:extLst>
              <p:ext uri="{D42A27DB-BD31-4B8C-83A1-F6EECF244321}">
                <p14:modId xmlns:p14="http://schemas.microsoft.com/office/powerpoint/2010/main" val="342987419"/>
              </p:ext>
            </p:extLst>
          </p:nvPr>
        </p:nvGraphicFramePr>
        <p:xfrm>
          <a:off x="1000125" y="3631407"/>
          <a:ext cx="7256462" cy="487362"/>
        </p:xfrm>
        <a:graphic>
          <a:graphicData uri="http://schemas.openxmlformats.org/presentationml/2006/ole">
            <mc:AlternateContent xmlns:mc="http://schemas.openxmlformats.org/markup-compatibility/2006">
              <mc:Choice xmlns:v="urn:schemas-microsoft-com:vml" Requires="v">
                <p:oleObj name="Equation" r:id="rId3" imgW="3047760" imgH="203040" progId="Equation.DSMT4">
                  <p:embed/>
                </p:oleObj>
              </mc:Choice>
              <mc:Fallback>
                <p:oleObj name="Equation" r:id="rId3" imgW="3047760" imgH="203040" progId="Equation.DSMT4">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3631407"/>
                        <a:ext cx="725646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398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FF Factors: Value vs Growth</a:t>
            </a:r>
          </a:p>
        </p:txBody>
      </p:sp>
      <p:sp>
        <p:nvSpPr>
          <p:cNvPr id="3" name="Content Placeholder 2"/>
          <p:cNvSpPr>
            <a:spLocks noGrp="1"/>
          </p:cNvSpPr>
          <p:nvPr>
            <p:ph idx="1"/>
          </p:nvPr>
        </p:nvSpPr>
        <p:spPr/>
        <p:txBody>
          <a:bodyPr/>
          <a:lstStyle/>
          <a:p>
            <a:r>
              <a:rPr lang="en-US" altLang="en-US" dirty="0">
                <a:ea typeface="ＭＳ Ｐゴシック" pitchFamily="34" charset="-128"/>
              </a:rPr>
              <a:t>Value Stocks: “Stocks that are out of favor with the investment community selling at relatively low prices in relation to their earnings or book value. These stocks typically produce above-average dividend income.”</a:t>
            </a:r>
          </a:p>
          <a:p>
            <a:r>
              <a:rPr lang="en-US" altLang="en-US" dirty="0">
                <a:ea typeface="ＭＳ Ｐゴシック" pitchFamily="34" charset="-128"/>
              </a:rPr>
              <a:t>Growth Stocks: “Stocks of companies with above-average prospects for growth based on measures like revenue, earnings and book value. These stocks generally produce little dividend income and tend to trade at high prices relative to earnings or book value.”</a:t>
            </a:r>
          </a:p>
          <a:p>
            <a:endParaRPr lang="en-US" altLang="en-US" dirty="0">
              <a:ea typeface="ＭＳ Ｐゴシック" pitchFamily="34" charset="-128"/>
            </a:endParaRPr>
          </a:p>
          <a:p>
            <a:pPr eaLnBrk="1" hangingPunct="1"/>
            <a:r>
              <a:rPr lang="en-US" altLang="en-US" dirty="0">
                <a:ea typeface="ＭＳ Ｐゴシック" pitchFamily="34" charset="-128"/>
              </a:rPr>
              <a:t>The SMB and HML factors are zero cost:</a:t>
            </a:r>
          </a:p>
          <a:p>
            <a:pPr marL="0" indent="0" eaLnBrk="1" hangingPunct="1">
              <a:buNone/>
            </a:pPr>
            <a:r>
              <a:rPr lang="en-US" altLang="en-US" dirty="0">
                <a:ea typeface="ＭＳ Ｐゴシック" pitchFamily="34" charset="-128"/>
              </a:rPr>
              <a:t>	SMB = $1 in small stocks minus $1 in large stocks</a:t>
            </a:r>
          </a:p>
          <a:p>
            <a:pPr marL="0" indent="0" eaLnBrk="1" hangingPunct="1">
              <a:buNone/>
            </a:pPr>
            <a:r>
              <a:rPr lang="en-US" altLang="en-US" dirty="0">
                <a:ea typeface="ＭＳ Ｐゴシック" pitchFamily="34" charset="-128"/>
              </a:rPr>
              <a:t>	HML = $1 in value stocks minus $1 in growth stocks</a:t>
            </a:r>
          </a:p>
          <a:p>
            <a:pPr eaLnBrk="1" hangingPunct="1"/>
            <a:r>
              <a:rPr lang="en-US" altLang="en-US" dirty="0">
                <a:ea typeface="ＭＳ Ｐゴシック" pitchFamily="34" charset="-128"/>
              </a:rPr>
              <a:t>A fund manager “specializing” in small stocks has a positive loading on SMB, and a fund manager tilting towards value stocks has a positive loading on HML</a:t>
            </a:r>
          </a:p>
        </p:txBody>
      </p:sp>
      <p:sp>
        <p:nvSpPr>
          <p:cNvPr id="4" name="Slide Number Placeholder 3"/>
          <p:cNvSpPr>
            <a:spLocks noGrp="1"/>
          </p:cNvSpPr>
          <p:nvPr>
            <p:ph type="sldNum" sz="quarter" idx="10"/>
          </p:nvPr>
        </p:nvSpPr>
        <p:spPr/>
        <p:txBody>
          <a:bodyPr/>
          <a:lstStyle/>
          <a:p>
            <a:pPr>
              <a:defRPr/>
            </a:pPr>
            <a:fld id="{CEE8FBA0-4B40-4DF5-AA33-499C3A9D7DF5}" type="slidenum">
              <a:rPr lang="en-US" smtClean="0"/>
              <a:pPr>
                <a:defRPr/>
              </a:pPr>
              <a:t>23</a:t>
            </a:fld>
            <a:endParaRPr lang="en-US"/>
          </a:p>
        </p:txBody>
      </p:sp>
    </p:spTree>
    <p:extLst>
      <p:ext uri="{BB962C8B-B14F-4D97-AF65-F5344CB8AC3E}">
        <p14:creationId xmlns:p14="http://schemas.microsoft.com/office/powerpoint/2010/main" val="96691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52D9-9C0A-3440-1DD0-F21C44A4C063}"/>
              </a:ext>
            </a:extLst>
          </p:cNvPr>
          <p:cNvSpPr>
            <a:spLocks noGrp="1"/>
          </p:cNvSpPr>
          <p:nvPr>
            <p:ph type="title"/>
          </p:nvPr>
        </p:nvSpPr>
        <p:spPr/>
        <p:txBody>
          <a:bodyPr/>
          <a:lstStyle/>
          <a:p>
            <a:r>
              <a:rPr lang="en-US" dirty="0"/>
              <a:t>FF Factor Construction</a:t>
            </a:r>
          </a:p>
        </p:txBody>
      </p:sp>
      <p:sp>
        <p:nvSpPr>
          <p:cNvPr id="3" name="Content Placeholder 2">
            <a:extLst>
              <a:ext uri="{FF2B5EF4-FFF2-40B4-BE49-F238E27FC236}">
                <a16:creationId xmlns:a16="http://schemas.microsoft.com/office/drawing/2014/main" id="{7E36622C-A845-303E-6A33-0287751B98E5}"/>
              </a:ext>
            </a:extLst>
          </p:cNvPr>
          <p:cNvSpPr>
            <a:spLocks noGrp="1"/>
          </p:cNvSpPr>
          <p:nvPr>
            <p:ph idx="1"/>
          </p:nvPr>
        </p:nvSpPr>
        <p:spPr/>
        <p:txBody>
          <a:bodyPr/>
          <a:lstStyle/>
          <a:p>
            <a:pPr marL="114300" marR="255904" indent="-285750">
              <a:lnSpc>
                <a:spcPct val="102600"/>
              </a:lnSpc>
              <a:spcBef>
                <a:spcPts val="55"/>
              </a:spcBef>
              <a:buFont typeface="Wingdings" panose="05000000000000000000" pitchFamily="2" charset="2"/>
              <a:buChar char="§"/>
            </a:pPr>
            <a:r>
              <a:rPr lang="en-US" sz="1800" dirty="0">
                <a:cs typeface="Calibri"/>
              </a:rPr>
              <a:t>At each point of time, sort</a:t>
            </a:r>
            <a:r>
              <a:rPr lang="en-US" sz="1800" spc="65" dirty="0">
                <a:cs typeface="Calibri"/>
              </a:rPr>
              <a:t> </a:t>
            </a:r>
            <a:r>
              <a:rPr lang="en-US" sz="1800" dirty="0">
                <a:cs typeface="Calibri"/>
              </a:rPr>
              <a:t>all</a:t>
            </a:r>
            <a:r>
              <a:rPr lang="en-US" sz="1800" spc="65" dirty="0">
                <a:cs typeface="Calibri"/>
              </a:rPr>
              <a:t> </a:t>
            </a:r>
            <a:r>
              <a:rPr lang="en-US" sz="1800" dirty="0">
                <a:cs typeface="Calibri"/>
              </a:rPr>
              <a:t>firms</a:t>
            </a:r>
            <a:r>
              <a:rPr lang="en-US" sz="1800" spc="70" dirty="0">
                <a:cs typeface="Calibri"/>
              </a:rPr>
              <a:t> </a:t>
            </a:r>
            <a:r>
              <a:rPr lang="en-US" sz="1800" spc="-20" dirty="0">
                <a:cs typeface="Calibri"/>
              </a:rPr>
              <a:t>independently</a:t>
            </a:r>
            <a:r>
              <a:rPr lang="en-US" sz="1800" spc="65" dirty="0">
                <a:cs typeface="Calibri"/>
              </a:rPr>
              <a:t> </a:t>
            </a:r>
            <a:r>
              <a:rPr lang="en-US" sz="1800" dirty="0">
                <a:cs typeface="Calibri"/>
              </a:rPr>
              <a:t>into</a:t>
            </a:r>
            <a:r>
              <a:rPr lang="en-US" sz="1800" spc="70" dirty="0">
                <a:cs typeface="Calibri"/>
              </a:rPr>
              <a:t> </a:t>
            </a:r>
            <a:r>
              <a:rPr lang="en-US" sz="1800" spc="-10" dirty="0">
                <a:cs typeface="Calibri"/>
              </a:rPr>
              <a:t>two</a:t>
            </a:r>
            <a:r>
              <a:rPr lang="en-US" sz="1800" spc="65" dirty="0">
                <a:cs typeface="Calibri"/>
              </a:rPr>
              <a:t> </a:t>
            </a:r>
            <a:r>
              <a:rPr lang="en-US" sz="1800" dirty="0">
                <a:cs typeface="Calibri"/>
              </a:rPr>
              <a:t>size</a:t>
            </a:r>
            <a:r>
              <a:rPr lang="en-US" sz="1800" spc="70" dirty="0">
                <a:cs typeface="Calibri"/>
              </a:rPr>
              <a:t> </a:t>
            </a:r>
            <a:r>
              <a:rPr lang="en-US" sz="1800" dirty="0">
                <a:cs typeface="Calibri"/>
              </a:rPr>
              <a:t>groups</a:t>
            </a:r>
            <a:r>
              <a:rPr lang="en-US" sz="1800" spc="65" dirty="0">
                <a:cs typeface="Calibri"/>
              </a:rPr>
              <a:t> </a:t>
            </a:r>
            <a:r>
              <a:rPr lang="en-US" sz="1800" spc="85" dirty="0">
                <a:cs typeface="Calibri"/>
              </a:rPr>
              <a:t>(S</a:t>
            </a:r>
            <a:r>
              <a:rPr lang="en-US" sz="1800" spc="70" dirty="0">
                <a:cs typeface="Calibri"/>
              </a:rPr>
              <a:t> </a:t>
            </a:r>
            <a:r>
              <a:rPr lang="en-US" sz="1800" dirty="0">
                <a:cs typeface="Calibri"/>
              </a:rPr>
              <a:t>and</a:t>
            </a:r>
            <a:r>
              <a:rPr lang="en-US" sz="1800" spc="65" dirty="0">
                <a:cs typeface="Calibri"/>
              </a:rPr>
              <a:t> </a:t>
            </a:r>
            <a:r>
              <a:rPr lang="en-US" sz="1800" spc="100" dirty="0">
                <a:cs typeface="Calibri"/>
              </a:rPr>
              <a:t>B)</a:t>
            </a:r>
            <a:r>
              <a:rPr lang="en-US" sz="1800" spc="70" dirty="0">
                <a:cs typeface="Calibri"/>
              </a:rPr>
              <a:t> </a:t>
            </a:r>
            <a:r>
              <a:rPr lang="en-US" sz="1800" dirty="0">
                <a:cs typeface="Calibri"/>
              </a:rPr>
              <a:t>and</a:t>
            </a:r>
            <a:r>
              <a:rPr lang="en-US" sz="1800" spc="65" dirty="0">
                <a:cs typeface="Calibri"/>
              </a:rPr>
              <a:t> </a:t>
            </a:r>
            <a:r>
              <a:rPr lang="en-US" sz="1800" spc="-10" dirty="0">
                <a:cs typeface="Calibri"/>
              </a:rPr>
              <a:t>three book-to-market</a:t>
            </a:r>
            <a:r>
              <a:rPr lang="en-US" sz="1800" spc="80" dirty="0">
                <a:cs typeface="Calibri"/>
              </a:rPr>
              <a:t> </a:t>
            </a:r>
            <a:r>
              <a:rPr lang="en-US" sz="1800" dirty="0">
                <a:cs typeface="Calibri"/>
              </a:rPr>
              <a:t>groups</a:t>
            </a:r>
            <a:r>
              <a:rPr lang="en-US" sz="1800" spc="85" dirty="0">
                <a:cs typeface="Calibri"/>
              </a:rPr>
              <a:t> </a:t>
            </a:r>
            <a:r>
              <a:rPr lang="en-US" sz="1800" spc="75" dirty="0">
                <a:cs typeface="Calibri"/>
              </a:rPr>
              <a:t>(L,</a:t>
            </a:r>
            <a:r>
              <a:rPr lang="en-US" sz="1800" spc="80" dirty="0">
                <a:cs typeface="Calibri"/>
              </a:rPr>
              <a:t> </a:t>
            </a:r>
            <a:r>
              <a:rPr lang="en-US" sz="1800" dirty="0">
                <a:cs typeface="Calibri"/>
              </a:rPr>
              <a:t>M,</a:t>
            </a:r>
            <a:r>
              <a:rPr lang="en-US" sz="1800" spc="85" dirty="0">
                <a:cs typeface="Calibri"/>
              </a:rPr>
              <a:t> </a:t>
            </a:r>
            <a:r>
              <a:rPr lang="en-US" sz="1800" dirty="0">
                <a:cs typeface="Calibri"/>
              </a:rPr>
              <a:t>and</a:t>
            </a:r>
            <a:r>
              <a:rPr lang="en-US" sz="1800" spc="80" dirty="0">
                <a:cs typeface="Calibri"/>
              </a:rPr>
              <a:t> </a:t>
            </a:r>
            <a:r>
              <a:rPr lang="en-US" sz="1800" spc="55" dirty="0">
                <a:cs typeface="Calibri"/>
              </a:rPr>
              <a:t>H)</a:t>
            </a:r>
            <a:endParaRPr lang="en-US" sz="1800" dirty="0">
              <a:cs typeface="Calibri"/>
            </a:endParaRPr>
          </a:p>
          <a:p>
            <a:pPr>
              <a:lnSpc>
                <a:spcPct val="100000"/>
              </a:lnSpc>
              <a:spcBef>
                <a:spcPts val="35"/>
              </a:spcBef>
              <a:buFont typeface="Wingdings" panose="05000000000000000000" pitchFamily="2" charset="2"/>
              <a:buChar char="§"/>
            </a:pPr>
            <a:endParaRPr lang="en-US" sz="1400" dirty="0">
              <a:cs typeface="Calibri"/>
            </a:endParaRPr>
          </a:p>
          <a:p>
            <a:pPr marL="114300" marR="5080" indent="-285750">
              <a:lnSpc>
                <a:spcPct val="102600"/>
              </a:lnSpc>
              <a:buFont typeface="Wingdings" panose="05000000000000000000" pitchFamily="2" charset="2"/>
              <a:buChar char="§"/>
            </a:pPr>
            <a:r>
              <a:rPr lang="en-US" sz="1800" dirty="0">
                <a:cs typeface="Calibri"/>
              </a:rPr>
              <a:t>Form</a:t>
            </a:r>
            <a:r>
              <a:rPr lang="en-US" sz="1800" spc="114" dirty="0">
                <a:cs typeface="Calibri"/>
              </a:rPr>
              <a:t> </a:t>
            </a:r>
            <a:r>
              <a:rPr lang="en-US" sz="1800" dirty="0">
                <a:cs typeface="Calibri"/>
              </a:rPr>
              <a:t>six</a:t>
            </a:r>
            <a:r>
              <a:rPr lang="en-US" sz="1800" spc="114" dirty="0">
                <a:cs typeface="Calibri"/>
              </a:rPr>
              <a:t> </a:t>
            </a:r>
            <a:r>
              <a:rPr lang="en-US" sz="1800" spc="-25" dirty="0">
                <a:cs typeface="Calibri"/>
              </a:rPr>
              <a:t>value-</a:t>
            </a:r>
            <a:r>
              <a:rPr lang="en-US" sz="1800" spc="-10" dirty="0">
                <a:cs typeface="Calibri"/>
              </a:rPr>
              <a:t>weighted</a:t>
            </a:r>
            <a:r>
              <a:rPr lang="en-US" sz="1800" spc="114" dirty="0">
                <a:cs typeface="Calibri"/>
              </a:rPr>
              <a:t> </a:t>
            </a:r>
            <a:r>
              <a:rPr lang="en-US" sz="1800" spc="-10" dirty="0">
                <a:cs typeface="Calibri"/>
              </a:rPr>
              <a:t>portfolios,</a:t>
            </a:r>
            <a:r>
              <a:rPr lang="en-US" sz="1800" spc="114" dirty="0">
                <a:cs typeface="Calibri"/>
              </a:rPr>
              <a:t> </a:t>
            </a:r>
            <a:r>
              <a:rPr lang="en-US" sz="1800" spc="75" dirty="0">
                <a:cs typeface="Calibri"/>
              </a:rPr>
              <a:t>LS,</a:t>
            </a:r>
            <a:r>
              <a:rPr lang="en-US" sz="1800" spc="114" dirty="0">
                <a:cs typeface="Calibri"/>
              </a:rPr>
              <a:t> </a:t>
            </a:r>
            <a:r>
              <a:rPr lang="en-US" sz="1800" dirty="0">
                <a:cs typeface="Calibri"/>
              </a:rPr>
              <a:t>MS,</a:t>
            </a:r>
            <a:r>
              <a:rPr lang="en-US" sz="1800" spc="114" dirty="0">
                <a:cs typeface="Calibri"/>
              </a:rPr>
              <a:t> </a:t>
            </a:r>
            <a:r>
              <a:rPr lang="en-US" sz="1800" spc="60" dirty="0">
                <a:cs typeface="Calibri"/>
              </a:rPr>
              <a:t>HS,</a:t>
            </a:r>
            <a:r>
              <a:rPr lang="en-US" sz="1800" spc="114" dirty="0">
                <a:cs typeface="Calibri"/>
              </a:rPr>
              <a:t> </a:t>
            </a:r>
            <a:r>
              <a:rPr lang="en-US" sz="1800" spc="85" dirty="0">
                <a:cs typeface="Calibri"/>
              </a:rPr>
              <a:t>LB,</a:t>
            </a:r>
            <a:r>
              <a:rPr lang="en-US" sz="1800" spc="120" dirty="0">
                <a:cs typeface="Calibri"/>
              </a:rPr>
              <a:t> </a:t>
            </a:r>
            <a:r>
              <a:rPr lang="en-US" sz="1800" dirty="0">
                <a:cs typeface="Calibri"/>
              </a:rPr>
              <a:t>MB,</a:t>
            </a:r>
            <a:r>
              <a:rPr lang="en-US" sz="1800" spc="114" dirty="0">
                <a:cs typeface="Calibri"/>
              </a:rPr>
              <a:t> </a:t>
            </a:r>
            <a:r>
              <a:rPr lang="en-US" sz="1800" dirty="0">
                <a:cs typeface="Calibri"/>
              </a:rPr>
              <a:t>and</a:t>
            </a:r>
            <a:r>
              <a:rPr lang="en-US" sz="1800" spc="114" dirty="0">
                <a:cs typeface="Calibri"/>
              </a:rPr>
              <a:t> </a:t>
            </a:r>
            <a:r>
              <a:rPr lang="en-US" sz="1800" spc="70" dirty="0">
                <a:cs typeface="Calibri"/>
              </a:rPr>
              <a:t>HB,</a:t>
            </a:r>
            <a:r>
              <a:rPr lang="en-US" sz="1800" spc="114" dirty="0">
                <a:cs typeface="Calibri"/>
              </a:rPr>
              <a:t> </a:t>
            </a:r>
            <a:r>
              <a:rPr lang="en-US" sz="1800" dirty="0">
                <a:cs typeface="Calibri"/>
              </a:rPr>
              <a:t>as</a:t>
            </a:r>
            <a:r>
              <a:rPr lang="en-US" sz="1800" spc="114" dirty="0">
                <a:cs typeface="Calibri"/>
              </a:rPr>
              <a:t> </a:t>
            </a:r>
            <a:r>
              <a:rPr lang="en-US" sz="1800" spc="-25" dirty="0">
                <a:cs typeface="Calibri"/>
              </a:rPr>
              <a:t>the </a:t>
            </a:r>
            <a:r>
              <a:rPr lang="en-US" sz="1800" spc="-10" dirty="0">
                <a:cs typeface="Calibri"/>
              </a:rPr>
              <a:t>intersections</a:t>
            </a:r>
            <a:r>
              <a:rPr lang="en-US" sz="1800" spc="45" dirty="0">
                <a:cs typeface="Calibri"/>
              </a:rPr>
              <a:t> </a:t>
            </a:r>
            <a:r>
              <a:rPr lang="en-US" sz="1800" dirty="0">
                <a:cs typeface="Calibri"/>
              </a:rPr>
              <a:t>of</a:t>
            </a:r>
            <a:r>
              <a:rPr lang="en-US" sz="1800" spc="45" dirty="0">
                <a:cs typeface="Calibri"/>
              </a:rPr>
              <a:t> </a:t>
            </a:r>
            <a:r>
              <a:rPr lang="en-US" sz="1800" dirty="0">
                <a:cs typeface="Calibri"/>
              </a:rPr>
              <a:t>the</a:t>
            </a:r>
            <a:r>
              <a:rPr lang="en-US" sz="1800" spc="45" dirty="0">
                <a:cs typeface="Calibri"/>
              </a:rPr>
              <a:t> </a:t>
            </a:r>
            <a:r>
              <a:rPr lang="en-US" sz="1800" dirty="0">
                <a:cs typeface="Calibri"/>
              </a:rPr>
              <a:t>size</a:t>
            </a:r>
            <a:r>
              <a:rPr lang="en-US" sz="1800" spc="45" dirty="0">
                <a:cs typeface="Calibri"/>
              </a:rPr>
              <a:t> </a:t>
            </a:r>
            <a:r>
              <a:rPr lang="en-US" sz="1800" dirty="0">
                <a:cs typeface="Calibri"/>
              </a:rPr>
              <a:t>and</a:t>
            </a:r>
            <a:r>
              <a:rPr lang="en-US" sz="1800" spc="50" dirty="0">
                <a:cs typeface="Calibri"/>
              </a:rPr>
              <a:t> </a:t>
            </a:r>
            <a:r>
              <a:rPr lang="en-US" sz="1800" spc="-10" dirty="0">
                <a:cs typeface="Calibri"/>
              </a:rPr>
              <a:t>book-to-</a:t>
            </a:r>
            <a:r>
              <a:rPr lang="en-US" sz="1800" dirty="0">
                <a:cs typeface="Calibri"/>
              </a:rPr>
              <a:t>market</a:t>
            </a:r>
            <a:r>
              <a:rPr lang="en-US" sz="1800" spc="45" dirty="0">
                <a:cs typeface="Calibri"/>
              </a:rPr>
              <a:t> </a:t>
            </a:r>
            <a:r>
              <a:rPr lang="en-US" sz="1800" spc="-10" dirty="0">
                <a:cs typeface="Calibri"/>
              </a:rPr>
              <a:t>groups</a:t>
            </a:r>
            <a:endParaRPr lang="en-US" sz="1800" dirty="0">
              <a:cs typeface="Calibri"/>
            </a:endParaRPr>
          </a:p>
          <a:p>
            <a:pPr>
              <a:lnSpc>
                <a:spcPct val="100000"/>
              </a:lnSpc>
              <a:spcBef>
                <a:spcPts val="10"/>
              </a:spcBef>
              <a:buFont typeface="Wingdings" panose="05000000000000000000" pitchFamily="2" charset="2"/>
              <a:buChar char="§"/>
            </a:pPr>
            <a:endParaRPr lang="en-US" sz="1400" dirty="0">
              <a:cs typeface="Calibri"/>
            </a:endParaRPr>
          </a:p>
          <a:p>
            <a:pPr marL="114300" indent="-285750">
              <a:lnSpc>
                <a:spcPct val="100000"/>
              </a:lnSpc>
              <a:buFont typeface="Wingdings" panose="05000000000000000000" pitchFamily="2" charset="2"/>
              <a:buChar char="§"/>
            </a:pPr>
            <a:r>
              <a:rPr lang="en-US" sz="1800" spc="60" dirty="0">
                <a:cs typeface="Calibri"/>
              </a:rPr>
              <a:t>HML</a:t>
            </a:r>
            <a:r>
              <a:rPr lang="en-US" sz="1800" spc="55" dirty="0">
                <a:cs typeface="Calibri"/>
              </a:rPr>
              <a:t> </a:t>
            </a:r>
            <a:r>
              <a:rPr lang="en-US" sz="1800" dirty="0">
                <a:cs typeface="Calibri"/>
              </a:rPr>
              <a:t>is</a:t>
            </a:r>
            <a:r>
              <a:rPr lang="en-US" sz="1800" spc="60" dirty="0">
                <a:cs typeface="Calibri"/>
              </a:rPr>
              <a:t> </a:t>
            </a:r>
            <a:r>
              <a:rPr lang="en-US" sz="1800" spc="-10" dirty="0">
                <a:cs typeface="Calibri"/>
              </a:rPr>
              <a:t>constructed</a:t>
            </a:r>
            <a:r>
              <a:rPr lang="en-US" sz="1800" spc="60" dirty="0">
                <a:cs typeface="Calibri"/>
              </a:rPr>
              <a:t> </a:t>
            </a:r>
            <a:r>
              <a:rPr lang="en-US" sz="1800" dirty="0">
                <a:cs typeface="Calibri"/>
              </a:rPr>
              <a:t>to</a:t>
            </a:r>
            <a:r>
              <a:rPr lang="en-US" sz="1800" spc="60" dirty="0">
                <a:cs typeface="Calibri"/>
              </a:rPr>
              <a:t> </a:t>
            </a:r>
            <a:r>
              <a:rPr lang="en-US" sz="1800" dirty="0">
                <a:cs typeface="Calibri"/>
              </a:rPr>
              <a:t>be</a:t>
            </a:r>
            <a:r>
              <a:rPr lang="en-US" sz="1800" spc="60" dirty="0">
                <a:cs typeface="Calibri"/>
              </a:rPr>
              <a:t> </a:t>
            </a:r>
            <a:r>
              <a:rPr lang="en-US" sz="1800" dirty="0">
                <a:cs typeface="Calibri"/>
              </a:rPr>
              <a:t>neutral</a:t>
            </a:r>
            <a:r>
              <a:rPr lang="en-US" sz="1800" spc="60" dirty="0">
                <a:cs typeface="Calibri"/>
              </a:rPr>
              <a:t> </a:t>
            </a:r>
            <a:r>
              <a:rPr lang="en-US" sz="1800" dirty="0">
                <a:cs typeface="Calibri"/>
              </a:rPr>
              <a:t>with</a:t>
            </a:r>
            <a:r>
              <a:rPr lang="en-US" sz="1800" spc="60" dirty="0">
                <a:cs typeface="Calibri"/>
              </a:rPr>
              <a:t> </a:t>
            </a:r>
            <a:r>
              <a:rPr lang="en-US" sz="1800" dirty="0">
                <a:cs typeface="Calibri"/>
              </a:rPr>
              <a:t>respect</a:t>
            </a:r>
            <a:r>
              <a:rPr lang="en-US" sz="1800" spc="60" dirty="0">
                <a:cs typeface="Calibri"/>
              </a:rPr>
              <a:t> </a:t>
            </a:r>
            <a:r>
              <a:rPr lang="en-US" sz="1800" dirty="0">
                <a:cs typeface="Calibri"/>
              </a:rPr>
              <a:t>to</a:t>
            </a:r>
            <a:r>
              <a:rPr lang="en-US" sz="1800" spc="60" dirty="0">
                <a:cs typeface="Calibri"/>
              </a:rPr>
              <a:t> </a:t>
            </a:r>
            <a:r>
              <a:rPr lang="en-US" sz="1800" spc="-20" dirty="0">
                <a:cs typeface="Calibri"/>
              </a:rPr>
              <a:t>size:</a:t>
            </a:r>
            <a:endParaRPr lang="en-US" sz="1800" dirty="0">
              <a:cs typeface="Calibri"/>
            </a:endParaRPr>
          </a:p>
          <a:p>
            <a:pPr marL="916940" indent="0">
              <a:lnSpc>
                <a:spcPct val="100000"/>
              </a:lnSpc>
              <a:spcBef>
                <a:spcPts val="1130"/>
              </a:spcBef>
              <a:buNone/>
            </a:pPr>
            <a:r>
              <a:rPr lang="en-US" sz="1800" spc="60" dirty="0">
                <a:cs typeface="Calibri"/>
              </a:rPr>
              <a:t>HML</a:t>
            </a:r>
            <a:r>
              <a:rPr lang="en-US" sz="1800" spc="50" dirty="0">
                <a:cs typeface="Calibri"/>
              </a:rPr>
              <a:t> </a:t>
            </a:r>
            <a:r>
              <a:rPr lang="en-US" sz="1800" dirty="0">
                <a:cs typeface="Lucida Sans Unicode"/>
              </a:rPr>
              <a:t>=</a:t>
            </a:r>
            <a:r>
              <a:rPr lang="en-US" sz="1800" spc="-40" dirty="0">
                <a:cs typeface="Lucida Sans Unicode"/>
              </a:rPr>
              <a:t> </a:t>
            </a:r>
            <a:r>
              <a:rPr lang="en-US" sz="1800" spc="75" dirty="0">
                <a:cs typeface="Lucida Sans Unicode"/>
              </a:rPr>
              <a:t>(</a:t>
            </a:r>
            <a:r>
              <a:rPr lang="en-US" sz="1800" spc="75" dirty="0">
                <a:cs typeface="Calibri"/>
              </a:rPr>
              <a:t>HS</a:t>
            </a:r>
            <a:r>
              <a:rPr lang="en-US" sz="1800" spc="-10" dirty="0">
                <a:cs typeface="Calibri"/>
              </a:rPr>
              <a:t> </a:t>
            </a:r>
            <a:r>
              <a:rPr lang="en-US" sz="1800" spc="-35" dirty="0">
                <a:cs typeface="Lucida Sans Unicode"/>
              </a:rPr>
              <a:t>+</a:t>
            </a:r>
            <a:r>
              <a:rPr lang="en-US" sz="1800" spc="-105" dirty="0">
                <a:cs typeface="Lucida Sans Unicode"/>
              </a:rPr>
              <a:t> </a:t>
            </a:r>
            <a:r>
              <a:rPr lang="en-US" sz="1800" spc="65" dirty="0">
                <a:cs typeface="Calibri"/>
              </a:rPr>
              <a:t>HB</a:t>
            </a:r>
            <a:r>
              <a:rPr lang="en-US" sz="1800" spc="65" dirty="0">
                <a:cs typeface="Lucida Sans Unicode"/>
              </a:rPr>
              <a:t>)</a:t>
            </a:r>
            <a:r>
              <a:rPr lang="en-US" sz="1800" i="1" spc="65" dirty="0">
                <a:cs typeface="Calibri"/>
              </a:rPr>
              <a:t>/</a:t>
            </a:r>
            <a:r>
              <a:rPr lang="en-US" sz="1800" spc="65" dirty="0">
                <a:cs typeface="Calibri"/>
              </a:rPr>
              <a:t>2</a:t>
            </a:r>
            <a:r>
              <a:rPr lang="en-US" sz="1800" spc="-10" dirty="0">
                <a:cs typeface="Calibri"/>
              </a:rPr>
              <a:t> </a:t>
            </a:r>
            <a:r>
              <a:rPr lang="en-US" sz="1800" i="1" spc="320" dirty="0">
                <a:cs typeface="Arial Narrow"/>
              </a:rPr>
              <a:t>−</a:t>
            </a:r>
            <a:r>
              <a:rPr lang="en-US" sz="1800" i="1" spc="-5" dirty="0">
                <a:cs typeface="Arial Narrow"/>
              </a:rPr>
              <a:t> </a:t>
            </a:r>
            <a:r>
              <a:rPr lang="en-US" sz="1800" spc="90" dirty="0">
                <a:cs typeface="Lucida Sans Unicode"/>
              </a:rPr>
              <a:t>(</a:t>
            </a:r>
            <a:r>
              <a:rPr lang="en-US" sz="1800" spc="90" dirty="0">
                <a:cs typeface="Calibri"/>
              </a:rPr>
              <a:t>LS</a:t>
            </a:r>
            <a:r>
              <a:rPr lang="en-US" sz="1800" spc="-10" dirty="0">
                <a:cs typeface="Calibri"/>
              </a:rPr>
              <a:t> </a:t>
            </a:r>
            <a:r>
              <a:rPr lang="en-US" sz="1800" spc="-35" dirty="0">
                <a:cs typeface="Lucida Sans Unicode"/>
              </a:rPr>
              <a:t>+</a:t>
            </a:r>
            <a:r>
              <a:rPr lang="en-US" sz="1800" spc="-105" dirty="0">
                <a:cs typeface="Lucida Sans Unicode"/>
              </a:rPr>
              <a:t> </a:t>
            </a:r>
            <a:r>
              <a:rPr lang="en-US" sz="1800" spc="55" dirty="0">
                <a:cs typeface="Calibri"/>
              </a:rPr>
              <a:t>LB</a:t>
            </a:r>
            <a:r>
              <a:rPr lang="en-US" sz="1800" spc="55" dirty="0">
                <a:cs typeface="Lucida Sans Unicode"/>
              </a:rPr>
              <a:t>)</a:t>
            </a:r>
            <a:r>
              <a:rPr lang="en-US" sz="1800" i="1" spc="55" dirty="0">
                <a:cs typeface="Calibri"/>
              </a:rPr>
              <a:t>/</a:t>
            </a:r>
            <a:r>
              <a:rPr lang="en-US" sz="1800" spc="55" dirty="0">
                <a:cs typeface="Calibri"/>
              </a:rPr>
              <a:t>2</a:t>
            </a:r>
            <a:endParaRPr lang="en-US" sz="1800" dirty="0">
              <a:cs typeface="Calibri"/>
            </a:endParaRPr>
          </a:p>
          <a:p>
            <a:pPr marL="297815" marR="440690" indent="-285750">
              <a:lnSpc>
                <a:spcPct val="185700"/>
              </a:lnSpc>
              <a:buFont typeface="Wingdings" panose="05000000000000000000" pitchFamily="2" charset="2"/>
              <a:buChar char="§"/>
            </a:pPr>
            <a:r>
              <a:rPr lang="en-US" sz="1800" spc="65" dirty="0">
                <a:cs typeface="Calibri"/>
              </a:rPr>
              <a:t>SMB </a:t>
            </a:r>
            <a:r>
              <a:rPr lang="en-US" sz="1800" dirty="0">
                <a:cs typeface="Calibri"/>
              </a:rPr>
              <a:t>is</a:t>
            </a:r>
            <a:r>
              <a:rPr lang="en-US" sz="1800" spc="70" dirty="0">
                <a:cs typeface="Calibri"/>
              </a:rPr>
              <a:t> </a:t>
            </a:r>
            <a:r>
              <a:rPr lang="en-US" sz="1800" spc="-10" dirty="0">
                <a:cs typeface="Calibri"/>
              </a:rPr>
              <a:t>constructed</a:t>
            </a:r>
            <a:r>
              <a:rPr lang="en-US" sz="1800" spc="65" dirty="0">
                <a:cs typeface="Calibri"/>
              </a:rPr>
              <a:t> </a:t>
            </a:r>
            <a:r>
              <a:rPr lang="en-US" sz="1800" dirty="0">
                <a:cs typeface="Calibri"/>
              </a:rPr>
              <a:t>to</a:t>
            </a:r>
            <a:r>
              <a:rPr lang="en-US" sz="1800" spc="70" dirty="0">
                <a:cs typeface="Calibri"/>
              </a:rPr>
              <a:t> </a:t>
            </a:r>
            <a:r>
              <a:rPr lang="en-US" sz="1800" dirty="0">
                <a:cs typeface="Calibri"/>
              </a:rPr>
              <a:t>be</a:t>
            </a:r>
            <a:r>
              <a:rPr lang="en-US" sz="1800" spc="70" dirty="0">
                <a:cs typeface="Calibri"/>
              </a:rPr>
              <a:t> </a:t>
            </a:r>
            <a:r>
              <a:rPr lang="en-US" sz="1800" dirty="0">
                <a:cs typeface="Calibri"/>
              </a:rPr>
              <a:t>neutral</a:t>
            </a:r>
            <a:r>
              <a:rPr lang="en-US" sz="1800" spc="65" dirty="0">
                <a:cs typeface="Calibri"/>
              </a:rPr>
              <a:t> </a:t>
            </a:r>
            <a:r>
              <a:rPr lang="en-US" sz="1800" dirty="0">
                <a:cs typeface="Calibri"/>
              </a:rPr>
              <a:t>with</a:t>
            </a:r>
            <a:r>
              <a:rPr lang="en-US" sz="1800" spc="70" dirty="0">
                <a:cs typeface="Calibri"/>
              </a:rPr>
              <a:t> </a:t>
            </a:r>
            <a:r>
              <a:rPr lang="en-US" sz="1800" dirty="0">
                <a:cs typeface="Calibri"/>
              </a:rPr>
              <a:t>respect</a:t>
            </a:r>
            <a:r>
              <a:rPr lang="en-US" sz="1800" spc="70" dirty="0">
                <a:cs typeface="Calibri"/>
              </a:rPr>
              <a:t> </a:t>
            </a:r>
            <a:r>
              <a:rPr lang="en-US" sz="1800" dirty="0">
                <a:cs typeface="Calibri"/>
              </a:rPr>
              <a:t>to</a:t>
            </a:r>
            <a:r>
              <a:rPr lang="en-US" sz="1800" spc="65" dirty="0">
                <a:cs typeface="Calibri"/>
              </a:rPr>
              <a:t> </a:t>
            </a:r>
            <a:r>
              <a:rPr lang="en-US" sz="1800" spc="-10" dirty="0">
                <a:cs typeface="Calibri"/>
              </a:rPr>
              <a:t>book-to-market: </a:t>
            </a:r>
          </a:p>
          <a:p>
            <a:pPr marL="12065" marR="440690" indent="0">
              <a:lnSpc>
                <a:spcPct val="185700"/>
              </a:lnSpc>
              <a:buNone/>
            </a:pPr>
            <a:r>
              <a:rPr lang="en-US" spc="-10" dirty="0">
                <a:cs typeface="Calibri"/>
              </a:rPr>
              <a:t>	</a:t>
            </a:r>
            <a:r>
              <a:rPr lang="en-US" spc="65" dirty="0">
                <a:cs typeface="Calibri"/>
              </a:rPr>
              <a:t>SMB</a:t>
            </a:r>
            <a:r>
              <a:rPr lang="en-US" spc="60" dirty="0">
                <a:cs typeface="Calibri"/>
              </a:rPr>
              <a:t> </a:t>
            </a:r>
            <a:r>
              <a:rPr lang="en-US" dirty="0">
                <a:cs typeface="Lucida Sans Unicode"/>
              </a:rPr>
              <a:t>=</a:t>
            </a:r>
            <a:r>
              <a:rPr lang="en-US" spc="-30" dirty="0">
                <a:cs typeface="Lucida Sans Unicode"/>
              </a:rPr>
              <a:t> </a:t>
            </a:r>
            <a:r>
              <a:rPr lang="en-US" spc="75" dirty="0">
                <a:cs typeface="Lucida Sans Unicode"/>
              </a:rPr>
              <a:t>(</a:t>
            </a:r>
            <a:r>
              <a:rPr lang="en-US" spc="75" dirty="0">
                <a:cs typeface="Calibri"/>
              </a:rPr>
              <a:t>HS</a:t>
            </a:r>
            <a:r>
              <a:rPr lang="en-US" dirty="0">
                <a:cs typeface="Calibri"/>
              </a:rPr>
              <a:t> </a:t>
            </a:r>
            <a:r>
              <a:rPr lang="en-US" spc="-35" dirty="0">
                <a:cs typeface="Lucida Sans Unicode"/>
              </a:rPr>
              <a:t>+</a:t>
            </a:r>
            <a:r>
              <a:rPr lang="en-US" spc="-100" dirty="0">
                <a:cs typeface="Lucida Sans Unicode"/>
              </a:rPr>
              <a:t> </a:t>
            </a:r>
            <a:r>
              <a:rPr lang="en-US" dirty="0">
                <a:cs typeface="Calibri"/>
              </a:rPr>
              <a:t>MS </a:t>
            </a:r>
            <a:r>
              <a:rPr lang="en-US" spc="-35" dirty="0">
                <a:cs typeface="Lucida Sans Unicode"/>
              </a:rPr>
              <a:t>+</a:t>
            </a:r>
            <a:r>
              <a:rPr lang="en-US" spc="-100" dirty="0">
                <a:cs typeface="Lucida Sans Unicode"/>
              </a:rPr>
              <a:t> </a:t>
            </a:r>
            <a:r>
              <a:rPr lang="en-US" spc="70" dirty="0">
                <a:cs typeface="Calibri"/>
              </a:rPr>
              <a:t>LS</a:t>
            </a:r>
            <a:r>
              <a:rPr lang="en-US" spc="70" dirty="0">
                <a:cs typeface="Lucida Sans Unicode"/>
              </a:rPr>
              <a:t>)</a:t>
            </a:r>
            <a:r>
              <a:rPr lang="en-US" i="1" spc="70" dirty="0">
                <a:cs typeface="Calibri"/>
              </a:rPr>
              <a:t>/</a:t>
            </a:r>
            <a:r>
              <a:rPr lang="en-US" spc="70" dirty="0">
                <a:cs typeface="Calibri"/>
              </a:rPr>
              <a:t>3</a:t>
            </a:r>
            <a:r>
              <a:rPr lang="en-US" spc="5" dirty="0">
                <a:cs typeface="Calibri"/>
              </a:rPr>
              <a:t> </a:t>
            </a:r>
            <a:r>
              <a:rPr lang="en-US" i="1" spc="320" dirty="0">
                <a:cs typeface="Arial Narrow"/>
              </a:rPr>
              <a:t>−</a:t>
            </a:r>
            <a:r>
              <a:rPr lang="en-US" i="1" dirty="0">
                <a:cs typeface="Arial Narrow"/>
              </a:rPr>
              <a:t> </a:t>
            </a:r>
            <a:r>
              <a:rPr lang="en-US" spc="80" dirty="0">
                <a:cs typeface="Lucida Sans Unicode"/>
              </a:rPr>
              <a:t>(</a:t>
            </a:r>
            <a:r>
              <a:rPr lang="en-US" spc="80" dirty="0">
                <a:cs typeface="Calibri"/>
              </a:rPr>
              <a:t>HB</a:t>
            </a:r>
            <a:r>
              <a:rPr lang="en-US" dirty="0">
                <a:cs typeface="Calibri"/>
              </a:rPr>
              <a:t> </a:t>
            </a:r>
            <a:r>
              <a:rPr lang="en-US" spc="-35" dirty="0">
                <a:cs typeface="Lucida Sans Unicode"/>
              </a:rPr>
              <a:t>+</a:t>
            </a:r>
            <a:r>
              <a:rPr lang="en-US" spc="-100" dirty="0">
                <a:cs typeface="Lucida Sans Unicode"/>
              </a:rPr>
              <a:t> </a:t>
            </a:r>
            <a:r>
              <a:rPr lang="en-US" spc="60" dirty="0">
                <a:cs typeface="Calibri"/>
              </a:rPr>
              <a:t>MB</a:t>
            </a:r>
            <a:r>
              <a:rPr lang="en-US" dirty="0">
                <a:cs typeface="Calibri"/>
              </a:rPr>
              <a:t> </a:t>
            </a:r>
            <a:r>
              <a:rPr lang="en-US" spc="-35" dirty="0">
                <a:cs typeface="Lucida Sans Unicode"/>
              </a:rPr>
              <a:t>+</a:t>
            </a:r>
            <a:r>
              <a:rPr lang="en-US" spc="-100" dirty="0">
                <a:cs typeface="Lucida Sans Unicode"/>
              </a:rPr>
              <a:t> </a:t>
            </a:r>
            <a:r>
              <a:rPr lang="en-US" spc="65" dirty="0">
                <a:cs typeface="Calibri"/>
              </a:rPr>
              <a:t>LB</a:t>
            </a:r>
            <a:r>
              <a:rPr lang="en-US" spc="65" dirty="0">
                <a:cs typeface="Lucida Sans Unicode"/>
              </a:rPr>
              <a:t>)</a:t>
            </a:r>
            <a:r>
              <a:rPr lang="en-US" i="1" spc="65" dirty="0">
                <a:cs typeface="Calibri"/>
              </a:rPr>
              <a:t>/</a:t>
            </a:r>
            <a:r>
              <a:rPr lang="en-US" spc="65" dirty="0">
                <a:cs typeface="Calibri"/>
              </a:rPr>
              <a:t>3</a:t>
            </a:r>
            <a:endParaRPr lang="en-US" dirty="0">
              <a:cs typeface="Calibri"/>
            </a:endParaRPr>
          </a:p>
          <a:p>
            <a:pPr marL="0" indent="0">
              <a:buNone/>
            </a:pPr>
            <a:endParaRPr lang="en-US" dirty="0"/>
          </a:p>
        </p:txBody>
      </p:sp>
      <p:sp>
        <p:nvSpPr>
          <p:cNvPr id="4" name="Slide Number Placeholder 3">
            <a:extLst>
              <a:ext uri="{FF2B5EF4-FFF2-40B4-BE49-F238E27FC236}">
                <a16:creationId xmlns:a16="http://schemas.microsoft.com/office/drawing/2014/main" id="{162F4C5B-21FD-6BF4-0CB4-344CB0D1853D}"/>
              </a:ext>
            </a:extLst>
          </p:cNvPr>
          <p:cNvSpPr>
            <a:spLocks noGrp="1"/>
          </p:cNvSpPr>
          <p:nvPr>
            <p:ph type="sldNum" sz="quarter" idx="10"/>
          </p:nvPr>
        </p:nvSpPr>
        <p:spPr/>
        <p:txBody>
          <a:bodyPr/>
          <a:lstStyle/>
          <a:p>
            <a:pPr>
              <a:defRPr/>
            </a:pPr>
            <a:fld id="{468091BC-4656-4CC6-8BA8-71F891FE0BB2}" type="slidenum">
              <a:rPr lang="en-US" smtClean="0"/>
              <a:pPr>
                <a:defRPr/>
              </a:pPr>
              <a:t>24</a:t>
            </a:fld>
            <a:endParaRPr lang="en-US"/>
          </a:p>
        </p:txBody>
      </p:sp>
    </p:spTree>
    <p:extLst>
      <p:ext uri="{BB962C8B-B14F-4D97-AF65-F5344CB8AC3E}">
        <p14:creationId xmlns:p14="http://schemas.microsoft.com/office/powerpoint/2010/main" val="179839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6C5F-6FA3-C2D0-0035-B05714D84150}"/>
              </a:ext>
            </a:extLst>
          </p:cNvPr>
          <p:cNvSpPr>
            <a:spLocks noGrp="1"/>
          </p:cNvSpPr>
          <p:nvPr>
            <p:ph type="title"/>
          </p:nvPr>
        </p:nvSpPr>
        <p:spPr/>
        <p:txBody>
          <a:bodyPr/>
          <a:lstStyle/>
          <a:p>
            <a:r>
              <a:rPr lang="en-US" dirty="0"/>
              <a:t>Multifactor test implementation </a:t>
            </a:r>
          </a:p>
        </p:txBody>
      </p:sp>
      <p:sp>
        <p:nvSpPr>
          <p:cNvPr id="3" name="Content Placeholder 2">
            <a:extLst>
              <a:ext uri="{FF2B5EF4-FFF2-40B4-BE49-F238E27FC236}">
                <a16:creationId xmlns:a16="http://schemas.microsoft.com/office/drawing/2014/main" id="{3C9359AA-B188-DB89-C775-2068A4587D08}"/>
              </a:ext>
            </a:extLst>
          </p:cNvPr>
          <p:cNvSpPr>
            <a:spLocks noGrp="1"/>
          </p:cNvSpPr>
          <p:nvPr>
            <p:ph idx="1"/>
          </p:nvPr>
        </p:nvSpPr>
        <p:spPr/>
        <p:txBody>
          <a:bodyPr/>
          <a:lstStyle/>
          <a:p>
            <a:pPr marL="12700">
              <a:lnSpc>
                <a:spcPct val="100000"/>
              </a:lnSpc>
              <a:spcBef>
                <a:spcPts val="90"/>
              </a:spcBef>
            </a:pPr>
            <a:r>
              <a:rPr lang="en-US" sz="1800" spc="-10" dirty="0">
                <a:latin typeface="+mj-lt"/>
                <a:cs typeface="Calibri"/>
              </a:rPr>
              <a:t>Same two-</a:t>
            </a:r>
            <a:r>
              <a:rPr lang="en-US" sz="1800" dirty="0">
                <a:latin typeface="+mj-lt"/>
                <a:cs typeface="Calibri"/>
              </a:rPr>
              <a:t>stage</a:t>
            </a:r>
            <a:r>
              <a:rPr lang="en-US" sz="1800" spc="65" dirty="0">
                <a:latin typeface="+mj-lt"/>
                <a:cs typeface="Calibri"/>
              </a:rPr>
              <a:t> </a:t>
            </a:r>
            <a:r>
              <a:rPr lang="en-US" sz="1800" spc="-20" dirty="0">
                <a:latin typeface="+mj-lt"/>
                <a:cs typeface="Calibri"/>
              </a:rPr>
              <a:t>regressions</a:t>
            </a:r>
          </a:p>
          <a:p>
            <a:pPr marL="0" indent="0">
              <a:lnSpc>
                <a:spcPct val="100000"/>
              </a:lnSpc>
              <a:spcBef>
                <a:spcPts val="90"/>
              </a:spcBef>
              <a:buNone/>
            </a:pPr>
            <a:endParaRPr lang="en-US" sz="1800" spc="-20" dirty="0">
              <a:latin typeface="+mj-lt"/>
              <a:cs typeface="Calibri"/>
            </a:endParaRPr>
          </a:p>
          <a:p>
            <a:pPr marL="12700">
              <a:lnSpc>
                <a:spcPct val="100000"/>
              </a:lnSpc>
              <a:spcBef>
                <a:spcPts val="90"/>
              </a:spcBef>
            </a:pPr>
            <a:r>
              <a:rPr lang="en-US" spc="-20" dirty="0">
                <a:latin typeface="+mj-lt"/>
                <a:cs typeface="Calibri"/>
              </a:rPr>
              <a:t>First stage, estimate factor loadings (i.e., beta’s) from the following multivariate regression for each asset </a:t>
            </a:r>
            <a:r>
              <a:rPr lang="en-US" i="1" spc="-20" dirty="0">
                <a:latin typeface="+mj-lt"/>
                <a:cs typeface="Calibri"/>
              </a:rPr>
              <a:t>i</a:t>
            </a:r>
            <a:r>
              <a:rPr lang="en-US" spc="-20" dirty="0">
                <a:latin typeface="+mj-lt"/>
                <a:cs typeface="Calibri"/>
              </a:rPr>
              <a:t>:</a:t>
            </a:r>
          </a:p>
          <a:p>
            <a:pPr marL="12700">
              <a:lnSpc>
                <a:spcPct val="100000"/>
              </a:lnSpc>
              <a:spcBef>
                <a:spcPts val="90"/>
              </a:spcBef>
            </a:pPr>
            <a:endParaRPr lang="en-US" spc="-20" dirty="0">
              <a:latin typeface="+mj-lt"/>
              <a:cs typeface="Calibri"/>
            </a:endParaRPr>
          </a:p>
          <a:p>
            <a:pPr marL="12700">
              <a:lnSpc>
                <a:spcPct val="100000"/>
              </a:lnSpc>
              <a:spcBef>
                <a:spcPts val="90"/>
              </a:spcBef>
            </a:pPr>
            <a:endParaRPr lang="en-US" spc="-20" dirty="0">
              <a:latin typeface="+mj-lt"/>
              <a:cs typeface="Calibri"/>
            </a:endParaRPr>
          </a:p>
          <a:p>
            <a:pPr marL="0" indent="0">
              <a:lnSpc>
                <a:spcPct val="100000"/>
              </a:lnSpc>
              <a:spcBef>
                <a:spcPts val="90"/>
              </a:spcBef>
              <a:buNone/>
            </a:pPr>
            <a:endParaRPr lang="en-US" spc="-20" dirty="0">
              <a:latin typeface="+mj-lt"/>
              <a:cs typeface="Calibri"/>
            </a:endParaRPr>
          </a:p>
          <a:p>
            <a:pPr marL="12700">
              <a:lnSpc>
                <a:spcPct val="100000"/>
              </a:lnSpc>
              <a:spcBef>
                <a:spcPts val="90"/>
              </a:spcBef>
            </a:pPr>
            <a:r>
              <a:rPr lang="en-US" spc="-20" dirty="0">
                <a:latin typeface="+mj-lt"/>
                <a:cs typeface="Calibri"/>
              </a:rPr>
              <a:t>Second stage, OLS (for this course) test on whether each beta is significantly priced (i.e., lambda’s significantly different from zero):</a:t>
            </a:r>
          </a:p>
          <a:p>
            <a:pPr marL="12700">
              <a:lnSpc>
                <a:spcPct val="100000"/>
              </a:lnSpc>
              <a:spcBef>
                <a:spcPts val="90"/>
              </a:spcBef>
            </a:pPr>
            <a:endParaRPr lang="en-US" spc="-20" dirty="0">
              <a:latin typeface="+mj-lt"/>
              <a:cs typeface="Calibri"/>
            </a:endParaRPr>
          </a:p>
          <a:p>
            <a:pPr marL="12700">
              <a:lnSpc>
                <a:spcPct val="100000"/>
              </a:lnSpc>
              <a:spcBef>
                <a:spcPts val="90"/>
              </a:spcBef>
            </a:pPr>
            <a:endParaRPr lang="en-US" spc="-20" dirty="0">
              <a:latin typeface="+mj-lt"/>
              <a:cs typeface="Calibri"/>
            </a:endParaRPr>
          </a:p>
          <a:p>
            <a:pPr marL="0" indent="0">
              <a:lnSpc>
                <a:spcPct val="100000"/>
              </a:lnSpc>
              <a:spcBef>
                <a:spcPts val="90"/>
              </a:spcBef>
              <a:buNone/>
            </a:pPr>
            <a:endParaRPr lang="en-US" spc="-20" dirty="0">
              <a:latin typeface="+mj-lt"/>
              <a:cs typeface="Calibri"/>
            </a:endParaRPr>
          </a:p>
          <a:p>
            <a:pPr marL="0" indent="0">
              <a:lnSpc>
                <a:spcPct val="100000"/>
              </a:lnSpc>
              <a:spcBef>
                <a:spcPts val="90"/>
              </a:spcBef>
              <a:buNone/>
            </a:pPr>
            <a:r>
              <a:rPr lang="en-US" spc="-20" dirty="0">
                <a:latin typeface="+mj-lt"/>
                <a:cs typeface="Calibri"/>
              </a:rPr>
              <a:t>where E(*) is the average return over the period.</a:t>
            </a:r>
          </a:p>
          <a:p>
            <a:pPr marL="0" indent="0">
              <a:lnSpc>
                <a:spcPct val="100000"/>
              </a:lnSpc>
              <a:spcBef>
                <a:spcPts val="90"/>
              </a:spcBef>
              <a:buNone/>
            </a:pPr>
            <a:endParaRPr lang="en-US" spc="-20" dirty="0">
              <a:latin typeface="+mj-lt"/>
              <a:cs typeface="Calibri"/>
            </a:endParaRPr>
          </a:p>
        </p:txBody>
      </p:sp>
      <p:sp>
        <p:nvSpPr>
          <p:cNvPr id="4" name="Slide Number Placeholder 3">
            <a:extLst>
              <a:ext uri="{FF2B5EF4-FFF2-40B4-BE49-F238E27FC236}">
                <a16:creationId xmlns:a16="http://schemas.microsoft.com/office/drawing/2014/main" id="{B9567742-0E45-C3DB-5874-82FC81D801FC}"/>
              </a:ext>
            </a:extLst>
          </p:cNvPr>
          <p:cNvSpPr>
            <a:spLocks noGrp="1"/>
          </p:cNvSpPr>
          <p:nvPr>
            <p:ph type="sldNum" sz="quarter" idx="10"/>
          </p:nvPr>
        </p:nvSpPr>
        <p:spPr/>
        <p:txBody>
          <a:bodyPr/>
          <a:lstStyle/>
          <a:p>
            <a:pPr>
              <a:defRPr/>
            </a:pPr>
            <a:fld id="{468091BC-4656-4CC6-8BA8-71F891FE0BB2}" type="slidenum">
              <a:rPr lang="en-US" smtClean="0"/>
              <a:pPr>
                <a:defRPr/>
              </a:pPr>
              <a:t>25</a:t>
            </a:fld>
            <a:endParaRPr lang="en-US"/>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90544CFF-FC66-10D5-71ED-EB4D134D43DB}"/>
                  </a:ext>
                </a:extLst>
              </p:cNvPr>
              <p:cNvSpPr txBox="1"/>
              <p:nvPr/>
            </p:nvSpPr>
            <p:spPr bwMode="auto">
              <a:xfrm>
                <a:off x="1173163" y="2681288"/>
                <a:ext cx="7254875" cy="48736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m:t>
                          </m:r>
                        </m:sub>
                      </m:sSub>
                      <m:r>
                        <a:rPr lang="en-US" b="0"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𝑓</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𝛼</m:t>
                          </m:r>
                        </m:e>
                        <m:sub>
                          <m:r>
                            <a:rPr lang="en-US" b="0" i="1" smtClean="0">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𝑀𝐾𝑇</m:t>
                          </m:r>
                        </m:sub>
                      </m:sSub>
                      <m:d>
                        <m:dPr>
                          <m:ctrlPr>
                            <a:rPr lang="en-US" b="0" i="1" smtClean="0">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𝑚</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𝑓</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sub>
                          </m:sSub>
                        </m:e>
                      </m: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𝑆𝑀𝐵</m:t>
                          </m:r>
                        </m:sub>
                      </m:sSub>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𝑆𝑀𝐵</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𝐻𝑀𝐿</m:t>
                          </m:r>
                        </m:sub>
                      </m:sSub>
                      <m:r>
                        <a:rPr lang="en-US" b="0" i="1" smtClean="0">
                          <a:solidFill>
                            <a:srgbClr val="000000"/>
                          </a:solidFill>
                          <a:latin typeface="Cambria Math" panose="02040503050406030204" pitchFamily="18" charset="0"/>
                        </a:rPr>
                        <m:t>𝐻𝑀</m:t>
                      </m:r>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𝑡</m:t>
                          </m:r>
                        </m:sub>
                      </m:sSub>
                      <m:r>
                        <a:rPr lang="en-US" b="0" i="0"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𝜖</m:t>
                          </m:r>
                        </m:e>
                        <m:sub>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sub>
                      </m:sSub>
                    </m:oMath>
                  </m:oMathPara>
                </a14:m>
                <a:endParaRPr lang="en-US" dirty="0"/>
              </a:p>
            </p:txBody>
          </p:sp>
        </mc:Choice>
        <mc:Fallback xmlns="">
          <p:sp>
            <p:nvSpPr>
              <p:cNvPr id="5" name="Object 4">
                <a:extLst>
                  <a:ext uri="{FF2B5EF4-FFF2-40B4-BE49-F238E27FC236}">
                    <a16:creationId xmlns:a16="http://schemas.microsoft.com/office/drawing/2014/main" id="{90544CFF-FC66-10D5-71ED-EB4D134D43DB}"/>
                  </a:ext>
                </a:extLst>
              </p:cNvPr>
              <p:cNvSpPr txBox="1">
                <a:spLocks noRot="1" noChangeAspect="1" noMove="1" noResize="1" noEditPoints="1" noAdjustHandles="1" noChangeArrowheads="1" noChangeShapeType="1" noTextEdit="1"/>
              </p:cNvSpPr>
              <p:nvPr/>
            </p:nvSpPr>
            <p:spPr bwMode="auto">
              <a:xfrm>
                <a:off x="1173163" y="2681288"/>
                <a:ext cx="7254875" cy="487362"/>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B97E42B5-F247-7434-0304-3E692C88ED8F}"/>
                  </a:ext>
                </a:extLst>
              </p:cNvPr>
              <p:cNvSpPr txBox="1"/>
              <p:nvPr/>
            </p:nvSpPr>
            <p:spPr bwMode="auto">
              <a:xfrm>
                <a:off x="1246982" y="4005263"/>
                <a:ext cx="7254875" cy="4873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𝐸</m:t>
                      </m:r>
                      <m:d>
                        <m:dPr>
                          <m:begChr m:val="["/>
                          <m:endChr m:val="]"/>
                          <m:ctrlPr>
                            <a:rPr lang="en-US" i="1">
                              <a:solidFill>
                                <a:srgbClr val="000000"/>
                              </a:solidFill>
                              <a:latin typeface="Cambria Math" panose="02040503050406030204" pitchFamily="18" charset="0"/>
                            </a:rPr>
                          </m:ctrlPr>
                        </m:dPr>
                        <m:e>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sub>
                          </m:sSub>
                        </m:e>
                      </m:d>
                      <m:r>
                        <a:rPr lang="en-US" b="0"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𝐸</m:t>
                          </m:r>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𝑓</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𝜆</m:t>
                          </m:r>
                        </m:e>
                        <m:sub>
                          <m:r>
                            <a:rPr lang="en-US" b="0" i="1" smtClean="0">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𝑀𝐾𝑇</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𝜆</m:t>
                          </m:r>
                        </m:e>
                        <m:sub>
                          <m:r>
                            <a:rPr lang="en-US" b="0" i="1" smtClean="0">
                              <a:solidFill>
                                <a:srgbClr val="000000"/>
                              </a:solidFill>
                              <a:latin typeface="Cambria Math" panose="02040503050406030204" pitchFamily="18" charset="0"/>
                            </a:rPr>
                            <m:t>2</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𝑆𝑀𝐵</m:t>
                          </m:r>
                        </m:sub>
                      </m:sSub>
                      <m:r>
                        <a:rPr lang="en-US" b="0"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𝜆</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𝐻𝑀𝐿</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𝜖</m:t>
                      </m:r>
                    </m:oMath>
                  </m:oMathPara>
                </a14:m>
                <a:endParaRPr lang="en-US" dirty="0"/>
              </a:p>
            </p:txBody>
          </p:sp>
        </mc:Choice>
        <mc:Fallback xmlns="">
          <p:sp>
            <p:nvSpPr>
              <p:cNvPr id="8" name="Object 4">
                <a:extLst>
                  <a:ext uri="{FF2B5EF4-FFF2-40B4-BE49-F238E27FC236}">
                    <a16:creationId xmlns:a16="http://schemas.microsoft.com/office/drawing/2014/main" id="{B97E42B5-F247-7434-0304-3E692C88ED8F}"/>
                  </a:ext>
                </a:extLst>
              </p:cNvPr>
              <p:cNvSpPr txBox="1">
                <a:spLocks noRot="1" noChangeAspect="1" noMove="1" noResize="1" noEditPoints="1" noAdjustHandles="1" noChangeArrowheads="1" noChangeShapeType="1" noTextEdit="1"/>
              </p:cNvSpPr>
              <p:nvPr/>
            </p:nvSpPr>
            <p:spPr bwMode="auto">
              <a:xfrm>
                <a:off x="1246982" y="4005263"/>
                <a:ext cx="7254875" cy="487362"/>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45524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5" dirty="0">
                <a:cs typeface="Times New Roman" panose="02020603050405020304" pitchFamily="18" charset="0"/>
              </a:rPr>
              <a:t>FF 3-Factor Evidence</a:t>
            </a:r>
          </a:p>
        </p:txBody>
      </p:sp>
      <p:sp>
        <p:nvSpPr>
          <p:cNvPr id="3" name="Content Placeholder 2"/>
          <p:cNvSpPr>
            <a:spLocks noGrp="1"/>
          </p:cNvSpPr>
          <p:nvPr>
            <p:ph idx="1"/>
          </p:nvPr>
        </p:nvSpPr>
        <p:spPr>
          <a:xfrm>
            <a:off x="420052" y="2004666"/>
            <a:ext cx="3300413" cy="4011412"/>
          </a:xfrm>
        </p:spPr>
        <p:txBody>
          <a:bodyPr/>
          <a:lstStyle/>
          <a:p>
            <a:r>
              <a:rPr lang="en-US" dirty="0"/>
              <a:t>Test assets: </a:t>
            </a:r>
            <a:r>
              <a:rPr lang="en-US" dirty="0" err="1"/>
              <a:t>Fama</a:t>
            </a:r>
            <a:r>
              <a:rPr lang="en-US" dirty="0"/>
              <a:t>-French 25 size and book-to-market double-sorted portfolios</a:t>
            </a:r>
          </a:p>
        </p:txBody>
      </p:sp>
      <p:pic>
        <p:nvPicPr>
          <p:cNvPr id="4" name="Picture 3"/>
          <p:cNvPicPr>
            <a:picLocks noChangeAspect="1"/>
          </p:cNvPicPr>
          <p:nvPr/>
        </p:nvPicPr>
        <p:blipFill>
          <a:blip r:embed="rId2"/>
          <a:stretch>
            <a:fillRect/>
          </a:stretch>
        </p:blipFill>
        <p:spPr>
          <a:xfrm>
            <a:off x="4615646" y="1437322"/>
            <a:ext cx="4325471" cy="4737172"/>
          </a:xfrm>
          <a:prstGeom prst="rect">
            <a:avLst/>
          </a:prstGeom>
        </p:spPr>
      </p:pic>
    </p:spTree>
    <p:extLst>
      <p:ext uri="{BB962C8B-B14F-4D97-AF65-F5344CB8AC3E}">
        <p14:creationId xmlns:p14="http://schemas.microsoft.com/office/powerpoint/2010/main" val="165089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0C21-7F6E-D9E9-E1A7-BEFA0FFDF015}"/>
              </a:ext>
            </a:extLst>
          </p:cNvPr>
          <p:cNvSpPr>
            <a:spLocks noGrp="1"/>
          </p:cNvSpPr>
          <p:nvPr>
            <p:ph type="title"/>
          </p:nvPr>
        </p:nvSpPr>
        <p:spPr/>
        <p:txBody>
          <a:bodyPr/>
          <a:lstStyle/>
          <a:p>
            <a:r>
              <a:rPr lang="en-US" dirty="0"/>
              <a:t>Expansion of the original FF 3 factors</a:t>
            </a:r>
          </a:p>
        </p:txBody>
      </p:sp>
      <p:sp>
        <p:nvSpPr>
          <p:cNvPr id="3" name="Content Placeholder 2">
            <a:extLst>
              <a:ext uri="{FF2B5EF4-FFF2-40B4-BE49-F238E27FC236}">
                <a16:creationId xmlns:a16="http://schemas.microsoft.com/office/drawing/2014/main" id="{D0644664-C78E-1323-B9B5-7D7F3AC97A32}"/>
              </a:ext>
            </a:extLst>
          </p:cNvPr>
          <p:cNvSpPr>
            <a:spLocks noGrp="1"/>
          </p:cNvSpPr>
          <p:nvPr>
            <p:ph idx="1"/>
          </p:nvPr>
        </p:nvSpPr>
        <p:spPr/>
        <p:txBody>
          <a:bodyPr/>
          <a:lstStyle/>
          <a:p>
            <a:r>
              <a:rPr lang="en-US" altLang="en-US" dirty="0">
                <a:ea typeface="ＭＳ Ｐゴシック" pitchFamily="34" charset="-128"/>
              </a:rPr>
              <a:t>A common addition is a long-short momentum factor UMD or MOM originally due to Carhart (1997) </a:t>
            </a:r>
          </a:p>
          <a:p>
            <a:pPr lvl="1"/>
            <a:r>
              <a:rPr lang="en-US" dirty="0"/>
              <a:t>Momentum Premium = Winning stocks minus losing stocks</a:t>
            </a:r>
          </a:p>
          <a:p>
            <a:r>
              <a:rPr lang="en-US" dirty="0"/>
              <a:t>FF-3 factor model does not explain momentum profits.</a:t>
            </a:r>
          </a:p>
          <a:p>
            <a:r>
              <a:rPr lang="en-US" dirty="0"/>
              <a:t>MKT, SMB, HML and MOM sometimes referred to as FF-4 factors for convenience. </a:t>
            </a:r>
          </a:p>
          <a:p>
            <a:endParaRPr lang="en-US" dirty="0"/>
          </a:p>
          <a:p>
            <a:endParaRPr lang="en-US" dirty="0"/>
          </a:p>
        </p:txBody>
      </p:sp>
      <p:sp>
        <p:nvSpPr>
          <p:cNvPr id="4" name="Slide Number Placeholder 3">
            <a:extLst>
              <a:ext uri="{FF2B5EF4-FFF2-40B4-BE49-F238E27FC236}">
                <a16:creationId xmlns:a16="http://schemas.microsoft.com/office/drawing/2014/main" id="{A5524798-9827-899D-B194-C943D4769D4E}"/>
              </a:ext>
            </a:extLst>
          </p:cNvPr>
          <p:cNvSpPr>
            <a:spLocks noGrp="1"/>
          </p:cNvSpPr>
          <p:nvPr>
            <p:ph type="sldNum" sz="quarter" idx="10"/>
          </p:nvPr>
        </p:nvSpPr>
        <p:spPr/>
        <p:txBody>
          <a:bodyPr/>
          <a:lstStyle/>
          <a:p>
            <a:pPr>
              <a:defRPr/>
            </a:pPr>
            <a:fld id="{468091BC-4656-4CC6-8BA8-71F891FE0BB2}" type="slidenum">
              <a:rPr lang="en-US" smtClean="0"/>
              <a:pPr>
                <a:defRPr/>
              </a:pPr>
              <a:t>27</a:t>
            </a:fld>
            <a:endParaRPr lang="en-US"/>
          </a:p>
        </p:txBody>
      </p:sp>
    </p:spTree>
    <p:extLst>
      <p:ext uri="{BB962C8B-B14F-4D97-AF65-F5344CB8AC3E}">
        <p14:creationId xmlns:p14="http://schemas.microsoft.com/office/powerpoint/2010/main" val="100795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6204FCD4-BF15-4A2C-BA03-BD842BDC0193}" type="slidenum">
              <a:rPr lang="en-US" altLang="en-US" sz="1300" b="0" smtClean="0"/>
              <a:pPr eaLnBrk="1" hangingPunct="1"/>
              <a:t>28</a:t>
            </a:fld>
            <a:endParaRPr lang="en-US" altLang="en-US" sz="1300" b="0"/>
          </a:p>
        </p:txBody>
      </p:sp>
      <p:sp>
        <p:nvSpPr>
          <p:cNvPr id="11267" name="Rectangle 2"/>
          <p:cNvSpPr>
            <a:spLocks noGrp="1" noChangeArrowheads="1"/>
          </p:cNvSpPr>
          <p:nvPr>
            <p:ph type="title"/>
          </p:nvPr>
        </p:nvSpPr>
        <p:spPr/>
        <p:txBody>
          <a:bodyPr/>
          <a:lstStyle/>
          <a:p>
            <a:pPr eaLnBrk="1" hangingPunct="1"/>
            <a:r>
              <a:rPr lang="en-US" altLang="en-US" dirty="0"/>
              <a:t>What kinds of economic risks does a FF factor represent?</a:t>
            </a:r>
          </a:p>
        </p:txBody>
      </p:sp>
      <p:sp>
        <p:nvSpPr>
          <p:cNvPr id="11268" name="Rectangle 3"/>
          <p:cNvSpPr>
            <a:spLocks noGrp="1" noChangeArrowheads="1"/>
          </p:cNvSpPr>
          <p:nvPr>
            <p:ph type="body" idx="1"/>
          </p:nvPr>
        </p:nvSpPr>
        <p:spPr/>
        <p:txBody>
          <a:bodyPr/>
          <a:lstStyle/>
          <a:p>
            <a:pPr eaLnBrk="1" hangingPunct="1"/>
            <a:r>
              <a:rPr lang="en-US" altLang="en-US" dirty="0"/>
              <a:t>Any rational story of a strategy having unconditionally high expected returns is those high expected returns compensate the investor for losing money during bad times.  </a:t>
            </a:r>
          </a:p>
          <a:p>
            <a:pPr eaLnBrk="1" hangingPunct="1"/>
            <a:r>
              <a:rPr lang="en-US" altLang="en-US" dirty="0"/>
              <a:t>Applied to HML:</a:t>
            </a:r>
          </a:p>
          <a:p>
            <a:pPr eaLnBrk="1" hangingPunct="1">
              <a:buFont typeface="Arial" pitchFamily="34" charset="0"/>
              <a:buNone/>
            </a:pPr>
            <a:r>
              <a:rPr lang="en-US" altLang="en-US" dirty="0"/>
              <a:t>	Value stocks have high expected returns because they are risky during bad times.  Value stocks tend to lose money during bad times and require high risk </a:t>
            </a:r>
            <a:r>
              <a:rPr lang="en-US" altLang="en-US" dirty="0" err="1"/>
              <a:t>premia</a:t>
            </a:r>
            <a:r>
              <a:rPr lang="en-US" altLang="en-US" dirty="0"/>
              <a:t> to induce investors to hold these stocks.</a:t>
            </a:r>
          </a:p>
          <a:p>
            <a:pPr eaLnBrk="1" hangingPunct="1">
              <a:buFont typeface="Arial" pitchFamily="34" charset="0"/>
              <a:buNone/>
            </a:pPr>
            <a:r>
              <a:rPr lang="en-US" altLang="en-US" dirty="0"/>
              <a:t>	Growth stocks have low returns because they tend to pay off during bad times and are less risky.</a:t>
            </a:r>
          </a:p>
          <a:p>
            <a:pPr eaLnBrk="1" hangingPunct="1">
              <a:buFont typeface="Arial" pitchFamily="34" charset="0"/>
              <a:buNone/>
            </a:pPr>
            <a:endParaRPr lang="en-US" altLang="en-US" dirty="0"/>
          </a:p>
        </p:txBody>
      </p:sp>
    </p:spTree>
    <p:extLst>
      <p:ext uri="{BB962C8B-B14F-4D97-AF65-F5344CB8AC3E}">
        <p14:creationId xmlns:p14="http://schemas.microsoft.com/office/powerpoint/2010/main" val="3191283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2DF7654F-8258-46B7-9A30-E09413061B5D}" type="slidenum">
              <a:rPr lang="en-US" altLang="en-US" sz="1300" b="0" smtClean="0"/>
              <a:pPr eaLnBrk="1" hangingPunct="1"/>
              <a:t>29</a:t>
            </a:fld>
            <a:endParaRPr lang="en-US" altLang="en-US" sz="1300" b="0"/>
          </a:p>
        </p:txBody>
      </p:sp>
      <p:sp>
        <p:nvSpPr>
          <p:cNvPr id="23555" name="Rectangle 2"/>
          <p:cNvSpPr>
            <a:spLocks noGrp="1" noChangeArrowheads="1"/>
          </p:cNvSpPr>
          <p:nvPr>
            <p:ph type="title"/>
          </p:nvPr>
        </p:nvSpPr>
        <p:spPr/>
        <p:txBody>
          <a:bodyPr/>
          <a:lstStyle/>
          <a:p>
            <a:pPr eaLnBrk="1" hangingPunct="1"/>
            <a:r>
              <a:rPr lang="en-US" altLang="en-US" dirty="0"/>
              <a:t>Real Investment Risk</a:t>
            </a:r>
          </a:p>
        </p:txBody>
      </p:sp>
      <p:sp>
        <p:nvSpPr>
          <p:cNvPr id="23556" name="Rectangle 3"/>
          <p:cNvSpPr>
            <a:spLocks noGrp="1" noChangeArrowheads="1"/>
          </p:cNvSpPr>
          <p:nvPr>
            <p:ph type="body" idx="1"/>
          </p:nvPr>
        </p:nvSpPr>
        <p:spPr>
          <a:xfrm>
            <a:off x="225425" y="1287463"/>
            <a:ext cx="5133975" cy="5246687"/>
          </a:xfrm>
        </p:spPr>
        <p:txBody>
          <a:bodyPr/>
          <a:lstStyle/>
          <a:p>
            <a:pPr eaLnBrk="1" hangingPunct="1"/>
            <a:r>
              <a:rPr lang="en-US" altLang="en-US"/>
              <a:t>In Zhang (2005), adjustment costs are asymmetric and firms face higher costs in adjusting capital stocks downward</a:t>
            </a:r>
          </a:p>
          <a:p>
            <a:pPr eaLnBrk="1" hangingPunct="1"/>
            <a:r>
              <a:rPr lang="en-US" altLang="en-US"/>
              <a:t>Value firms are risky because during bad times</a:t>
            </a:r>
          </a:p>
          <a:p>
            <a:pPr lvl="1" eaLnBrk="1" hangingPunct="1"/>
            <a:r>
              <a:rPr lang="en-US" altLang="en-US"/>
              <a:t>They are burdened with more unproductive capital (they cannot disinvest as easily as growth firms because they hold stodgy PP&amp;E).</a:t>
            </a:r>
          </a:p>
          <a:p>
            <a:pPr lvl="1" eaLnBrk="1" hangingPunct="1"/>
            <a:r>
              <a:rPr lang="en-US" altLang="en-US"/>
              <a:t>They want to cut back on capital, face higher adjustment costs</a:t>
            </a:r>
          </a:p>
          <a:p>
            <a:pPr lvl="1" eaLnBrk="1" hangingPunct="1"/>
            <a:r>
              <a:rPr lang="en-US" altLang="en-US"/>
              <a:t>Thus they are riskier than growth firms</a:t>
            </a:r>
          </a:p>
          <a:p>
            <a:pPr eaLnBrk="1" hangingPunct="1"/>
            <a:r>
              <a:rPr lang="en-US" altLang="en-US"/>
              <a:t>Growth firms can better deal with a downturn by deferring investment</a:t>
            </a:r>
          </a:p>
        </p:txBody>
      </p:sp>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88" y="1652588"/>
            <a:ext cx="37909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5"/>
          <p:cNvSpPr txBox="1">
            <a:spLocks noChangeArrowheads="1"/>
          </p:cNvSpPr>
          <p:nvPr/>
        </p:nvSpPr>
        <p:spPr bwMode="auto">
          <a:xfrm>
            <a:off x="6461125" y="5497513"/>
            <a:ext cx="2347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r>
              <a:rPr lang="en-US" altLang="en-US" sz="1400" b="0"/>
              <a:t>Figure 1 from Zhang (2005)</a:t>
            </a:r>
          </a:p>
        </p:txBody>
      </p:sp>
    </p:spTree>
    <p:extLst>
      <p:ext uri="{BB962C8B-B14F-4D97-AF65-F5344CB8AC3E}">
        <p14:creationId xmlns:p14="http://schemas.microsoft.com/office/powerpoint/2010/main" val="295466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p:txBody>
          <a:bodyPr/>
          <a:lstStyle/>
          <a:p>
            <a:fld id="{6CDBE43F-2CAB-4156-B8F8-7FEE1002663E}" type="slidenum">
              <a:rPr lang="en-US" altLang="en-US"/>
              <a:pPr/>
              <a:t>3</a:t>
            </a:fld>
            <a:endParaRPr lang="en-US" altLang="en-US"/>
          </a:p>
        </p:txBody>
      </p:sp>
      <p:sp>
        <p:nvSpPr>
          <p:cNvPr id="104450" name="Rectangle 2"/>
          <p:cNvSpPr>
            <a:spLocks noGrp="1" noChangeArrowheads="1"/>
          </p:cNvSpPr>
          <p:nvPr>
            <p:ph type="title"/>
          </p:nvPr>
        </p:nvSpPr>
        <p:spPr/>
        <p:txBody>
          <a:bodyPr/>
          <a:lstStyle/>
          <a:p>
            <a:r>
              <a:rPr lang="en-US" altLang="en-US" dirty="0"/>
              <a:t>CAPM in Bad Times</a:t>
            </a:r>
          </a:p>
        </p:txBody>
      </p:sp>
      <p:sp>
        <p:nvSpPr>
          <p:cNvPr id="104451" name="Rectangle 3"/>
          <p:cNvSpPr>
            <a:spLocks noGrp="1" noChangeArrowheads="1"/>
          </p:cNvSpPr>
          <p:nvPr>
            <p:ph type="body" idx="1"/>
          </p:nvPr>
        </p:nvSpPr>
        <p:spPr/>
        <p:txBody>
          <a:bodyPr/>
          <a:lstStyle/>
          <a:p>
            <a:r>
              <a:rPr lang="en-US" altLang="en-US" dirty="0"/>
              <a:t>Another way to view the CAPM is from the viewpoint of what determines expected excess returns:</a:t>
            </a:r>
          </a:p>
          <a:p>
            <a:pPr marL="0" indent="0">
              <a:buNone/>
            </a:pPr>
            <a:endParaRPr lang="en-US" altLang="en-US" dirty="0"/>
          </a:p>
          <a:p>
            <a:r>
              <a:rPr lang="en-US" altLang="en-US" dirty="0"/>
              <a:t>A stock with a high beta has a high expected return because its large </a:t>
            </a:r>
            <a:r>
              <a:rPr lang="en-US" altLang="en-US" dirty="0" err="1"/>
              <a:t>comovement</a:t>
            </a:r>
            <a:r>
              <a:rPr lang="en-US" altLang="en-US" dirty="0"/>
              <a:t> (covariance, or beta) with the market makes it risky, so investors require a premium for holding it.  Conversely, stocks with low betas pay off when the market declines (high correlation with negative market moves).  These stocks are valuable so they do not need high expected returns to induce investors to hold them.</a:t>
            </a:r>
          </a:p>
          <a:p>
            <a:r>
              <a:rPr lang="en-US" altLang="en-US" dirty="0"/>
              <a:t>The risk premium compensates for </a:t>
            </a:r>
            <a:r>
              <a:rPr lang="en-US" altLang="en-US" dirty="0" err="1"/>
              <a:t>covarying</a:t>
            </a:r>
            <a:r>
              <a:rPr lang="en-US" altLang="en-US" dirty="0"/>
              <a:t> with “bad” times, defined by low returns of the market portfolio.  High </a:t>
            </a:r>
            <a:r>
              <a:rPr lang="en-US" altLang="en-US" dirty="0" err="1"/>
              <a:t>covariances</a:t>
            </a:r>
            <a:r>
              <a:rPr lang="en-US" altLang="en-US" dirty="0"/>
              <a:t> with </a:t>
            </a:r>
            <a:r>
              <a:rPr lang="en-US" altLang="en-US" dirty="0" err="1"/>
              <a:t>r</a:t>
            </a:r>
            <a:r>
              <a:rPr lang="en-US" altLang="en-US" baseline="-25000" dirty="0" err="1"/>
              <a:t>m</a:t>
            </a:r>
            <a:r>
              <a:rPr lang="en-US" altLang="en-US" dirty="0"/>
              <a:t> = high beta =&gt; high risk premiums</a:t>
            </a:r>
          </a:p>
        </p:txBody>
      </p:sp>
      <p:graphicFrame>
        <p:nvGraphicFramePr>
          <p:cNvPr id="104452" name="Object 4"/>
          <p:cNvGraphicFramePr>
            <a:graphicFrameLocks noChangeAspect="1"/>
          </p:cNvGraphicFramePr>
          <p:nvPr/>
        </p:nvGraphicFramePr>
        <p:xfrm>
          <a:off x="2953904" y="2069523"/>
          <a:ext cx="3211513" cy="474663"/>
        </p:xfrm>
        <a:graphic>
          <a:graphicData uri="http://schemas.openxmlformats.org/presentationml/2006/ole">
            <mc:AlternateContent xmlns:mc="http://schemas.openxmlformats.org/markup-compatibility/2006">
              <mc:Choice xmlns:v="urn:schemas-microsoft-com:vml" Requires="v">
                <p:oleObj name="Equation" r:id="rId3" imgW="1625400" imgH="241200" progId="Equation.DSMT4">
                  <p:embed/>
                </p:oleObj>
              </mc:Choice>
              <mc:Fallback>
                <p:oleObj name="Equation" r:id="rId3" imgW="1625400" imgH="241200" progId="Equation.DSMT4">
                  <p:embed/>
                  <p:pic>
                    <p:nvPicPr>
                      <p:cNvPr id="104452" name="Object 4"/>
                      <p:cNvPicPr>
                        <a:picLocks noChangeAspect="1" noChangeArrowheads="1"/>
                      </p:cNvPicPr>
                      <p:nvPr/>
                    </p:nvPicPr>
                    <p:blipFill>
                      <a:blip r:embed="rId4"/>
                      <a:srcRect/>
                      <a:stretch>
                        <a:fillRect/>
                      </a:stretch>
                    </p:blipFill>
                    <p:spPr bwMode="auto">
                      <a:xfrm>
                        <a:off x="2953904" y="2069523"/>
                        <a:ext cx="32115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55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1D6D-CE93-A719-DEDB-CE054F3F59C4}"/>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EB960A75-2B6B-0DE5-A5E7-3C9DE1B853D8}"/>
              </a:ext>
            </a:extLst>
          </p:cNvPr>
          <p:cNvSpPr>
            <a:spLocks noGrp="1"/>
          </p:cNvSpPr>
          <p:nvPr>
            <p:ph idx="1"/>
          </p:nvPr>
        </p:nvSpPr>
        <p:spPr/>
        <p:txBody>
          <a:bodyPr/>
          <a:lstStyle/>
          <a:p>
            <a:r>
              <a:rPr lang="en-US" dirty="0"/>
              <a:t>Download FF Factors (SMB, HML, MOM) from WRDS. Plot the return distribution of these. Are they different from zero?</a:t>
            </a:r>
          </a:p>
          <a:p>
            <a:r>
              <a:rPr lang="en-US" dirty="0"/>
              <a:t>Plot the cumulative returns of $1 investing in SMB.</a:t>
            </a:r>
          </a:p>
          <a:p>
            <a:r>
              <a:rPr lang="en-US" dirty="0"/>
              <a:t>Repeat Exercise 1 for FF-3 Factors.</a:t>
            </a:r>
          </a:p>
          <a:p>
            <a:endParaRPr lang="en-US" dirty="0"/>
          </a:p>
        </p:txBody>
      </p:sp>
      <p:sp>
        <p:nvSpPr>
          <p:cNvPr id="4" name="Slide Number Placeholder 3">
            <a:extLst>
              <a:ext uri="{FF2B5EF4-FFF2-40B4-BE49-F238E27FC236}">
                <a16:creationId xmlns:a16="http://schemas.microsoft.com/office/drawing/2014/main" id="{F8B39AA0-A68A-5BB5-0730-DFFB78D16BD4}"/>
              </a:ext>
            </a:extLst>
          </p:cNvPr>
          <p:cNvSpPr>
            <a:spLocks noGrp="1"/>
          </p:cNvSpPr>
          <p:nvPr>
            <p:ph type="sldNum" sz="quarter" idx="10"/>
          </p:nvPr>
        </p:nvSpPr>
        <p:spPr/>
        <p:txBody>
          <a:bodyPr/>
          <a:lstStyle/>
          <a:p>
            <a:pPr>
              <a:defRPr/>
            </a:pPr>
            <a:fld id="{468091BC-4656-4CC6-8BA8-71F891FE0BB2}" type="slidenum">
              <a:rPr lang="en-US" smtClean="0"/>
              <a:pPr>
                <a:defRPr/>
              </a:pPr>
              <a:t>30</a:t>
            </a:fld>
            <a:endParaRPr lang="en-US"/>
          </a:p>
        </p:txBody>
      </p:sp>
    </p:spTree>
    <p:extLst>
      <p:ext uri="{BB962C8B-B14F-4D97-AF65-F5344CB8AC3E}">
        <p14:creationId xmlns:p14="http://schemas.microsoft.com/office/powerpoint/2010/main" val="139863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646A-9038-6562-73B5-903C03D94063}"/>
              </a:ext>
            </a:extLst>
          </p:cNvPr>
          <p:cNvSpPr>
            <a:spLocks noGrp="1"/>
          </p:cNvSpPr>
          <p:nvPr>
            <p:ph type="title"/>
          </p:nvPr>
        </p:nvSpPr>
        <p:spPr/>
        <p:txBody>
          <a:bodyPr/>
          <a:lstStyle/>
          <a:p>
            <a:r>
              <a:rPr lang="en-US" dirty="0"/>
              <a:t>Is CAPM good enough?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48F78-D5BB-E49D-B706-DA62596ACAF9}"/>
                  </a:ext>
                </a:extLst>
              </p:cNvPr>
              <p:cNvSpPr>
                <a:spLocks noGrp="1"/>
              </p:cNvSpPr>
              <p:nvPr>
                <p:ph idx="1"/>
              </p:nvPr>
            </p:nvSpPr>
            <p:spPr/>
            <p:txBody>
              <a:bodyPr/>
              <a:lstStyle/>
              <a:p>
                <a:r>
                  <a:rPr lang="en-US" dirty="0"/>
                  <a:t>If CAPM stands true, we will be assured that there is only one “systematic” risk—that is, risk matters to all securities—in the market, and we don’t need to consider other “risks” (in fact, no other risks are permissible in this case). </a:t>
                </a:r>
              </a:p>
              <a:p>
                <a:r>
                  <a:rPr lang="en-US" dirty="0"/>
                  <a:t>We’ve seen the primitive portfolio sorting test of CAPM earlier. Let’s do a more rigorous test. </a:t>
                </a:r>
              </a:p>
              <a:p>
                <a:r>
                  <a:rPr lang="en-US" dirty="0"/>
                  <a:t>The testable implications of </a:t>
                </a:r>
                <a:r>
                  <a:rPr lang="en-US" dirty="0">
                    <a:latin typeface="+mj-lt"/>
                  </a:rPr>
                  <a:t>CAPM. </a:t>
                </a:r>
                <a:r>
                  <a:rPr lang="en-US" dirty="0">
                    <a:latin typeface="+mj-lt"/>
                    <a:cs typeface="Times New Roman" panose="02020603050405020304" pitchFamily="18" charset="0"/>
                  </a:rPr>
                  <a:t>For </a:t>
                </a:r>
                <a:r>
                  <a:rPr lang="en-US" i="1" dirty="0" err="1">
                    <a:latin typeface="+mj-lt"/>
                    <a:cs typeface="Times New Roman" panose="02020603050405020304" pitchFamily="18" charset="0"/>
                  </a:rPr>
                  <a:t>i</a:t>
                </a:r>
                <a:r>
                  <a:rPr lang="en-US" i="1" dirty="0">
                    <a:latin typeface="+mj-lt"/>
                    <a:cs typeface="Times New Roman" panose="02020603050405020304" pitchFamily="18" charset="0"/>
                  </a:rPr>
                  <a:t> = 1, … I </a:t>
                </a:r>
                <a:r>
                  <a:rPr lang="en-US" dirty="0">
                    <a:latin typeface="+mj-lt"/>
                    <a:cs typeface="Times New Roman" panose="02020603050405020304" pitchFamily="18" charset="0"/>
                  </a:rPr>
                  <a:t>test the linear relation</a:t>
                </a:r>
              </a:p>
              <a:p>
                <a:pPr marL="0" indent="0">
                  <a:buNone/>
                </a:pPr>
                <a:endParaRPr lang="en-US" dirty="0">
                  <a:latin typeface="+mj-lt"/>
                  <a:cs typeface="Times New Roman" panose="02020603050405020304" pitchFamily="18" charset="0"/>
                </a:endParaRPr>
              </a:p>
              <a:p>
                <a:pPr lvl="1"/>
                <a14:m>
                  <m:oMath xmlns:m="http://schemas.openxmlformats.org/officeDocument/2006/math">
                    <m:sSub>
                      <m:sSubPr>
                        <m:ctrlPr>
                          <a:rPr lang="en-US" sz="1733" i="1" dirty="0">
                            <a:solidFill>
                              <a:srgbClr val="836967"/>
                            </a:solidFill>
                            <a:latin typeface="Cambria Math" panose="02040503050406030204" pitchFamily="18" charset="0"/>
                          </a:rPr>
                        </m:ctrlPr>
                      </m:sSubPr>
                      <m:e>
                        <m:r>
                          <a:rPr lang="en-US" sz="1733" i="1" dirty="0">
                            <a:latin typeface="Cambria Math" panose="02040503050406030204" pitchFamily="18" charset="0"/>
                          </a:rPr>
                          <m:t>𝜆</m:t>
                        </m:r>
                      </m:e>
                      <m:sub>
                        <m:r>
                          <a:rPr lang="en-US" sz="1733" dirty="0">
                            <a:latin typeface="Cambria Math" panose="02040503050406030204" pitchFamily="18" charset="0"/>
                          </a:rPr>
                          <m:t>0</m:t>
                        </m:r>
                      </m:sub>
                    </m:sSub>
                    <m:r>
                      <a:rPr lang="en-US" sz="1733" i="1" dirty="0">
                        <a:latin typeface="Cambria Math" panose="02040503050406030204" pitchFamily="18" charset="0"/>
                      </a:rPr>
                      <m:t>=0</m:t>
                    </m:r>
                  </m:oMath>
                </a14:m>
                <a:endParaRPr lang="en-US" sz="1733" i="1" dirty="0">
                  <a:latin typeface="+mj-lt"/>
                </a:endParaRPr>
              </a:p>
              <a:p>
                <a:pPr lvl="1">
                  <a:spcBef>
                    <a:spcPts val="0"/>
                  </a:spcBef>
                </a:pPr>
                <a14:m>
                  <m:oMath xmlns:m="http://schemas.openxmlformats.org/officeDocument/2006/math">
                    <m:sSub>
                      <m:sSubPr>
                        <m:ctrlPr>
                          <a:rPr lang="en-US" sz="1733" i="1" dirty="0">
                            <a:solidFill>
                              <a:srgbClr val="836967"/>
                            </a:solidFill>
                            <a:latin typeface="Cambria Math" panose="02040503050406030204" pitchFamily="18" charset="0"/>
                          </a:rPr>
                        </m:ctrlPr>
                      </m:sSubPr>
                      <m:e>
                        <m:r>
                          <a:rPr lang="en-US" sz="1733" i="1" dirty="0">
                            <a:latin typeface="Cambria Math" panose="02040503050406030204" pitchFamily="18" charset="0"/>
                          </a:rPr>
                          <m:t>𝜆</m:t>
                        </m:r>
                      </m:e>
                      <m:sub>
                        <m:r>
                          <a:rPr lang="en-US" sz="1733" dirty="0">
                            <a:latin typeface="Cambria Math" panose="02040503050406030204" pitchFamily="18" charset="0"/>
                          </a:rPr>
                          <m:t>1</m:t>
                        </m:r>
                      </m:sub>
                    </m:sSub>
                    <m:r>
                      <a:rPr lang="en-US" sz="1733" i="1" dirty="0">
                        <a:latin typeface="Cambria Math" panose="02040503050406030204" pitchFamily="18" charset="0"/>
                      </a:rPr>
                      <m:t>=</m:t>
                    </m:r>
                    <m:r>
                      <a:rPr lang="en-US" sz="1733" i="1" dirty="0">
                        <a:latin typeface="Cambria Math" panose="02040503050406030204" pitchFamily="18" charset="0"/>
                      </a:rPr>
                      <m:t>𝐸</m:t>
                    </m:r>
                    <m:d>
                      <m:dPr>
                        <m:ctrlPr>
                          <a:rPr lang="en-US" sz="1733" i="1" dirty="0">
                            <a:latin typeface="Cambria Math" panose="02040503050406030204" pitchFamily="18" charset="0"/>
                          </a:rPr>
                        </m:ctrlPr>
                      </m:dPr>
                      <m:e>
                        <m:sSub>
                          <m:sSubPr>
                            <m:ctrlPr>
                              <a:rPr lang="en-US" sz="1733" i="1" dirty="0">
                                <a:latin typeface="Cambria Math" panose="02040503050406030204" pitchFamily="18" charset="0"/>
                              </a:rPr>
                            </m:ctrlPr>
                          </m:sSubPr>
                          <m:e>
                            <m:r>
                              <a:rPr lang="en-US" sz="1733" i="1" dirty="0">
                                <a:latin typeface="Cambria Math" panose="02040503050406030204" pitchFamily="18" charset="0"/>
                              </a:rPr>
                              <m:t>𝑟</m:t>
                            </m:r>
                          </m:e>
                          <m:sub>
                            <m:r>
                              <a:rPr lang="en-US" sz="1733" i="1" dirty="0">
                                <a:latin typeface="Cambria Math" panose="02040503050406030204" pitchFamily="18" charset="0"/>
                              </a:rPr>
                              <m:t>𝑚</m:t>
                            </m:r>
                          </m:sub>
                        </m:sSub>
                      </m:e>
                    </m:d>
                    <m:r>
                      <a:rPr lang="en-US" sz="1733" i="1" dirty="0">
                        <a:latin typeface="Cambria Math" panose="02040503050406030204" pitchFamily="18" charset="0"/>
                      </a:rPr>
                      <m:t>−</m:t>
                    </m:r>
                    <m:sSub>
                      <m:sSubPr>
                        <m:ctrlPr>
                          <a:rPr lang="en-US" sz="1733" i="1" dirty="0">
                            <a:latin typeface="Cambria Math" panose="02040503050406030204" pitchFamily="18" charset="0"/>
                          </a:rPr>
                        </m:ctrlPr>
                      </m:sSubPr>
                      <m:e>
                        <m:r>
                          <a:rPr lang="en-US" sz="1733" i="1" dirty="0">
                            <a:latin typeface="Cambria Math" panose="02040503050406030204" pitchFamily="18" charset="0"/>
                          </a:rPr>
                          <m:t>𝑟</m:t>
                        </m:r>
                      </m:e>
                      <m:sub>
                        <m:r>
                          <a:rPr lang="en-US" sz="1733" i="1" dirty="0">
                            <a:latin typeface="Cambria Math" panose="02040503050406030204" pitchFamily="18" charset="0"/>
                          </a:rPr>
                          <m:t>𝑓</m:t>
                        </m:r>
                      </m:sub>
                    </m:sSub>
                  </m:oMath>
                </a14:m>
                <a:r>
                  <a:rPr lang="en-US" sz="1733" dirty="0">
                    <a:latin typeface="+mj-lt"/>
                  </a:rPr>
                  <a:t>. This is interpreted as </a:t>
                </a:r>
              </a:p>
              <a:p>
                <a:pPr marL="657225" lvl="2" indent="0">
                  <a:spcBef>
                    <a:spcPts val="0"/>
                  </a:spcBef>
                  <a:buNone/>
                </a:pPr>
                <a:r>
                  <a:rPr lang="en-US" sz="1733" dirty="0">
                    <a:latin typeface="+mj-lt"/>
                  </a:rPr>
                  <a:t>the price of risk (i.e., for each unit of </a:t>
                </a:r>
              </a:p>
              <a:p>
                <a:pPr marL="657225" lvl="2" indent="0">
                  <a:spcBef>
                    <a:spcPts val="0"/>
                  </a:spcBef>
                  <a:buNone/>
                </a:pPr>
                <a:r>
                  <a:rPr lang="en-US" sz="1733" dirty="0">
                    <a:latin typeface="+mj-lt"/>
                  </a:rPr>
                  <a:t>beta risk, how much return you’re willing</a:t>
                </a:r>
              </a:p>
              <a:p>
                <a:pPr marL="657225" lvl="2" indent="0">
                  <a:spcBef>
                    <a:spcPts val="0"/>
                  </a:spcBef>
                  <a:buNone/>
                </a:pPr>
                <a:r>
                  <a:rPr lang="en-US" sz="1733" dirty="0">
                    <a:latin typeface="+mj-lt"/>
                  </a:rPr>
                  <a:t>to pay. </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52148F78-D5BB-E49D-B706-DA62596ACAF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82866B-882C-EEFA-FFA7-A8ECEDE24620}"/>
              </a:ext>
            </a:extLst>
          </p:cNvPr>
          <p:cNvSpPr>
            <a:spLocks noGrp="1"/>
          </p:cNvSpPr>
          <p:nvPr>
            <p:ph type="sldNum" sz="quarter" idx="10"/>
          </p:nvPr>
        </p:nvSpPr>
        <p:spPr/>
        <p:txBody>
          <a:bodyPr/>
          <a:lstStyle/>
          <a:p>
            <a:pPr>
              <a:defRPr/>
            </a:pPr>
            <a:fld id="{468091BC-4656-4CC6-8BA8-71F891FE0BB2}" type="slidenum">
              <a:rPr lang="en-US" smtClean="0"/>
              <a:pPr>
                <a:defRPr/>
              </a:pPr>
              <a:t>4</a:t>
            </a:fld>
            <a:endParaRPr lang="en-US"/>
          </a:p>
        </p:txBody>
      </p:sp>
      <p:pic>
        <p:nvPicPr>
          <p:cNvPr id="5" name="Picture 4">
            <a:extLst>
              <a:ext uri="{FF2B5EF4-FFF2-40B4-BE49-F238E27FC236}">
                <a16:creationId xmlns:a16="http://schemas.microsoft.com/office/drawing/2014/main" id="{C76ED9D4-2E6F-5140-855F-BA1B2E241957}"/>
              </a:ext>
            </a:extLst>
          </p:cNvPr>
          <p:cNvPicPr>
            <a:picLocks noChangeAspect="1"/>
          </p:cNvPicPr>
          <p:nvPr/>
        </p:nvPicPr>
        <p:blipFill>
          <a:blip r:embed="rId3"/>
          <a:stretch>
            <a:fillRect/>
          </a:stretch>
        </p:blipFill>
        <p:spPr>
          <a:xfrm>
            <a:off x="2367439" y="3833882"/>
            <a:ext cx="2378279" cy="323711"/>
          </a:xfrm>
          <a:prstGeom prst="rect">
            <a:avLst/>
          </a:prstGeom>
        </p:spPr>
      </p:pic>
      <p:pic>
        <p:nvPicPr>
          <p:cNvPr id="6" name="Picture 5">
            <a:extLst>
              <a:ext uri="{FF2B5EF4-FFF2-40B4-BE49-F238E27FC236}">
                <a16:creationId xmlns:a16="http://schemas.microsoft.com/office/drawing/2014/main" id="{320F04C6-3D85-0170-3BFF-1524895BBAE9}"/>
              </a:ext>
            </a:extLst>
          </p:cNvPr>
          <p:cNvPicPr>
            <a:picLocks noChangeAspect="1"/>
          </p:cNvPicPr>
          <p:nvPr/>
        </p:nvPicPr>
        <p:blipFill>
          <a:blip r:embed="rId4"/>
          <a:stretch>
            <a:fillRect/>
          </a:stretch>
        </p:blipFill>
        <p:spPr>
          <a:xfrm>
            <a:off x="5529263" y="3910806"/>
            <a:ext cx="3517266" cy="2958321"/>
          </a:xfrm>
          <a:prstGeom prst="rect">
            <a:avLst/>
          </a:prstGeom>
        </p:spPr>
      </p:pic>
    </p:spTree>
    <p:extLst>
      <p:ext uri="{BB962C8B-B14F-4D97-AF65-F5344CB8AC3E}">
        <p14:creationId xmlns:p14="http://schemas.microsoft.com/office/powerpoint/2010/main" val="70825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p:txBody>
          <a:bodyPr>
            <a:normAutofit/>
          </a:bodyPr>
          <a:lstStyle/>
          <a:p>
            <a:r>
              <a:rPr lang="en-US" sz="2205" dirty="0">
                <a:cs typeface="Times New Roman" panose="02020603050405020304" pitchFamily="18" charset="0"/>
              </a:rPr>
              <a:t>Testing assets</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sz="2048" dirty="0">
                <a:latin typeface="+mj-lt"/>
              </a:rPr>
              <a:t>Testing assets</a:t>
            </a:r>
          </a:p>
          <a:p>
            <a:pPr lvl="1"/>
            <a:r>
              <a:rPr lang="en-US" sz="1733" dirty="0">
                <a:latin typeface="+mj-lt"/>
              </a:rPr>
              <a:t>Individual stocks: individual stocks tend to be noisy</a:t>
            </a:r>
          </a:p>
          <a:p>
            <a:pPr lvl="1"/>
            <a:r>
              <a:rPr lang="en-US" sz="1733" dirty="0">
                <a:latin typeface="+mj-lt"/>
              </a:rPr>
              <a:t>Form portfolios to reduce noise</a:t>
            </a:r>
          </a:p>
          <a:p>
            <a:pPr marL="360045" lvl="1" indent="0">
              <a:buNone/>
            </a:pPr>
            <a:endParaRPr lang="en-US" sz="173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49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1D6D-CE93-A719-DEDB-CE054F3F59C4}"/>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EB960A75-2B6B-0DE5-A5E7-3C9DE1B853D8}"/>
              </a:ext>
            </a:extLst>
          </p:cNvPr>
          <p:cNvSpPr>
            <a:spLocks noGrp="1"/>
          </p:cNvSpPr>
          <p:nvPr>
            <p:ph idx="1"/>
          </p:nvPr>
        </p:nvSpPr>
        <p:spPr/>
        <p:txBody>
          <a:bodyPr/>
          <a:lstStyle/>
          <a:p>
            <a:r>
              <a:rPr lang="en-US" dirty="0"/>
              <a:t>Continue with your data work on 100 Nasdaq stocks.</a:t>
            </a:r>
          </a:p>
          <a:p>
            <a:pPr lvl="1"/>
            <a:r>
              <a:rPr lang="en-US" dirty="0"/>
              <a:t>You already estimated the beta value of the 100 stocks as of Dec. 2019. Test if CAPM holds for Dec. 2019 for these individual stocks.</a:t>
            </a:r>
          </a:p>
          <a:p>
            <a:pPr lvl="1"/>
            <a:r>
              <a:rPr lang="en-US" dirty="0"/>
              <a:t>To reduce noises from using individual stocks, you should consider using portfolios. You also formed decile portfolios of the 100 stocks. Re-test CAPM of your decile portfolio series, for Dec. 2019.</a:t>
            </a:r>
          </a:p>
          <a:p>
            <a:pPr marL="304800" lvl="1" indent="0">
              <a:buNone/>
            </a:pPr>
            <a:endParaRPr lang="en-US" dirty="0"/>
          </a:p>
          <a:p>
            <a:r>
              <a:rPr lang="en-US" dirty="0"/>
              <a:t>This is the classical </a:t>
            </a:r>
            <a:r>
              <a:rPr lang="en-US" dirty="0" err="1"/>
              <a:t>Fama</a:t>
            </a:r>
            <a:r>
              <a:rPr lang="en-US" dirty="0"/>
              <a:t>-MacBeth (1973) approach.</a:t>
            </a:r>
          </a:p>
          <a:p>
            <a:pPr lvl="1"/>
            <a:r>
              <a:rPr lang="en-US" dirty="0"/>
              <a:t>Often described as “two-stage” (or “two-pass”) or cross-sectional test in standard textbooks. </a:t>
            </a:r>
          </a:p>
          <a:p>
            <a:pPr lvl="2"/>
            <a:r>
              <a:rPr lang="en-US" dirty="0"/>
              <a:t>First pass: estimate asset beta’s</a:t>
            </a:r>
          </a:p>
          <a:p>
            <a:pPr lvl="2"/>
            <a:r>
              <a:rPr lang="en-US" dirty="0"/>
              <a:t>Second pass: Test SML.</a:t>
            </a:r>
          </a:p>
          <a:p>
            <a:pPr lvl="1"/>
            <a:endParaRPr lang="en-US" dirty="0"/>
          </a:p>
          <a:p>
            <a:pPr marL="304800" lvl="1" indent="0">
              <a:buNone/>
            </a:pPr>
            <a:endParaRPr lang="en-US" dirty="0"/>
          </a:p>
          <a:p>
            <a:pPr marL="304800" lvl="1" indent="0">
              <a:buNone/>
            </a:pPr>
            <a:endParaRPr lang="en-US" dirty="0"/>
          </a:p>
        </p:txBody>
      </p:sp>
      <p:sp>
        <p:nvSpPr>
          <p:cNvPr id="4" name="Slide Number Placeholder 3">
            <a:extLst>
              <a:ext uri="{FF2B5EF4-FFF2-40B4-BE49-F238E27FC236}">
                <a16:creationId xmlns:a16="http://schemas.microsoft.com/office/drawing/2014/main" id="{F8B39AA0-A68A-5BB5-0730-DFFB78D16BD4}"/>
              </a:ext>
            </a:extLst>
          </p:cNvPr>
          <p:cNvSpPr>
            <a:spLocks noGrp="1"/>
          </p:cNvSpPr>
          <p:nvPr>
            <p:ph type="sldNum" sz="quarter" idx="10"/>
          </p:nvPr>
        </p:nvSpPr>
        <p:spPr/>
        <p:txBody>
          <a:bodyPr/>
          <a:lstStyle/>
          <a:p>
            <a:pPr>
              <a:defRPr/>
            </a:pPr>
            <a:fld id="{468091BC-4656-4CC6-8BA8-71F891FE0BB2}" type="slidenum">
              <a:rPr lang="en-US" smtClean="0"/>
              <a:pPr>
                <a:defRPr/>
              </a:pPr>
              <a:t>6</a:t>
            </a:fld>
            <a:endParaRPr lang="en-US"/>
          </a:p>
        </p:txBody>
      </p:sp>
    </p:spTree>
    <p:extLst>
      <p:ext uri="{BB962C8B-B14F-4D97-AF65-F5344CB8AC3E}">
        <p14:creationId xmlns:p14="http://schemas.microsoft.com/office/powerpoint/2010/main" val="66301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353A-56B8-3650-7E56-DE59F4DAD327}"/>
              </a:ext>
            </a:extLst>
          </p:cNvPr>
          <p:cNvSpPr>
            <a:spLocks noGrp="1"/>
          </p:cNvSpPr>
          <p:nvPr>
            <p:ph type="title"/>
          </p:nvPr>
        </p:nvSpPr>
        <p:spPr/>
        <p:txBody>
          <a:bodyPr/>
          <a:lstStyle/>
          <a:p>
            <a:r>
              <a:rPr lang="en-US" dirty="0"/>
              <a:t>Utilizing the time-series of asset cross sections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BB40E9-4781-5F6A-86C4-FC74352C4A2A}"/>
                  </a:ext>
                </a:extLst>
              </p:cNvPr>
              <p:cNvSpPr>
                <a:spLocks noGrp="1"/>
              </p:cNvSpPr>
              <p:nvPr>
                <p:ph idx="1"/>
              </p:nvPr>
            </p:nvSpPr>
            <p:spPr/>
            <p:txBody>
              <a:bodyPr/>
              <a:lstStyle/>
              <a:p>
                <a:r>
                  <a:rPr lang="en-US" dirty="0"/>
                  <a:t>Simple intuition to utilize the time-series of cross sections: t-test whether a variable is different from a theoretical value.</a:t>
                </a:r>
              </a:p>
              <a:p>
                <a:pPr lvl="1"/>
                <a:r>
                  <a:rPr lang="en-US" dirty="0"/>
                  <a:t>If I have a series of estimates for </a:t>
                </a:r>
                <a14:m>
                  <m:oMath xmlns:m="http://schemas.openxmlformats.org/officeDocument/2006/math">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𝜆</m:t>
                        </m:r>
                      </m:e>
                      <m:sub>
                        <m:r>
                          <a:rPr lang="en-US" sz="1800" dirty="0">
                            <a:latin typeface="Cambria Math" panose="02040503050406030204" pitchFamily="18" charset="0"/>
                          </a:rPr>
                          <m:t>1</m:t>
                        </m:r>
                      </m:sub>
                    </m:sSub>
                  </m:oMath>
                </a14:m>
                <a:r>
                  <a:rPr lang="en-US" dirty="0"/>
                  <a:t>(e.g., Dec. 2019, Jan. 2020, …), I can run a t-test on whether the average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𝜆</m:t>
                        </m:r>
                      </m:e>
                      <m:sub>
                        <m:r>
                          <a:rPr lang="en-US" dirty="0">
                            <a:latin typeface="Cambria Math" panose="02040503050406030204" pitchFamily="18" charset="0"/>
                          </a:rPr>
                          <m:t>1</m:t>
                        </m:r>
                      </m:sub>
                    </m:sSub>
                  </m:oMath>
                </a14:m>
                <a:r>
                  <a:rPr lang="en-US" dirty="0"/>
                  <a:t> estimate is significantly differently from </a:t>
                </a:r>
              </a:p>
              <a:p>
                <a:pPr lvl="2"/>
                <a:r>
                  <a:rPr lang="en-US" dirty="0"/>
                  <a:t>0. (i.e., whether I have returns compensated for the risk at all)</a:t>
                </a:r>
              </a:p>
              <a:p>
                <a:pPr lvl="2"/>
                <a:r>
                  <a:rPr lang="en-US" dirty="0"/>
                  <a:t>average market risk premium (i.e., whether the return compensation for risk is “right”).</a:t>
                </a:r>
              </a:p>
              <a:p>
                <a:r>
                  <a:rPr lang="en-US" dirty="0"/>
                  <a:t>“Conditional” CAPM—whether CAPM holds in different periods (conditional on market cycle).</a:t>
                </a:r>
              </a:p>
            </p:txBody>
          </p:sp>
        </mc:Choice>
        <mc:Fallback xmlns="">
          <p:sp>
            <p:nvSpPr>
              <p:cNvPr id="3" name="Content Placeholder 2">
                <a:extLst>
                  <a:ext uri="{FF2B5EF4-FFF2-40B4-BE49-F238E27FC236}">
                    <a16:creationId xmlns:a16="http://schemas.microsoft.com/office/drawing/2014/main" id="{37BB40E9-4781-5F6A-86C4-FC74352C4A2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FB18416-8EA9-A62A-029C-9141D9AF982F}"/>
              </a:ext>
            </a:extLst>
          </p:cNvPr>
          <p:cNvSpPr>
            <a:spLocks noGrp="1"/>
          </p:cNvSpPr>
          <p:nvPr>
            <p:ph type="sldNum" sz="quarter" idx="10"/>
          </p:nvPr>
        </p:nvSpPr>
        <p:spPr/>
        <p:txBody>
          <a:bodyPr/>
          <a:lstStyle/>
          <a:p>
            <a:pPr>
              <a:defRPr/>
            </a:pPr>
            <a:fld id="{468091BC-4656-4CC6-8BA8-71F891FE0BB2}" type="slidenum">
              <a:rPr lang="en-US" smtClean="0"/>
              <a:pPr>
                <a:defRPr/>
              </a:pPr>
              <a:t>7</a:t>
            </a:fld>
            <a:endParaRPr lang="en-US"/>
          </a:p>
        </p:txBody>
      </p:sp>
    </p:spTree>
    <p:extLst>
      <p:ext uri="{BB962C8B-B14F-4D97-AF65-F5344CB8AC3E}">
        <p14:creationId xmlns:p14="http://schemas.microsoft.com/office/powerpoint/2010/main" val="229085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1D6D-CE93-A719-DEDB-CE054F3F59C4}"/>
              </a:ext>
            </a:extLst>
          </p:cNvPr>
          <p:cNvSpPr>
            <a:spLocks noGrp="1"/>
          </p:cNvSpPr>
          <p:nvPr>
            <p:ph type="title"/>
          </p:nvPr>
        </p:nvSpPr>
        <p:spPr/>
        <p:txBody>
          <a:bodyPr/>
          <a:lstStyle/>
          <a:p>
            <a:r>
              <a:rPr lang="en-US" dirty="0"/>
              <a:t>Exercise 1.2</a:t>
            </a:r>
          </a:p>
        </p:txBody>
      </p:sp>
      <p:sp>
        <p:nvSpPr>
          <p:cNvPr id="3" name="Content Placeholder 2">
            <a:extLst>
              <a:ext uri="{FF2B5EF4-FFF2-40B4-BE49-F238E27FC236}">
                <a16:creationId xmlns:a16="http://schemas.microsoft.com/office/drawing/2014/main" id="{EB960A75-2B6B-0DE5-A5E7-3C9DE1B853D8}"/>
              </a:ext>
            </a:extLst>
          </p:cNvPr>
          <p:cNvSpPr>
            <a:spLocks noGrp="1"/>
          </p:cNvSpPr>
          <p:nvPr>
            <p:ph idx="1"/>
          </p:nvPr>
        </p:nvSpPr>
        <p:spPr/>
        <p:txBody>
          <a:bodyPr/>
          <a:lstStyle/>
          <a:p>
            <a:r>
              <a:rPr lang="en-US" dirty="0"/>
              <a:t>Use decile portfolios of the 100 stocks of your entire sample period. Re-test CAPM.</a:t>
            </a:r>
          </a:p>
          <a:p>
            <a:pPr marL="304800" lvl="1" indent="0">
              <a:buNone/>
            </a:pPr>
            <a:endParaRPr lang="en-US" dirty="0"/>
          </a:p>
        </p:txBody>
      </p:sp>
      <p:sp>
        <p:nvSpPr>
          <p:cNvPr id="4" name="Slide Number Placeholder 3">
            <a:extLst>
              <a:ext uri="{FF2B5EF4-FFF2-40B4-BE49-F238E27FC236}">
                <a16:creationId xmlns:a16="http://schemas.microsoft.com/office/drawing/2014/main" id="{F8B39AA0-A68A-5BB5-0730-DFFB78D16BD4}"/>
              </a:ext>
            </a:extLst>
          </p:cNvPr>
          <p:cNvSpPr>
            <a:spLocks noGrp="1"/>
          </p:cNvSpPr>
          <p:nvPr>
            <p:ph type="sldNum" sz="quarter" idx="10"/>
          </p:nvPr>
        </p:nvSpPr>
        <p:spPr/>
        <p:txBody>
          <a:bodyPr/>
          <a:lstStyle/>
          <a:p>
            <a:pPr>
              <a:defRPr/>
            </a:pPr>
            <a:fld id="{468091BC-4656-4CC6-8BA8-71F891FE0BB2}" type="slidenum">
              <a:rPr lang="en-US" smtClean="0"/>
              <a:pPr>
                <a:defRPr/>
              </a:pPr>
              <a:t>8</a:t>
            </a:fld>
            <a:endParaRPr lang="en-US"/>
          </a:p>
        </p:txBody>
      </p:sp>
    </p:spTree>
    <p:extLst>
      <p:ext uri="{BB962C8B-B14F-4D97-AF65-F5344CB8AC3E}">
        <p14:creationId xmlns:p14="http://schemas.microsoft.com/office/powerpoint/2010/main" val="20109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64F-1A52-45E7-9964-AAD9905ECD91}"/>
              </a:ext>
            </a:extLst>
          </p:cNvPr>
          <p:cNvSpPr>
            <a:spLocks noGrp="1"/>
          </p:cNvSpPr>
          <p:nvPr>
            <p:ph type="title"/>
          </p:nvPr>
        </p:nvSpPr>
        <p:spPr>
          <a:xfrm>
            <a:off x="242888" y="50006"/>
            <a:ext cx="8575675" cy="978694"/>
          </a:xfrm>
        </p:spPr>
        <p:txBody>
          <a:bodyPr>
            <a:normAutofit/>
          </a:bodyPr>
          <a:lstStyle/>
          <a:p>
            <a:r>
              <a:rPr lang="en-US" sz="2205" dirty="0">
                <a:cs typeface="Times New Roman" panose="02020603050405020304" pitchFamily="18" charset="0"/>
              </a:rPr>
              <a:t>Testing portfolios used in the literature</a:t>
            </a:r>
          </a:p>
        </p:txBody>
      </p:sp>
      <p:sp>
        <p:nvSpPr>
          <p:cNvPr id="3" name="Content Placeholder 2">
            <a:extLst>
              <a:ext uri="{FF2B5EF4-FFF2-40B4-BE49-F238E27FC236}">
                <a16:creationId xmlns:a16="http://schemas.microsoft.com/office/drawing/2014/main" id="{407F6DD0-96AB-41CE-B12B-696CD1B4BE84}"/>
              </a:ext>
            </a:extLst>
          </p:cNvPr>
          <p:cNvSpPr>
            <a:spLocks noGrp="1"/>
          </p:cNvSpPr>
          <p:nvPr>
            <p:ph idx="1"/>
          </p:nvPr>
        </p:nvSpPr>
        <p:spPr/>
        <p:txBody>
          <a:bodyPr>
            <a:normAutofit/>
          </a:bodyPr>
          <a:lstStyle/>
          <a:p>
            <a:r>
              <a:rPr lang="en-US" dirty="0" err="1">
                <a:latin typeface="+mj-lt"/>
                <a:cs typeface="Times New Roman" panose="02020603050405020304" pitchFamily="18" charset="0"/>
              </a:rPr>
              <a:t>Fama</a:t>
            </a:r>
            <a:r>
              <a:rPr lang="en-US" dirty="0">
                <a:latin typeface="+mj-lt"/>
                <a:cs typeface="Times New Roman" panose="02020603050405020304" pitchFamily="18" charset="0"/>
              </a:rPr>
              <a:t> and French have many portfolios that are widely used.</a:t>
            </a:r>
          </a:p>
          <a:p>
            <a:pPr lvl="1"/>
            <a:r>
              <a:rPr lang="en-US" dirty="0">
                <a:latin typeface="+mj-lt"/>
                <a:cs typeface="Times New Roman" panose="02020603050405020304" pitchFamily="18" charset="0"/>
              </a:rPr>
              <a:t>Check Ken French’s data library: </a:t>
            </a:r>
            <a:r>
              <a:rPr lang="en-US" dirty="0">
                <a:latin typeface="+mj-lt"/>
                <a:cs typeface="Times New Roman" panose="02020603050405020304" pitchFamily="18" charset="0"/>
                <a:hlinkClick r:id="rId2"/>
              </a:rPr>
              <a:t>https://mba.tuck.dartmouth.edu/pages/faculty/ken.french/data_library.html</a:t>
            </a:r>
            <a:endParaRPr lang="en-US" dirty="0">
              <a:latin typeface="+mj-lt"/>
              <a:cs typeface="Times New Roman" panose="02020603050405020304" pitchFamily="18" charset="0"/>
            </a:endParaRPr>
          </a:p>
          <a:p>
            <a:pPr lvl="1"/>
            <a:r>
              <a:rPr lang="en-US" dirty="0" err="1">
                <a:latin typeface="+mj-lt"/>
                <a:cs typeface="Times New Roman" panose="02020603050405020304" pitchFamily="18" charset="0"/>
              </a:rPr>
              <a:t>Fama</a:t>
            </a:r>
            <a:r>
              <a:rPr lang="en-US" dirty="0">
                <a:latin typeface="+mj-lt"/>
                <a:cs typeface="Times New Roman" panose="02020603050405020304" pitchFamily="18" charset="0"/>
              </a:rPr>
              <a:t>-French 25 size and book-to-market double-sorted portfolios are one of the most frequently used portfolios.</a:t>
            </a:r>
          </a:p>
        </p:txBody>
      </p:sp>
    </p:spTree>
    <p:extLst>
      <p:ext uri="{BB962C8B-B14F-4D97-AF65-F5344CB8AC3E}">
        <p14:creationId xmlns:p14="http://schemas.microsoft.com/office/powerpoint/2010/main" val="22302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20521</TotalTime>
  <Words>2464</Words>
  <Application>Microsoft Office PowerPoint</Application>
  <PresentationFormat>Custom</PresentationFormat>
  <Paragraphs>213</Paragraphs>
  <Slides>30</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Cambria Math</vt:lpstr>
      <vt:lpstr>Symbol</vt:lpstr>
      <vt:lpstr>Times New Roman</vt:lpstr>
      <vt:lpstr>Wingdings</vt:lpstr>
      <vt:lpstr>Default Design</vt:lpstr>
      <vt:lpstr>Equation</vt:lpstr>
      <vt:lpstr>Classical Multi-factor Models</vt:lpstr>
      <vt:lpstr>CAPM Recapped</vt:lpstr>
      <vt:lpstr>CAPM in Bad Times</vt:lpstr>
      <vt:lpstr>Is CAPM good enough?</vt:lpstr>
      <vt:lpstr>Testing assets</vt:lpstr>
      <vt:lpstr>Exercise 1</vt:lpstr>
      <vt:lpstr>Utilizing the time-series of asset cross sections</vt:lpstr>
      <vt:lpstr>Exercise 1.2</vt:lpstr>
      <vt:lpstr>Testing portfolios used in the literature</vt:lpstr>
      <vt:lpstr>A Summary of the CAPM Tests</vt:lpstr>
      <vt:lpstr>Multifactor Asset Pricing Models</vt:lpstr>
      <vt:lpstr>Moving to a Multifactor World</vt:lpstr>
      <vt:lpstr>Multifactor Model</vt:lpstr>
      <vt:lpstr>Factors Drive Returns</vt:lpstr>
      <vt:lpstr>Properties of Ideal Factors</vt:lpstr>
      <vt:lpstr>Classical Multifactor Models</vt:lpstr>
      <vt:lpstr>Chen, Roll and Ross (1986)</vt:lpstr>
      <vt:lpstr>Chen, Roll and Ross (1986)</vt:lpstr>
      <vt:lpstr>Chen, Roll and Ross (1986)</vt:lpstr>
      <vt:lpstr>Chen, Roll and Ross (1986)</vt:lpstr>
      <vt:lpstr>Fama-French factors</vt:lpstr>
      <vt:lpstr>Fama-French</vt:lpstr>
      <vt:lpstr>FF Factors: Value vs Growth</vt:lpstr>
      <vt:lpstr>FF Factor Construction</vt:lpstr>
      <vt:lpstr>Multifactor test implementation </vt:lpstr>
      <vt:lpstr>FF 3-Factor Evidence</vt:lpstr>
      <vt:lpstr>Expansion of the original FF 3 factors</vt:lpstr>
      <vt:lpstr>What kinds of economic risks does a FF factor represent?</vt:lpstr>
      <vt:lpstr>Real Investment Risk</vt:lpstr>
      <vt:lpstr>Exercise 2</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 Andrew</dc:creator>
  <cp:lastModifiedBy>Alan Huang</cp:lastModifiedBy>
  <cp:revision>927</cp:revision>
  <cp:lastPrinted>2023-01-09T16:31:49Z</cp:lastPrinted>
  <dcterms:created xsi:type="dcterms:W3CDTF">2007-06-19T19:59:29Z</dcterms:created>
  <dcterms:modified xsi:type="dcterms:W3CDTF">2023-01-09T16:32:31Z</dcterms:modified>
</cp:coreProperties>
</file>