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6" r:id="rId2"/>
    <p:sldId id="653" r:id="rId3"/>
    <p:sldId id="707" r:id="rId4"/>
    <p:sldId id="709" r:id="rId5"/>
    <p:sldId id="708" r:id="rId6"/>
    <p:sldId id="712" r:id="rId7"/>
    <p:sldId id="713" r:id="rId8"/>
    <p:sldId id="714" r:id="rId9"/>
    <p:sldId id="715" r:id="rId10"/>
    <p:sldId id="716" r:id="rId11"/>
    <p:sldId id="719" r:id="rId12"/>
    <p:sldId id="720" r:id="rId13"/>
    <p:sldId id="717" r:id="rId14"/>
    <p:sldId id="721" r:id="rId15"/>
    <p:sldId id="722" r:id="rId16"/>
    <p:sldId id="723" r:id="rId17"/>
    <p:sldId id="710" r:id="rId18"/>
    <p:sldId id="726" r:id="rId19"/>
    <p:sldId id="727" r:id="rId20"/>
    <p:sldId id="724" r:id="rId21"/>
  </p:sldIdLst>
  <p:sldSz cx="9601200" cy="7315200"/>
  <p:notesSz cx="7315200" cy="9601200"/>
  <p:defaultTextStyle>
    <a:defPPr>
      <a:defRPr lang="en-US"/>
    </a:defPPr>
    <a:lvl1pPr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9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9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9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9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608">
          <p15:clr>
            <a:srgbClr val="A4A3A4"/>
          </p15:clr>
        </p15:guide>
        <p15:guide id="2" orient="horz" pos="4336">
          <p15:clr>
            <a:srgbClr val="A4A3A4"/>
          </p15:clr>
        </p15:guide>
        <p15:guide id="3" pos="3024">
          <p15:clr>
            <a:srgbClr val="A4A3A4"/>
          </p15:clr>
        </p15:guide>
        <p15:guide id="4" pos="487">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81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11A529-135F-4688-9229-C773A3C8C292}" v="1" dt="2023-03-30T16:44:01.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49" autoAdjust="0"/>
  </p:normalViewPr>
  <p:slideViewPr>
    <p:cSldViewPr snapToGrid="0">
      <p:cViewPr varScale="1">
        <p:scale>
          <a:sx n="87" d="100"/>
          <a:sy n="87" d="100"/>
        </p:scale>
        <p:origin x="957" y="42"/>
      </p:cViewPr>
      <p:guideLst>
        <p:guide orient="horz" pos="2608"/>
        <p:guide orient="horz" pos="4336"/>
        <p:guide pos="3024"/>
        <p:guide pos="4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9234"/>
    </p:cViewPr>
  </p:sorterViewPr>
  <p:notesViewPr>
    <p:cSldViewPr snapToGrid="0">
      <p:cViewPr varScale="1">
        <p:scale>
          <a:sx n="53" d="100"/>
          <a:sy n="53" d="100"/>
        </p:scale>
        <p:origin x="-26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Huang" userId="e4f1e405-0684-4fff-9372-f77ae2d03020" providerId="ADAL" clId="{DE11A529-135F-4688-9229-C773A3C8C292}"/>
    <pc:docChg chg="modSld">
      <pc:chgData name="Alan Huang" userId="e4f1e405-0684-4fff-9372-f77ae2d03020" providerId="ADAL" clId="{DE11A529-135F-4688-9229-C773A3C8C292}" dt="2023-03-30T16:44:07.322" v="4" actId="9405"/>
      <pc:docMkLst>
        <pc:docMk/>
      </pc:docMkLst>
      <pc:sldChg chg="addSp modSp mod">
        <pc:chgData name="Alan Huang" userId="e4f1e405-0684-4fff-9372-f77ae2d03020" providerId="ADAL" clId="{DE11A529-135F-4688-9229-C773A3C8C292}" dt="2023-03-30T16:44:01.167" v="3"/>
        <pc:sldMkLst>
          <pc:docMk/>
          <pc:sldMk cId="1960244777" sldId="710"/>
        </pc:sldMkLst>
        <pc:grpChg chg="mod">
          <ac:chgData name="Alan Huang" userId="e4f1e405-0684-4fff-9372-f77ae2d03020" providerId="ADAL" clId="{DE11A529-135F-4688-9229-C773A3C8C292}" dt="2023-03-30T16:44:01.167" v="3"/>
          <ac:grpSpMkLst>
            <pc:docMk/>
            <pc:sldMk cId="1960244777" sldId="710"/>
            <ac:grpSpMk id="8" creationId="{22A89EFC-D868-091F-2536-B5B687A4A2F9}"/>
          </ac:grpSpMkLst>
        </pc:grpChg>
        <pc:inkChg chg="add">
          <ac:chgData name="Alan Huang" userId="e4f1e405-0684-4fff-9372-f77ae2d03020" providerId="ADAL" clId="{DE11A529-135F-4688-9229-C773A3C8C292}" dt="2023-03-30T16:43:56.054" v="0" actId="9405"/>
          <ac:inkMkLst>
            <pc:docMk/>
            <pc:sldMk cId="1960244777" sldId="710"/>
            <ac:inkMk id="5" creationId="{41E90157-13CB-A724-8E1D-1EB59E8CCFEB}"/>
          </ac:inkMkLst>
        </pc:inkChg>
        <pc:inkChg chg="add mod">
          <ac:chgData name="Alan Huang" userId="e4f1e405-0684-4fff-9372-f77ae2d03020" providerId="ADAL" clId="{DE11A529-135F-4688-9229-C773A3C8C292}" dt="2023-03-30T16:44:01.167" v="3"/>
          <ac:inkMkLst>
            <pc:docMk/>
            <pc:sldMk cId="1960244777" sldId="710"/>
            <ac:inkMk id="6" creationId="{815D5D1B-C88E-90A3-A041-3FA12699655C}"/>
          </ac:inkMkLst>
        </pc:inkChg>
        <pc:inkChg chg="add mod">
          <ac:chgData name="Alan Huang" userId="e4f1e405-0684-4fff-9372-f77ae2d03020" providerId="ADAL" clId="{DE11A529-135F-4688-9229-C773A3C8C292}" dt="2023-03-30T16:44:01.167" v="3"/>
          <ac:inkMkLst>
            <pc:docMk/>
            <pc:sldMk cId="1960244777" sldId="710"/>
            <ac:inkMk id="7" creationId="{66500D05-EDFF-E5ED-935C-175B74C7F69C}"/>
          </ac:inkMkLst>
        </pc:inkChg>
      </pc:sldChg>
      <pc:sldChg chg="addSp mod">
        <pc:chgData name="Alan Huang" userId="e4f1e405-0684-4fff-9372-f77ae2d03020" providerId="ADAL" clId="{DE11A529-135F-4688-9229-C773A3C8C292}" dt="2023-03-30T16:44:07.322" v="4" actId="9405"/>
        <pc:sldMkLst>
          <pc:docMk/>
          <pc:sldMk cId="179033127" sldId="726"/>
        </pc:sldMkLst>
        <pc:inkChg chg="add">
          <ac:chgData name="Alan Huang" userId="e4f1e405-0684-4fff-9372-f77ae2d03020" providerId="ADAL" clId="{DE11A529-135F-4688-9229-C773A3C8C292}" dt="2023-03-30T16:44:07.322" v="4" actId="9405"/>
          <ac:inkMkLst>
            <pc:docMk/>
            <pc:sldMk cId="179033127" sldId="726"/>
            <ac:inkMk id="5" creationId="{82168C37-37E8-B6E6-2F61-7A6F4F89E4DF}"/>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1"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12292"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3" name="Rectangle 5"/>
          <p:cNvSpPr>
            <a:spLocks noGrp="1" noChangeArrowheads="1"/>
          </p:cNvSpPr>
          <p:nvPr>
            <p:ph type="sldNum" sz="quarter" idx="3"/>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4C53939F-BFE5-45DF-A5CA-C957DD16AA43}" type="slidenum">
              <a:rPr lang="en-US"/>
              <a:pPr>
                <a:defRPr/>
              </a:pPr>
              <a:t>‹#›</a:t>
            </a:fld>
            <a:endParaRPr lang="en-US"/>
          </a:p>
        </p:txBody>
      </p:sp>
    </p:spTree>
    <p:extLst>
      <p:ext uri="{BB962C8B-B14F-4D97-AF65-F5344CB8AC3E}">
        <p14:creationId xmlns:p14="http://schemas.microsoft.com/office/powerpoint/2010/main" val="127619437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16:43:56.054"/>
    </inkml:context>
    <inkml:brush xml:id="br0">
      <inkml:brushProperty name="width" value="0.05" units="cm"/>
      <inkml:brushProperty name="height" value="0.05" units="cm"/>
    </inkml:brush>
  </inkml:definitions>
  <inkml:trace contextRef="#ctx0" brushRef="#br0">1656 1230 13359 0 0,'-38'-13'1510'0'0,"35"12"-1322"0"0,-1 0 0 0 0,0 0 1 0 0,0 0-1 0 0,1 1 0 0 0,-8-1 1 0 0,-6 0 243 0 0,-35-6-149 0 0,1 2 0 0 0,-1 3 0 0 0,-70 6-1 0 0,88-1-607 0 0,0 2 0 0 0,1 1 0 0 0,-1 2 0 0 0,2 1-1 0 0,-1 2 1 0 0,-36 17 0 0 0,5 5-976 0 0,1 3 1 0 0,-114 88-1 0 0,-94 112-1148 0 0,218-185 2240 0 0,2 2-1 0 0,-60 81 1 0 0,83-94 367 0 0,3 0-1 0 0,1 1 1 0 0,1 2 0 0 0,-27 75-1 0 0,30-55 770 0 0,3 1 0 0 0,3 1-1 0 0,-11 130 1 0 0,16 201 1205 0 0,9-304-2157 0 0,20 399 86 0 0,-4-344-372 0 0,46 192-1 0 0,-25-194-192 0 0,94 239 0 0 0,-96-302 710 0 0,5-2-1 0 0,2-2 1 0 0,4-1 0 0 0,67 84-1 0 0,-42-74 496 0 0,5-2-1 0 0,2-5 1 0 0,4-2-1 0 0,4-5 0 0 0,109 73 1 0 0,-55-54-121 0 0,180 86 0 0 0,-215-129-528 0 0,2-5 1 0 0,182 50-1 0 0,-112-51-190 0 0,3-9-1 0 0,254 18 0 0 0,-332-46 132 0 0,440 20 270 0 0,-430-25-195 0 0,470-6 250 0 0,199-80 51 0 0,331-136 207 0 0,890-253-5 0 0,-990 174-544 0 0,-23-59 107 0 0,-282 66 130 0 0,-433 177-183 0 0,-238 100-71 0 0,605-257 154 0 0,-9-16-98 0 0,375-224-66 0 0,-581 271 19 0 0,-289 157 122 0 0,129-108 0 0 0,-210 146-5 0 0,-1-2 0 0 0,-3-2-1 0 0,-2-3 1 0 0,70-98-1 0 0,-95 115-172 0 0,-2-1 0 0 0,-1-1-1 0 0,-2-1 1 0 0,-1-1 0 0 0,-3-1 0 0 0,-1 0 0 0 0,-2-1-1 0 0,13-80 1 0 0,-23 96-98 0 0,-2-1 0 0 0,0 1 0 0 0,-2 0-1 0 0,-1-1 1 0 0,-1 1 0 0 0,-10-41 0 0 0,5 36-61 0 0,-3 1-1 0 0,0 0 1 0 0,-2 1 0 0 0,-1 0-1 0 0,-20-30 1 0 0,4 14 125 0 0,-2 1-1 0 0,-2 2 1 0 0,-53-53-1 0 0,32 43 114 0 0,-115-83-1 0 0,-81-22 191 0 0,-7 22-74 0 0,72 51-153 0 0,-5 7 0 0 0,-278-73-1 0 0,-411-46-5 0 0,-96 48-87 0 0,-1268-16-1088 0 0,975 188 1012 0 0,-299 164 892 0 0,27 172-204 0 0,803-137-512 0 0,7 18-488 0 0,354-112-52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16:43:59.572"/>
    </inkml:context>
    <inkml:brush xml:id="br0">
      <inkml:brushProperty name="width" value="0.05" units="cm"/>
      <inkml:brushProperty name="height" value="0.05" units="cm"/>
    </inkml:brush>
  </inkml:definitions>
  <inkml:trace contextRef="#ctx0" brushRef="#br0">255 241 10591 0 0,'-25'-2'1543'0'0,"1"-1"0"0"0,-1-1-1 0 0,1-1 1 0 0,-29-10 0 0 0,28 7-983 0 0,-17-7 609 0 0,38 14-972 0 0,1-1 0 0 0,-1 0 0 0 0,1 0 0 0 0,-1-1 0 0 0,1 1 0 0 0,0 0 0 0 0,0-1 0 0 0,-4-5 0 0 0,4-6 852 0 0,12 10-981 0 0,-2 0-65 0 0,1 1-1 0 0,0 1 0 0 0,0-1 0 0 0,9-1 0 0 0,-2 3-2 0 0,24 0 0 0 0,-23 1 0 0 0,57-6 0 0 0,120-26 0 0 0,-81 12 0 0 0,306-38 67 0 0,-323 50 57 0 0,1 4 1 0 0,156 14-1 0 0,-224-7-37 0 0,37 8-6 0 0,-39-5-1 0 0,17 7 0 0 0,-32-10 3 0 0,-4 2 10 0 0,20 17 3 0 0,-26-22-92 0 0,-1 0 0 0 0,1 0 0 0 0,-1 0-1 0 0,0 0 1 0 0,1 1 0 0 0,-1-1 0 0 0,1 0 0 0 0,-1 0 0 0 0,0 1 0 0 0,1-1-1 0 0,-1 0 1 0 0,0 1 0 0 0,1-1 0 0 0,-1 0 0 0 0,0 1 0 0 0,0-1-1 0 0,1 1 1 0 0,-1-1 0 0 0,0 0 0 0 0,0 1 0 0 0,0-1 0 0 0,0 1-1 0 0,0-1 1 0 0,1 1 0 0 0,-2 2 26 0 0,1 0-1 0 0,0 0 0 0 0,-1 0 1 0 0,0 0-1 0 0,0 0 1 0 0,1 0-1 0 0,-2 0 1 0 0,-2 5-1 0 0,4-7-31 0 0,0 0 0 0 0,-1 0 0 0 0,1 0 0 0 0,-1 0 0 0 0,1 0 0 0 0,-1-1 0 0 0,1 1 0 0 0,-1 0 0 0 0,0 0 0 0 0,1-1 0 0 0,-1 1 0 0 0,0-1 0 0 0,0 1 0 0 0,0 0-1 0 0,1-1 1 0 0,-1 1 0 0 0,0-1 0 0 0,0 0 0 0 0,0 1 0 0 0,0-1 0 0 0,0 0 0 0 0,0 1 0 0 0,0-1 0 0 0,0 0 0 0 0,0 0 0 0 0,1 0 0 0 0,-1 0 0 0 0,0 0 0 0 0,0 0 0 0 0,0 0 0 0 0,0 0 0 0 0,0 0 0 0 0,0-1 0 0 0,0 1 0 0 0,0 0 0 0 0,0 0 0 0 0,0-1-1 0 0,-1 0 1 0 0,1 0-40 0 0,0 1-1 0 0,0-1 0 0 0,0 0 0 0 0,1 1 1 0 0,-1-1-1 0 0,0 0 0 0 0,0 0 0 0 0,1 0 1 0 0,-1 0-1 0 0,0 0 0 0 0,1 0 0 0 0,-1 0 1 0 0,0-2-1 0 0,-1-8-528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16:44:00.254"/>
    </inkml:context>
    <inkml:brush xml:id="br0">
      <inkml:brushProperty name="width" value="0.05" units="cm"/>
      <inkml:brushProperty name="height" value="0.05" units="cm"/>
    </inkml:brush>
  </inkml:definitions>
  <inkml:trace contextRef="#ctx0" brushRef="#br0">1 106 8751 0 0,'0'0'2650'0'0,"11"0"-729"0"0,55-2 2004 0 0,5-1-1410 0 0,-8-1-1423 0 0,-32 3-143 0 0,31-2-554 0 0,-31 1-239 0 0,28-1-48 0 0,-28 1-11 0 0,31-4-1 0 0,-30 3 0 0 0,38-6 0 0 0,-35 4-3 0 0,38-6-11 0 0,-37 5-9 0 0,39-6-1 0 0,-37 7 5 0 0,37-5 23 0 0,-40 6 11 0 0,53-5 121 0 0,-46 5-77 0 0,-31 3 987 0 0,-12 2-1118 0 0,0 0-1 0 0,1 0 0 0 0,-1 0 1 0 0,0 0-1 0 0,0-1 0 0 0,0 1 1 0 0,0 0-1 0 0,0 0 0 0 0,0-1 1 0 0,0 1-1 0 0,0 0 0 0 0,-1-1 1 0 0,-1 1-1 0 0,-10 4 57 0 0,0-2 0 0 0,0 0-1 0 0,-24 3 1 0 0,2-1-51 0 0,-83 13 29 0 0,51-9-605 0 0,-90 25 0 0 0,113-17-326 0 0,36-11 97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16:44:07.322"/>
    </inkml:context>
    <inkml:brush xml:id="br0">
      <inkml:brushProperty name="width" value="0.05" units="cm"/>
      <inkml:brushProperty name="height" value="0.05" units="cm"/>
    </inkml:brush>
  </inkml:definitions>
  <inkml:trace contextRef="#ctx0" brushRef="#br0">2177 3291 8287 0 0,'24'8'203'0'0,"59"19"199"0"0,151 29-1 0 0,-15-19 1012 0 0,11 4-574 0 0,98 14-46 0 0,1646 188 884 0 0,-151-136-5172 0 0,-1698-101 3062 0 0,1596 51-2150 0 0,1-40 3328 0 0,524-67 1732 0 0,209-173-1172 0 0,-1477 48-537 0 0,-600 67 262 0 0,-300 79-482 0 0,-2-3 1 0 0,124-71-1 0 0,-170 84-362 0 0,-1 0-1 0 0,-1-2 1 0 0,0-1 0 0 0,-2-2-1 0 0,34-37 1 0 0,-49 48-136 0 0,0-1 0 0 0,-1 0 1 0 0,-1 0-1 0 0,0-1 0 0 0,-1 0 0 0 0,-1-1 0 0 0,0 0 0 0 0,-1 0 0 0 0,-1 0 0 0 0,-1-1 1 0 0,0 0-1 0 0,-1 0 0 0 0,1-18 0 0 0,-3 14 54 0 0,-2 1-1 0 0,0-1 1 0 0,-1 1-1 0 0,-1-1 1 0 0,-1 1 0 0 0,-10-30-1 0 0,3 22 44 0 0,0 1 0 0 0,-2 1 1 0 0,-31-50-1 0 0,6 23 66 0 0,-3 2-1 0 0,-1 2 1 0 0,-71-61 0 0 0,3 14-75 0 0,-5 5-1 0 0,-4 5 1 0 0,-191-105-1 0 0,-411-157-7 0 0,-251-25-6 0 0,-498-30 204 0 0,523 205 67 0 0,-10 40-210 0 0,-231 0-209 0 0,-6 56-301 0 0,-3 75 61 0 0,-2 92 425 0 0,-4 99 228 0 0,14 64-208 0 0,242-4-115 0 0,165 24-128 0 0,18 61-260 0 0,207-13-151 0 0,428-213 228 0 0,4 5 0 0 0,-124 114 0 0 0,183-141 246 0 0,3 3-1 0 0,3 2 1 0 0,-80 115-1 0 0,105-128-326 0 0,2 2-1 0 0,3 1 1 0 0,3 1-1 0 0,2 2 0 0 0,-32 109 1 0 0,41-97-417 0 0,2 1-1 0 0,-7 146 1 0 0,19-109-233 0 0,18 146 1 0 0,3-98-3959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47" name="Rectangle 3"/>
          <p:cNvSpPr>
            <a:spLocks noGrp="1" noChangeArrowheads="1"/>
          </p:cNvSpPr>
          <p:nvPr>
            <p:ph type="dt"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295400" y="720725"/>
            <a:ext cx="47244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C3B1132C-A3A9-4F69-A6C8-1955D1396821}" type="slidenum">
              <a:rPr lang="en-US"/>
              <a:pPr>
                <a:defRPr/>
              </a:pPr>
              <a:t>‹#›</a:t>
            </a:fld>
            <a:endParaRPr lang="en-US"/>
          </a:p>
        </p:txBody>
      </p:sp>
    </p:spTree>
    <p:extLst>
      <p:ext uri="{BB962C8B-B14F-4D97-AF65-F5344CB8AC3E}">
        <p14:creationId xmlns:p14="http://schemas.microsoft.com/office/powerpoint/2010/main" val="1634286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B908C65A-0CC7-4244-8572-41BD344A3361}" type="slidenum">
              <a:rPr lang="en-US" altLang="en-US" sz="1300" smtClean="0"/>
              <a:pPr eaLnBrk="1" hangingPunct="1"/>
              <a:t>1</a:t>
            </a:fld>
            <a:endParaRPr lang="en-US" altLang="en-US" sz="13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itchFamily="34" charset="0"/>
              <a:ea typeface="ＭＳ Ｐゴシック" pitchFamily="34" charset="-128"/>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3B1132C-A3A9-4F69-A6C8-1955D1396821}" type="slidenum">
              <a:rPr lang="en-US" smtClean="0"/>
              <a:pPr>
                <a:defRPr/>
              </a:pPr>
              <a:t>5</a:t>
            </a:fld>
            <a:endParaRPr lang="en-US"/>
          </a:p>
        </p:txBody>
      </p:sp>
    </p:spTree>
    <p:extLst>
      <p:ext uri="{BB962C8B-B14F-4D97-AF65-F5344CB8AC3E}">
        <p14:creationId xmlns:p14="http://schemas.microsoft.com/office/powerpoint/2010/main" val="349588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3B1132C-A3A9-4F69-A6C8-1955D1396821}" type="slidenum">
              <a:rPr lang="en-US" smtClean="0"/>
              <a:pPr>
                <a:defRPr/>
              </a:pPr>
              <a:t>7</a:t>
            </a:fld>
            <a:endParaRPr lang="en-US"/>
          </a:p>
        </p:txBody>
      </p:sp>
    </p:spTree>
    <p:extLst>
      <p:ext uri="{BB962C8B-B14F-4D97-AF65-F5344CB8AC3E}">
        <p14:creationId xmlns:p14="http://schemas.microsoft.com/office/powerpoint/2010/main" val="1417883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3B1132C-A3A9-4F69-A6C8-1955D1396821}" type="slidenum">
              <a:rPr lang="en-US" smtClean="0"/>
              <a:pPr>
                <a:defRPr/>
              </a:pPr>
              <a:t>9</a:t>
            </a:fld>
            <a:endParaRPr lang="en-US"/>
          </a:p>
        </p:txBody>
      </p:sp>
    </p:spTree>
    <p:extLst>
      <p:ext uri="{BB962C8B-B14F-4D97-AF65-F5344CB8AC3E}">
        <p14:creationId xmlns:p14="http://schemas.microsoft.com/office/powerpoint/2010/main" val="347424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3B1132C-A3A9-4F69-A6C8-1955D1396821}" type="slidenum">
              <a:rPr lang="en-US" smtClean="0"/>
              <a:pPr>
                <a:defRPr/>
              </a:pPr>
              <a:t>11</a:t>
            </a:fld>
            <a:endParaRPr lang="en-US"/>
          </a:p>
        </p:txBody>
      </p:sp>
    </p:spTree>
    <p:extLst>
      <p:ext uri="{BB962C8B-B14F-4D97-AF65-F5344CB8AC3E}">
        <p14:creationId xmlns:p14="http://schemas.microsoft.com/office/powerpoint/2010/main" val="3720969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3B1132C-A3A9-4F69-A6C8-1955D1396821}" type="slidenum">
              <a:rPr lang="en-US" smtClean="0"/>
              <a:pPr>
                <a:defRPr/>
              </a:pPr>
              <a:t>13</a:t>
            </a:fld>
            <a:endParaRPr lang="en-US"/>
          </a:p>
        </p:txBody>
      </p:sp>
    </p:spTree>
    <p:extLst>
      <p:ext uri="{BB962C8B-B14F-4D97-AF65-F5344CB8AC3E}">
        <p14:creationId xmlns:p14="http://schemas.microsoft.com/office/powerpoint/2010/main" val="3698295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3B1132C-A3A9-4F69-A6C8-1955D1396821}" type="slidenum">
              <a:rPr lang="en-US" smtClean="0"/>
              <a:pPr>
                <a:defRPr/>
              </a:pPr>
              <a:t>19</a:t>
            </a:fld>
            <a:endParaRPr lang="en-US"/>
          </a:p>
        </p:txBody>
      </p:sp>
    </p:spTree>
    <p:extLst>
      <p:ext uri="{BB962C8B-B14F-4D97-AF65-F5344CB8AC3E}">
        <p14:creationId xmlns:p14="http://schemas.microsoft.com/office/powerpoint/2010/main" val="960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ctr" eaLnBrk="1" hangingPunct="1"/>
            <a:endParaRPr lang="en-US" altLang="en-US">
              <a:solidFill>
                <a:schemeClr val="bg1"/>
              </a:solidFill>
            </a:endParaRPr>
          </a:p>
        </p:txBody>
      </p:sp>
      <p:sp>
        <p:nvSpPr>
          <p:cNvPr id="3074" name="Rectangle 2"/>
          <p:cNvSpPr>
            <a:spLocks noGrp="1" noChangeArrowheads="1"/>
          </p:cNvSpPr>
          <p:nvPr>
            <p:ph type="ctrTitle"/>
          </p:nvPr>
        </p:nvSpPr>
        <p:spPr>
          <a:xfrm>
            <a:off x="646113" y="911225"/>
            <a:ext cx="8161337" cy="1568450"/>
          </a:xfrm>
        </p:spPr>
        <p:txBody>
          <a:bodyPr/>
          <a:lstStyle>
            <a:lvl1pPr>
              <a:defRPr sz="3800">
                <a:solidFill>
                  <a:srgbClr val="0081CC"/>
                </a:solidFill>
              </a:defRPr>
            </a:lvl1pPr>
          </a:lstStyle>
          <a:p>
            <a:r>
              <a:rPr lang="en-US"/>
              <a:t>Click to edit Master title style</a:t>
            </a:r>
          </a:p>
        </p:txBody>
      </p:sp>
      <p:sp>
        <p:nvSpPr>
          <p:cNvPr id="3075" name="Rectangle 3"/>
          <p:cNvSpPr>
            <a:spLocks noGrp="1" noChangeArrowheads="1"/>
          </p:cNvSpPr>
          <p:nvPr>
            <p:ph type="subTitle" idx="1"/>
          </p:nvPr>
        </p:nvSpPr>
        <p:spPr bwMode="gray">
          <a:xfrm>
            <a:off x="646113" y="4470400"/>
            <a:ext cx="6719887" cy="2008188"/>
          </a:xfrm>
        </p:spPr>
        <p:txBody>
          <a:bodyPr/>
          <a:lstStyle>
            <a:lvl1pPr marL="0" indent="0">
              <a:lnSpc>
                <a:spcPts val="1800"/>
              </a:lnSpc>
              <a:buFont typeface="Arial" charset="0"/>
              <a:buNone/>
              <a:defRPr sz="1400">
                <a:solidFill>
                  <a:schemeClr val="bg1"/>
                </a:solidFill>
              </a:defRPr>
            </a:lvl1pPr>
          </a:lstStyle>
          <a:p>
            <a:r>
              <a:rPr lang="en-US"/>
              <a:t>Click to edit Master subtitle style</a:t>
            </a:r>
          </a:p>
        </p:txBody>
      </p:sp>
    </p:spTree>
    <p:extLst>
      <p:ext uri="{BB962C8B-B14F-4D97-AF65-F5344CB8AC3E}">
        <p14:creationId xmlns:p14="http://schemas.microsoft.com/office/powerpoint/2010/main" val="401200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ACEB6D0-4F30-4C78-97DE-D09AF0EE7016}" type="slidenum">
              <a:rPr lang="en-US"/>
              <a:pPr>
                <a:defRPr/>
              </a:pPr>
              <a:t>‹#›</a:t>
            </a:fld>
            <a:endParaRPr lang="en-US"/>
          </a:p>
        </p:txBody>
      </p:sp>
    </p:spTree>
    <p:extLst>
      <p:ext uri="{BB962C8B-B14F-4D97-AF65-F5344CB8AC3E}">
        <p14:creationId xmlns:p14="http://schemas.microsoft.com/office/powerpoint/2010/main" val="170893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133350"/>
            <a:ext cx="2205038" cy="6667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9425" y="-133350"/>
            <a:ext cx="6467475" cy="6667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EFA502D-724C-4245-9E5A-051B26763F8B}" type="slidenum">
              <a:rPr lang="en-US"/>
              <a:pPr>
                <a:defRPr/>
              </a:pPr>
              <a:t>‹#›</a:t>
            </a:fld>
            <a:endParaRPr lang="en-US"/>
          </a:p>
        </p:txBody>
      </p:sp>
    </p:spTree>
    <p:extLst>
      <p:ext uri="{BB962C8B-B14F-4D97-AF65-F5344CB8AC3E}">
        <p14:creationId xmlns:p14="http://schemas.microsoft.com/office/powerpoint/2010/main" val="50608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9365272-BA40-44CC-9448-31C16C70B020}" type="slidenum">
              <a:rPr lang="en-US"/>
              <a:pPr>
                <a:defRPr/>
              </a:pPr>
              <a:t>‹#›</a:t>
            </a:fld>
            <a:endParaRPr lang="en-US"/>
          </a:p>
        </p:txBody>
      </p:sp>
    </p:spTree>
    <p:extLst>
      <p:ext uri="{BB962C8B-B14F-4D97-AF65-F5344CB8AC3E}">
        <p14:creationId xmlns:p14="http://schemas.microsoft.com/office/powerpoint/2010/main" val="30698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C558CEF-8E91-455A-8046-54AC37505CA7}" type="slidenum">
              <a:rPr lang="en-US"/>
              <a:pPr>
                <a:defRPr/>
              </a:pPr>
              <a:t>‹#›</a:t>
            </a:fld>
            <a:endParaRPr lang="en-US"/>
          </a:p>
        </p:txBody>
      </p:sp>
    </p:spTree>
    <p:extLst>
      <p:ext uri="{BB962C8B-B14F-4D97-AF65-F5344CB8AC3E}">
        <p14:creationId xmlns:p14="http://schemas.microsoft.com/office/powerpoint/2010/main" val="146187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9425" y="1287463"/>
            <a:ext cx="4122738"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54563" y="1287463"/>
            <a:ext cx="4122737"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B3BCDA08-6B7B-4CD2-BC6F-6E91C276CC2A}" type="slidenum">
              <a:rPr lang="en-US"/>
              <a:pPr>
                <a:defRPr/>
              </a:pPr>
              <a:t>‹#›</a:t>
            </a:fld>
            <a:endParaRPr lang="en-US"/>
          </a:p>
        </p:txBody>
      </p:sp>
    </p:spTree>
    <p:extLst>
      <p:ext uri="{BB962C8B-B14F-4D97-AF65-F5344CB8AC3E}">
        <p14:creationId xmlns:p14="http://schemas.microsoft.com/office/powerpoint/2010/main" val="310831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E3797C3-9745-4F36-8CB8-1BD400AAF88D}" type="slidenum">
              <a:rPr lang="en-US"/>
              <a:pPr>
                <a:defRPr/>
              </a:pPr>
              <a:t>‹#›</a:t>
            </a:fld>
            <a:endParaRPr lang="en-US"/>
          </a:p>
        </p:txBody>
      </p:sp>
    </p:spTree>
    <p:extLst>
      <p:ext uri="{BB962C8B-B14F-4D97-AF65-F5344CB8AC3E}">
        <p14:creationId xmlns:p14="http://schemas.microsoft.com/office/powerpoint/2010/main" val="138769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63C41465-ACAF-4CEB-8918-9E1A11053FD1}" type="slidenum">
              <a:rPr lang="en-US"/>
              <a:pPr>
                <a:defRPr/>
              </a:pPr>
              <a:t>‹#›</a:t>
            </a:fld>
            <a:endParaRPr lang="en-US"/>
          </a:p>
        </p:txBody>
      </p:sp>
    </p:spTree>
    <p:extLst>
      <p:ext uri="{BB962C8B-B14F-4D97-AF65-F5344CB8AC3E}">
        <p14:creationId xmlns:p14="http://schemas.microsoft.com/office/powerpoint/2010/main" val="418069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06EEDE7-E10E-4B51-A2B6-B6DC1592DEB2}" type="slidenum">
              <a:rPr lang="en-US"/>
              <a:pPr>
                <a:defRPr/>
              </a:pPr>
              <a:t>‹#›</a:t>
            </a:fld>
            <a:endParaRPr lang="en-US"/>
          </a:p>
        </p:txBody>
      </p:sp>
    </p:spTree>
    <p:extLst>
      <p:ext uri="{BB962C8B-B14F-4D97-AF65-F5344CB8AC3E}">
        <p14:creationId xmlns:p14="http://schemas.microsoft.com/office/powerpoint/2010/main" val="49311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C1C1050-532E-48AF-A500-FDC4AFF4500C}" type="slidenum">
              <a:rPr lang="en-US"/>
              <a:pPr>
                <a:defRPr/>
              </a:pPr>
              <a:t>‹#›</a:t>
            </a:fld>
            <a:endParaRPr lang="en-US"/>
          </a:p>
        </p:txBody>
      </p:sp>
    </p:spTree>
    <p:extLst>
      <p:ext uri="{BB962C8B-B14F-4D97-AF65-F5344CB8AC3E}">
        <p14:creationId xmlns:p14="http://schemas.microsoft.com/office/powerpoint/2010/main" val="44820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65CD948-BD34-41FC-99CD-52D1804CE6C1}" type="slidenum">
              <a:rPr lang="en-US"/>
              <a:pPr>
                <a:defRPr/>
              </a:pPr>
              <a:t>‹#›</a:t>
            </a:fld>
            <a:endParaRPr lang="en-US"/>
          </a:p>
        </p:txBody>
      </p:sp>
    </p:spTree>
    <p:extLst>
      <p:ext uri="{BB962C8B-B14F-4D97-AF65-F5344CB8AC3E}">
        <p14:creationId xmlns:p14="http://schemas.microsoft.com/office/powerpoint/2010/main" val="315602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auto">
          <a:xfrm>
            <a:off x="0" y="3175"/>
            <a:ext cx="9601200" cy="90805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endParaRPr lang="en-US" altLang="en-US"/>
          </a:p>
        </p:txBody>
      </p:sp>
      <p:sp>
        <p:nvSpPr>
          <p:cNvPr id="1027" name="Rectangle 2"/>
          <p:cNvSpPr>
            <a:spLocks noGrp="1" noChangeArrowheads="1"/>
          </p:cNvSpPr>
          <p:nvPr>
            <p:ph type="title"/>
          </p:nvPr>
        </p:nvSpPr>
        <p:spPr bwMode="auto">
          <a:xfrm>
            <a:off x="663575" y="-133350"/>
            <a:ext cx="86407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79425" y="1287463"/>
            <a:ext cx="8397875"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210425" y="6905625"/>
            <a:ext cx="2239963" cy="50800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fld id="{EF78FC0E-B6AA-4048-920C-1BB36C97C2E4}" type="slidenum">
              <a:rPr lang="en-US"/>
              <a:pPr>
                <a:defRPr/>
              </a:pPr>
              <a:t>‹#›</a:t>
            </a:fld>
            <a:endParaRPr lang="en-US"/>
          </a:p>
        </p:txBody>
      </p:sp>
      <p:sp>
        <p:nvSpPr>
          <p:cNvPr id="2" name="Line 10"/>
          <p:cNvSpPr>
            <a:spLocks noChangeShapeType="1"/>
          </p:cNvSpPr>
          <p:nvPr/>
        </p:nvSpPr>
        <p:spPr bwMode="auto">
          <a:xfrm>
            <a:off x="0" y="1031875"/>
            <a:ext cx="96012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1"/>
          <p:cNvSpPr>
            <a:spLocks noChangeShapeType="1"/>
          </p:cNvSpPr>
          <p:nvPr/>
        </p:nvSpPr>
        <p:spPr bwMode="auto">
          <a:xfrm>
            <a:off x="9525" y="6796088"/>
            <a:ext cx="9601200" cy="0"/>
          </a:xfrm>
          <a:prstGeom prst="line">
            <a:avLst/>
          </a:prstGeom>
          <a:noFill/>
          <a:ln w="254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12"/>
          <p:cNvSpPr>
            <a:spLocks noChangeShapeType="1"/>
          </p:cNvSpPr>
          <p:nvPr/>
        </p:nvSpPr>
        <p:spPr bwMode="auto">
          <a:xfrm>
            <a:off x="8961438" y="6797675"/>
            <a:ext cx="0" cy="517525"/>
          </a:xfrm>
          <a:prstGeom prst="line">
            <a:avLst/>
          </a:prstGeom>
          <a:noFill/>
          <a:ln w="127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71"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Lst>
  <p:hf hdr="0" ftr="0" dt="0"/>
  <p:txStyles>
    <p:titleStyle>
      <a:lvl1pPr algn="l" defTabSz="966788" rtl="0" eaLnBrk="0" fontAlgn="base" hangingPunct="0">
        <a:spcBef>
          <a:spcPct val="0"/>
        </a:spcBef>
        <a:spcAft>
          <a:spcPct val="0"/>
        </a:spcAft>
        <a:defRPr sz="2400" b="1">
          <a:solidFill>
            <a:schemeClr val="bg1"/>
          </a:solidFill>
          <a:latin typeface="+mj-lt"/>
          <a:ea typeface="ＭＳ Ｐゴシック" charset="0"/>
          <a:cs typeface="+mj-cs"/>
        </a:defRPr>
      </a:lvl1pPr>
      <a:lvl2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2pPr>
      <a:lvl3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3pPr>
      <a:lvl4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4pPr>
      <a:lvl5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5pPr>
      <a:lvl6pPr marL="457200" algn="l" defTabSz="966788" rtl="0" fontAlgn="base">
        <a:spcBef>
          <a:spcPct val="0"/>
        </a:spcBef>
        <a:spcAft>
          <a:spcPct val="0"/>
        </a:spcAft>
        <a:defRPr sz="2400" b="1">
          <a:solidFill>
            <a:schemeClr val="bg1"/>
          </a:solidFill>
          <a:latin typeface="Arial" charset="0"/>
          <a:cs typeface="Arial" charset="0"/>
        </a:defRPr>
      </a:lvl6pPr>
      <a:lvl7pPr marL="914400" algn="l" defTabSz="966788" rtl="0" fontAlgn="base">
        <a:spcBef>
          <a:spcPct val="0"/>
        </a:spcBef>
        <a:spcAft>
          <a:spcPct val="0"/>
        </a:spcAft>
        <a:defRPr sz="2400" b="1">
          <a:solidFill>
            <a:schemeClr val="bg1"/>
          </a:solidFill>
          <a:latin typeface="Arial" charset="0"/>
          <a:cs typeface="Arial" charset="0"/>
        </a:defRPr>
      </a:lvl7pPr>
      <a:lvl8pPr marL="1371600" algn="l" defTabSz="966788" rtl="0" fontAlgn="base">
        <a:spcBef>
          <a:spcPct val="0"/>
        </a:spcBef>
        <a:spcAft>
          <a:spcPct val="0"/>
        </a:spcAft>
        <a:defRPr sz="2400" b="1">
          <a:solidFill>
            <a:schemeClr val="bg1"/>
          </a:solidFill>
          <a:latin typeface="Arial" charset="0"/>
          <a:cs typeface="Arial" charset="0"/>
        </a:defRPr>
      </a:lvl8pPr>
      <a:lvl9pPr marL="1828800" algn="l" defTabSz="966788" rtl="0" fontAlgn="base">
        <a:spcBef>
          <a:spcPct val="0"/>
        </a:spcBef>
        <a:spcAft>
          <a:spcPct val="0"/>
        </a:spcAft>
        <a:defRPr sz="2400" b="1">
          <a:solidFill>
            <a:schemeClr val="bg1"/>
          </a:solidFill>
          <a:latin typeface="Arial" charset="0"/>
          <a:cs typeface="Arial" charset="0"/>
        </a:defRPr>
      </a:lvl9pPr>
    </p:titleStyle>
    <p:bodyStyle>
      <a:lvl1pPr marL="184150" indent="-184150" algn="l" defTabSz="966788" rtl="0" eaLnBrk="0" fontAlgn="base" hangingPunct="0">
        <a:lnSpc>
          <a:spcPts val="2600"/>
        </a:lnSpc>
        <a:spcBef>
          <a:spcPts val="1263"/>
        </a:spcBef>
        <a:spcAft>
          <a:spcPct val="0"/>
        </a:spcAft>
        <a:buSzPct val="75000"/>
        <a:buFont typeface="Arial" pitchFamily="34" charset="0"/>
        <a:buChar char="●"/>
        <a:defRPr>
          <a:solidFill>
            <a:schemeClr val="tx1"/>
          </a:solidFill>
          <a:latin typeface="+mn-lt"/>
          <a:ea typeface="ＭＳ Ｐゴシック" charset="0"/>
          <a:cs typeface="+mn-cs"/>
        </a:defRPr>
      </a:lvl1pPr>
      <a:lvl2pPr marL="536575" indent="-231775"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2pPr>
      <a:lvl3pPr marL="827088" indent="-169863"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3pPr>
      <a:lvl4pPr marL="1189038" indent="-241300"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4pPr>
      <a:lvl5pPr marL="1552575" indent="-241300"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5pPr>
      <a:lvl6pPr marL="2009775" indent="-241300" algn="l" defTabSz="966788" rtl="0" fontAlgn="base">
        <a:lnSpc>
          <a:spcPts val="2600"/>
        </a:lnSpc>
        <a:spcBef>
          <a:spcPts val="1300"/>
        </a:spcBef>
        <a:spcAft>
          <a:spcPct val="0"/>
        </a:spcAft>
        <a:buChar char="»"/>
        <a:defRPr>
          <a:solidFill>
            <a:schemeClr val="tx1"/>
          </a:solidFill>
          <a:latin typeface="+mn-lt"/>
          <a:cs typeface="+mn-cs"/>
        </a:defRPr>
      </a:lvl6pPr>
      <a:lvl7pPr marL="2466975" indent="-241300" algn="l" defTabSz="966788" rtl="0" fontAlgn="base">
        <a:lnSpc>
          <a:spcPts val="2600"/>
        </a:lnSpc>
        <a:spcBef>
          <a:spcPts val="1300"/>
        </a:spcBef>
        <a:spcAft>
          <a:spcPct val="0"/>
        </a:spcAft>
        <a:buChar char="»"/>
        <a:defRPr>
          <a:solidFill>
            <a:schemeClr val="tx1"/>
          </a:solidFill>
          <a:latin typeface="+mn-lt"/>
          <a:cs typeface="+mn-cs"/>
        </a:defRPr>
      </a:lvl7pPr>
      <a:lvl8pPr marL="2924175" indent="-241300" algn="l" defTabSz="966788" rtl="0" fontAlgn="base">
        <a:lnSpc>
          <a:spcPts val="2600"/>
        </a:lnSpc>
        <a:spcBef>
          <a:spcPts val="1300"/>
        </a:spcBef>
        <a:spcAft>
          <a:spcPct val="0"/>
        </a:spcAft>
        <a:buChar char="»"/>
        <a:defRPr>
          <a:solidFill>
            <a:schemeClr val="tx1"/>
          </a:solidFill>
          <a:latin typeface="+mn-lt"/>
          <a:cs typeface="+mn-cs"/>
        </a:defRPr>
      </a:lvl8pPr>
      <a:lvl9pPr marL="3381375" indent="-241300" algn="l" defTabSz="966788" rtl="0" fontAlgn="base">
        <a:lnSpc>
          <a:spcPts val="2600"/>
        </a:lnSpc>
        <a:spcBef>
          <a:spcPts val="13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8.png"/><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fin-library.readthedocs.io/en/latest/" TargetMode="External"/><Relationship Id="rId2" Type="http://schemas.openxmlformats.org/officeDocument/2006/relationships/hyperlink" Target="https://pypi.org/project/finance-by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ctrTitle"/>
          </p:nvPr>
        </p:nvSpPr>
        <p:spPr>
          <a:xfrm>
            <a:off x="646113" y="1340883"/>
            <a:ext cx="8161337" cy="1568450"/>
          </a:xfrm>
        </p:spPr>
        <p:txBody>
          <a:bodyPr/>
          <a:lstStyle/>
          <a:p>
            <a:pPr eaLnBrk="1" hangingPunct="1"/>
            <a:r>
              <a:rPr lang="en-US" altLang="en-US" dirty="0">
                <a:ea typeface="ＭＳ Ｐゴシック" pitchFamily="34" charset="-128"/>
              </a:rPr>
              <a:t>Summary of Linear Factor Model Applications and Cross Sectional Tests</a:t>
            </a:r>
          </a:p>
        </p:txBody>
      </p:sp>
      <p:sp>
        <p:nvSpPr>
          <p:cNvPr id="3075" name="Rectangle 9"/>
          <p:cNvSpPr>
            <a:spLocks noGrp="1" noChangeArrowheads="1"/>
          </p:cNvSpPr>
          <p:nvPr>
            <p:ph type="subTitle" idx="1"/>
          </p:nvPr>
        </p:nvSpPr>
        <p:spPr/>
        <p:txBody>
          <a:bodyPr/>
          <a:lstStyle/>
          <a:p>
            <a:pPr eaLnBrk="1" hangingPunct="1">
              <a:buFont typeface="Arial" pitchFamily="34" charset="0"/>
              <a:buNone/>
            </a:pPr>
            <a:endParaRPr lang="en-US" altLang="en-US" dirty="0">
              <a:ea typeface="ＭＳ Ｐゴシック" pitchFamily="34" charset="-128"/>
            </a:endParaRPr>
          </a:p>
        </p:txBody>
      </p:sp>
      <p:sp>
        <p:nvSpPr>
          <p:cNvPr id="3077" name="Rectangle 10"/>
          <p:cNvSpPr>
            <a:spLocks noChangeArrowheads="1"/>
          </p:cNvSpPr>
          <p:nvPr/>
        </p:nvSpPr>
        <p:spPr bwMode="gray">
          <a:xfrm>
            <a:off x="646113" y="6646863"/>
            <a:ext cx="271938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lnSpc>
                <a:spcPts val="1800"/>
              </a:lnSpc>
              <a:spcBef>
                <a:spcPts val="1263"/>
              </a:spcBef>
              <a:buSzPct val="75000"/>
              <a:buFont typeface="Arial" pitchFamily="34" charset="0"/>
              <a:buNone/>
            </a:pPr>
            <a:endParaRPr lang="en-US" altLang="en-US" sz="1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40D8-80CD-4DDC-A60F-8FCACAC09B8F}"/>
              </a:ext>
            </a:extLst>
          </p:cNvPr>
          <p:cNvSpPr>
            <a:spLocks noGrp="1"/>
          </p:cNvSpPr>
          <p:nvPr>
            <p:ph type="title"/>
          </p:nvPr>
        </p:nvSpPr>
        <p:spPr/>
        <p:txBody>
          <a:bodyPr/>
          <a:lstStyle/>
          <a:p>
            <a:r>
              <a:rPr lang="en-US" dirty="0"/>
              <a:t>Return prediction: Empirical executions</a:t>
            </a:r>
            <a:endParaRPr lang="en-CA" dirty="0"/>
          </a:p>
        </p:txBody>
      </p:sp>
      <p:sp>
        <p:nvSpPr>
          <p:cNvPr id="3" name="Content Placeholder 2">
            <a:extLst>
              <a:ext uri="{FF2B5EF4-FFF2-40B4-BE49-F238E27FC236}">
                <a16:creationId xmlns:a16="http://schemas.microsoft.com/office/drawing/2014/main" id="{4790ACC6-4A73-41F2-8B81-7F8103C74636}"/>
              </a:ext>
            </a:extLst>
          </p:cNvPr>
          <p:cNvSpPr>
            <a:spLocks noGrp="1"/>
          </p:cNvSpPr>
          <p:nvPr>
            <p:ph idx="1"/>
          </p:nvPr>
        </p:nvSpPr>
        <p:spPr/>
        <p:txBody>
          <a:bodyPr/>
          <a:lstStyle/>
          <a:p>
            <a:pPr marL="342900" indent="-342900">
              <a:buFont typeface="+mj-lt"/>
              <a:buAutoNum type="arabicPeriod"/>
            </a:pPr>
            <a:r>
              <a:rPr lang="en-US" dirty="0"/>
              <a:t>Portfolio sorting (See Slide set 1)</a:t>
            </a:r>
          </a:p>
          <a:p>
            <a:pPr marL="342900" indent="-342900">
              <a:buFont typeface="+mj-lt"/>
              <a:buAutoNum type="arabicPeriod"/>
            </a:pPr>
            <a:r>
              <a:rPr lang="en-US" dirty="0" err="1"/>
              <a:t>Fama</a:t>
            </a:r>
            <a:r>
              <a:rPr lang="en-US" dirty="0"/>
              <a:t>-MacBeth cross sectional regressions</a:t>
            </a:r>
            <a:endParaRPr lang="en-CA" dirty="0"/>
          </a:p>
        </p:txBody>
      </p:sp>
      <p:sp>
        <p:nvSpPr>
          <p:cNvPr id="4" name="Slide Number Placeholder 3">
            <a:extLst>
              <a:ext uri="{FF2B5EF4-FFF2-40B4-BE49-F238E27FC236}">
                <a16:creationId xmlns:a16="http://schemas.microsoft.com/office/drawing/2014/main" id="{55D81CF3-E0FD-4451-B5BC-21384BC44C7C}"/>
              </a:ext>
            </a:extLst>
          </p:cNvPr>
          <p:cNvSpPr>
            <a:spLocks noGrp="1"/>
          </p:cNvSpPr>
          <p:nvPr>
            <p:ph type="sldNum" sz="quarter" idx="10"/>
          </p:nvPr>
        </p:nvSpPr>
        <p:spPr/>
        <p:txBody>
          <a:bodyPr/>
          <a:lstStyle/>
          <a:p>
            <a:pPr>
              <a:defRPr/>
            </a:pPr>
            <a:fld id="{09365272-BA40-44CC-9448-31C16C70B020}" type="slidenum">
              <a:rPr lang="en-US" smtClean="0"/>
              <a:pPr>
                <a:defRPr/>
              </a:pPr>
              <a:t>10</a:t>
            </a:fld>
            <a:endParaRPr lang="en-US"/>
          </a:p>
        </p:txBody>
      </p:sp>
    </p:spTree>
    <p:extLst>
      <p:ext uri="{BB962C8B-B14F-4D97-AF65-F5344CB8AC3E}">
        <p14:creationId xmlns:p14="http://schemas.microsoft.com/office/powerpoint/2010/main" val="298659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22D7-1CCE-4AC4-BF96-B73F5FA185FA}"/>
              </a:ext>
            </a:extLst>
          </p:cNvPr>
          <p:cNvSpPr>
            <a:spLocks noGrp="1"/>
          </p:cNvSpPr>
          <p:nvPr>
            <p:ph type="title"/>
          </p:nvPr>
        </p:nvSpPr>
        <p:spPr/>
        <p:txBody>
          <a:bodyPr/>
          <a:lstStyle/>
          <a:p>
            <a:r>
              <a:rPr lang="en-CA" dirty="0"/>
              <a:t>Portfolio sorting example: Huang (2009)</a:t>
            </a:r>
          </a:p>
        </p:txBody>
      </p:sp>
      <p:sp>
        <p:nvSpPr>
          <p:cNvPr id="3" name="Content Placeholder 2">
            <a:extLst>
              <a:ext uri="{FF2B5EF4-FFF2-40B4-BE49-F238E27FC236}">
                <a16:creationId xmlns:a16="http://schemas.microsoft.com/office/drawing/2014/main" id="{B530004F-DDCE-443A-9632-158DAB5B1A0D}"/>
              </a:ext>
            </a:extLst>
          </p:cNvPr>
          <p:cNvSpPr>
            <a:spLocks noGrp="1"/>
          </p:cNvSpPr>
          <p:nvPr>
            <p:ph idx="1"/>
          </p:nvPr>
        </p:nvSpPr>
        <p:spPr/>
        <p:txBody>
          <a:bodyPr/>
          <a:lstStyle/>
          <a:p>
            <a:r>
              <a:rPr lang="en-US" dirty="0"/>
              <a:t>Cash flow volatility negatively predicts stock returns for all NYSE/Nasdaq firms (1980-2004).</a:t>
            </a:r>
          </a:p>
          <a:p>
            <a:pPr lvl="1"/>
            <a:r>
              <a:rPr lang="en-US" dirty="0"/>
              <a:t>Std(CF/Sales), </a:t>
            </a:r>
            <a:r>
              <a:rPr lang="en-US" i="1" dirty="0"/>
              <a:t>CFSALES</a:t>
            </a:r>
          </a:p>
          <a:p>
            <a:r>
              <a:rPr lang="en-US" i="1" dirty="0"/>
              <a:t>m</a:t>
            </a:r>
            <a:r>
              <a:rPr lang="en-US" dirty="0"/>
              <a:t>: past 16 quarters (or 64 months); </a:t>
            </a:r>
            <a:r>
              <a:rPr lang="en-US" i="1" dirty="0"/>
              <a:t>n</a:t>
            </a:r>
            <a:r>
              <a:rPr lang="en-US" dirty="0"/>
              <a:t>: 0; </a:t>
            </a:r>
            <a:r>
              <a:rPr lang="en-US" i="1" dirty="0"/>
              <a:t>l</a:t>
            </a:r>
            <a:r>
              <a:rPr lang="en-US" dirty="0"/>
              <a:t>: 1</a:t>
            </a:r>
          </a:p>
          <a:p>
            <a:pPr marL="0" indent="0">
              <a:buNone/>
            </a:pPr>
            <a:endParaRPr lang="en-CA" dirty="0"/>
          </a:p>
        </p:txBody>
      </p:sp>
      <p:sp>
        <p:nvSpPr>
          <p:cNvPr id="4" name="Slide Number Placeholder 3">
            <a:extLst>
              <a:ext uri="{FF2B5EF4-FFF2-40B4-BE49-F238E27FC236}">
                <a16:creationId xmlns:a16="http://schemas.microsoft.com/office/drawing/2014/main" id="{BD296695-5A08-4709-AB34-3F54F129791F}"/>
              </a:ext>
            </a:extLst>
          </p:cNvPr>
          <p:cNvSpPr>
            <a:spLocks noGrp="1"/>
          </p:cNvSpPr>
          <p:nvPr>
            <p:ph type="sldNum" sz="quarter" idx="10"/>
          </p:nvPr>
        </p:nvSpPr>
        <p:spPr/>
        <p:txBody>
          <a:bodyPr/>
          <a:lstStyle/>
          <a:p>
            <a:pPr>
              <a:defRPr/>
            </a:pPr>
            <a:fld id="{09365272-BA40-44CC-9448-31C16C70B020}" type="slidenum">
              <a:rPr lang="en-US" smtClean="0"/>
              <a:pPr>
                <a:defRPr/>
              </a:pPr>
              <a:t>11</a:t>
            </a:fld>
            <a:endParaRPr lang="en-US"/>
          </a:p>
        </p:txBody>
      </p:sp>
      <p:pic>
        <p:nvPicPr>
          <p:cNvPr id="6" name="Picture 5">
            <a:extLst>
              <a:ext uri="{FF2B5EF4-FFF2-40B4-BE49-F238E27FC236}">
                <a16:creationId xmlns:a16="http://schemas.microsoft.com/office/drawing/2014/main" id="{C14072AE-576E-4B7A-AC1F-EC36DADADC8C}"/>
              </a:ext>
            </a:extLst>
          </p:cNvPr>
          <p:cNvPicPr>
            <a:picLocks noChangeAspect="1"/>
          </p:cNvPicPr>
          <p:nvPr/>
        </p:nvPicPr>
        <p:blipFill>
          <a:blip r:embed="rId3"/>
          <a:stretch>
            <a:fillRect/>
          </a:stretch>
        </p:blipFill>
        <p:spPr>
          <a:xfrm>
            <a:off x="102765" y="2987053"/>
            <a:ext cx="9395670" cy="3154261"/>
          </a:xfrm>
          <a:prstGeom prst="rect">
            <a:avLst/>
          </a:prstGeom>
        </p:spPr>
      </p:pic>
    </p:spTree>
    <p:extLst>
      <p:ext uri="{BB962C8B-B14F-4D97-AF65-F5344CB8AC3E}">
        <p14:creationId xmlns:p14="http://schemas.microsoft.com/office/powerpoint/2010/main" val="385274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6C5F-B5A8-48AE-8E81-655CBFAF54AB}"/>
              </a:ext>
            </a:extLst>
          </p:cNvPr>
          <p:cNvSpPr>
            <a:spLocks noGrp="1"/>
          </p:cNvSpPr>
          <p:nvPr>
            <p:ph type="title"/>
          </p:nvPr>
        </p:nvSpPr>
        <p:spPr/>
        <p:txBody>
          <a:bodyPr/>
          <a:lstStyle/>
          <a:p>
            <a:r>
              <a:rPr lang="en-CA" dirty="0"/>
              <a:t>Example: Huang (2009)</a:t>
            </a:r>
          </a:p>
        </p:txBody>
      </p:sp>
      <p:sp>
        <p:nvSpPr>
          <p:cNvPr id="3" name="Content Placeholder 2">
            <a:extLst>
              <a:ext uri="{FF2B5EF4-FFF2-40B4-BE49-F238E27FC236}">
                <a16:creationId xmlns:a16="http://schemas.microsoft.com/office/drawing/2014/main" id="{79864189-6E4C-42E5-A7FD-78F52039260A}"/>
              </a:ext>
            </a:extLst>
          </p:cNvPr>
          <p:cNvSpPr>
            <a:spLocks noGrp="1"/>
          </p:cNvSpPr>
          <p:nvPr>
            <p:ph idx="1"/>
          </p:nvPr>
        </p:nvSpPr>
        <p:spPr/>
        <p:txBody>
          <a:bodyPr/>
          <a:lstStyle/>
          <a:p>
            <a:r>
              <a:rPr lang="en-US" dirty="0"/>
              <a:t>Maybe the effect is due to size?</a:t>
            </a:r>
          </a:p>
          <a:p>
            <a:r>
              <a:rPr lang="en-US" dirty="0"/>
              <a:t>One way is to do a double sorting:</a:t>
            </a:r>
          </a:p>
          <a:p>
            <a:pPr lvl="1"/>
            <a:r>
              <a:rPr lang="en-US" dirty="0"/>
              <a:t>First sort the universe of stocks by size at each time point, then within each size bucket, sort stocks by the predicting variable.</a:t>
            </a:r>
          </a:p>
          <a:p>
            <a:pPr marL="0" indent="0">
              <a:buNone/>
            </a:pPr>
            <a:endParaRPr lang="en-US" dirty="0"/>
          </a:p>
          <a:p>
            <a:pPr marL="0" indent="0">
              <a:buNone/>
            </a:pPr>
            <a:endParaRPr lang="en-CA" dirty="0"/>
          </a:p>
        </p:txBody>
      </p:sp>
      <p:sp>
        <p:nvSpPr>
          <p:cNvPr id="4" name="Slide Number Placeholder 3">
            <a:extLst>
              <a:ext uri="{FF2B5EF4-FFF2-40B4-BE49-F238E27FC236}">
                <a16:creationId xmlns:a16="http://schemas.microsoft.com/office/drawing/2014/main" id="{36AD4166-3307-4F01-B17A-A7F179B26F73}"/>
              </a:ext>
            </a:extLst>
          </p:cNvPr>
          <p:cNvSpPr>
            <a:spLocks noGrp="1"/>
          </p:cNvSpPr>
          <p:nvPr>
            <p:ph type="sldNum" sz="quarter" idx="10"/>
          </p:nvPr>
        </p:nvSpPr>
        <p:spPr/>
        <p:txBody>
          <a:bodyPr/>
          <a:lstStyle/>
          <a:p>
            <a:pPr>
              <a:defRPr/>
            </a:pPr>
            <a:fld id="{09365272-BA40-44CC-9448-31C16C70B020}" type="slidenum">
              <a:rPr lang="en-US" smtClean="0"/>
              <a:pPr>
                <a:defRPr/>
              </a:pPr>
              <a:t>12</a:t>
            </a:fld>
            <a:endParaRPr lang="en-US"/>
          </a:p>
        </p:txBody>
      </p:sp>
      <p:pic>
        <p:nvPicPr>
          <p:cNvPr id="10" name="Picture 9">
            <a:extLst>
              <a:ext uri="{FF2B5EF4-FFF2-40B4-BE49-F238E27FC236}">
                <a16:creationId xmlns:a16="http://schemas.microsoft.com/office/drawing/2014/main" id="{62F89E09-F99A-4304-8E56-8DDBEA9AE8FD}"/>
              </a:ext>
            </a:extLst>
          </p:cNvPr>
          <p:cNvPicPr>
            <a:picLocks noChangeAspect="1"/>
          </p:cNvPicPr>
          <p:nvPr/>
        </p:nvPicPr>
        <p:blipFill>
          <a:blip r:embed="rId2"/>
          <a:stretch>
            <a:fillRect/>
          </a:stretch>
        </p:blipFill>
        <p:spPr>
          <a:xfrm>
            <a:off x="1841377" y="3076850"/>
            <a:ext cx="6285158" cy="3828775"/>
          </a:xfrm>
          <a:prstGeom prst="rect">
            <a:avLst/>
          </a:prstGeom>
        </p:spPr>
      </p:pic>
    </p:spTree>
    <p:extLst>
      <p:ext uri="{BB962C8B-B14F-4D97-AF65-F5344CB8AC3E}">
        <p14:creationId xmlns:p14="http://schemas.microsoft.com/office/powerpoint/2010/main" val="2640774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9EB9-1A74-46E2-B399-30D78FF780FD}"/>
              </a:ext>
            </a:extLst>
          </p:cNvPr>
          <p:cNvSpPr>
            <a:spLocks noGrp="1"/>
          </p:cNvSpPr>
          <p:nvPr>
            <p:ph type="title"/>
          </p:nvPr>
        </p:nvSpPr>
        <p:spPr/>
        <p:txBody>
          <a:bodyPr/>
          <a:lstStyle/>
          <a:p>
            <a:r>
              <a:rPr lang="en-US" dirty="0"/>
              <a:t>Advantages and disadvantages of portfolio sorting</a:t>
            </a:r>
            <a:endParaRPr lang="en-CA" dirty="0"/>
          </a:p>
        </p:txBody>
      </p:sp>
      <p:sp>
        <p:nvSpPr>
          <p:cNvPr id="3" name="Content Placeholder 2">
            <a:extLst>
              <a:ext uri="{FF2B5EF4-FFF2-40B4-BE49-F238E27FC236}">
                <a16:creationId xmlns:a16="http://schemas.microsoft.com/office/drawing/2014/main" id="{70A0EC7D-0971-442A-892A-C6F9997561D0}"/>
              </a:ext>
            </a:extLst>
          </p:cNvPr>
          <p:cNvSpPr>
            <a:spLocks noGrp="1"/>
          </p:cNvSpPr>
          <p:nvPr>
            <p:ph idx="1"/>
          </p:nvPr>
        </p:nvSpPr>
        <p:spPr/>
        <p:txBody>
          <a:bodyPr/>
          <a:lstStyle/>
          <a:p>
            <a:r>
              <a:rPr lang="en-US" dirty="0"/>
              <a:t>Pros:</a:t>
            </a:r>
          </a:p>
          <a:p>
            <a:pPr lvl="1"/>
            <a:r>
              <a:rPr lang="en-US" dirty="0"/>
              <a:t>Straightforward and intuitive</a:t>
            </a:r>
          </a:p>
          <a:p>
            <a:pPr lvl="1"/>
            <a:r>
              <a:rPr lang="en-US" dirty="0"/>
              <a:t>No need to assume an underlying model (linear or non-linear)</a:t>
            </a:r>
          </a:p>
          <a:p>
            <a:r>
              <a:rPr lang="en-CA" dirty="0"/>
              <a:t>Cons:</a:t>
            </a:r>
          </a:p>
          <a:p>
            <a:pPr lvl="1"/>
            <a:r>
              <a:rPr lang="en-CA" dirty="0"/>
              <a:t>Conclusions could be biased (what if you have a u-shaped relation?)</a:t>
            </a:r>
          </a:p>
          <a:p>
            <a:pPr lvl="1"/>
            <a:r>
              <a:rPr lang="en-CA" dirty="0"/>
              <a:t>Difficult to account for other interacting/confounding effects/variables</a:t>
            </a:r>
          </a:p>
          <a:p>
            <a:pPr lvl="1"/>
            <a:r>
              <a:rPr lang="en-CA" dirty="0"/>
              <a:t>Sorting assumes no within-bucket variations </a:t>
            </a:r>
          </a:p>
        </p:txBody>
      </p:sp>
      <p:sp>
        <p:nvSpPr>
          <p:cNvPr id="4" name="Slide Number Placeholder 3">
            <a:extLst>
              <a:ext uri="{FF2B5EF4-FFF2-40B4-BE49-F238E27FC236}">
                <a16:creationId xmlns:a16="http://schemas.microsoft.com/office/drawing/2014/main" id="{30226E9C-55F2-4A72-8709-9D832EBB4CF3}"/>
              </a:ext>
            </a:extLst>
          </p:cNvPr>
          <p:cNvSpPr>
            <a:spLocks noGrp="1"/>
          </p:cNvSpPr>
          <p:nvPr>
            <p:ph type="sldNum" sz="quarter" idx="10"/>
          </p:nvPr>
        </p:nvSpPr>
        <p:spPr/>
        <p:txBody>
          <a:bodyPr/>
          <a:lstStyle/>
          <a:p>
            <a:pPr>
              <a:defRPr/>
            </a:pPr>
            <a:fld id="{09365272-BA40-44CC-9448-31C16C70B020}" type="slidenum">
              <a:rPr lang="en-US" smtClean="0"/>
              <a:pPr>
                <a:defRPr/>
              </a:pPr>
              <a:t>13</a:t>
            </a:fld>
            <a:endParaRPr lang="en-US"/>
          </a:p>
        </p:txBody>
      </p:sp>
    </p:spTree>
    <p:extLst>
      <p:ext uri="{BB962C8B-B14F-4D97-AF65-F5344CB8AC3E}">
        <p14:creationId xmlns:p14="http://schemas.microsoft.com/office/powerpoint/2010/main" val="286055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0057-18C8-43A4-A683-88F6D2A966C1}"/>
              </a:ext>
            </a:extLst>
          </p:cNvPr>
          <p:cNvSpPr>
            <a:spLocks noGrp="1"/>
          </p:cNvSpPr>
          <p:nvPr>
            <p:ph type="title"/>
          </p:nvPr>
        </p:nvSpPr>
        <p:spPr/>
        <p:txBody>
          <a:bodyPr/>
          <a:lstStyle/>
          <a:p>
            <a:r>
              <a:rPr lang="en-US" dirty="0"/>
              <a:t>Cross-sectional regressions</a:t>
            </a:r>
            <a:endParaRPr lang="en-CA" dirty="0"/>
          </a:p>
        </p:txBody>
      </p:sp>
      <p:sp>
        <p:nvSpPr>
          <p:cNvPr id="3" name="Content Placeholder 2">
            <a:extLst>
              <a:ext uri="{FF2B5EF4-FFF2-40B4-BE49-F238E27FC236}">
                <a16:creationId xmlns:a16="http://schemas.microsoft.com/office/drawing/2014/main" id="{E5E6E066-5A6D-4140-A0D4-D8F519522FBF}"/>
              </a:ext>
            </a:extLst>
          </p:cNvPr>
          <p:cNvSpPr>
            <a:spLocks noGrp="1"/>
          </p:cNvSpPr>
          <p:nvPr>
            <p:ph idx="1"/>
          </p:nvPr>
        </p:nvSpPr>
        <p:spPr>
          <a:xfrm>
            <a:off x="376519" y="1085851"/>
            <a:ext cx="8640762" cy="5610784"/>
          </a:xfrm>
        </p:spPr>
        <p:txBody>
          <a:bodyPr/>
          <a:lstStyle/>
          <a:p>
            <a:r>
              <a:rPr lang="en-US" dirty="0"/>
              <a:t>A better way to control for multiple confounding effects is through multivariate regressions.</a:t>
            </a:r>
          </a:p>
          <a:p>
            <a:r>
              <a:rPr lang="en-US" dirty="0"/>
              <a:t>You wish to be able to state that your predicting variable is not a replication of other commonly known forces.</a:t>
            </a:r>
          </a:p>
          <a:p>
            <a:r>
              <a:rPr lang="en-US" dirty="0"/>
              <a:t>For example, test if MOM predicts returns while controlling for the underlying characteristics of FF-3 factors:</a:t>
            </a:r>
          </a:p>
          <a:p>
            <a:endParaRPr lang="en-US" dirty="0"/>
          </a:p>
          <a:p>
            <a:r>
              <a:rPr lang="en-US" dirty="0"/>
              <a:t>You can run a panel regression (</a:t>
            </a:r>
            <a:r>
              <a:rPr lang="en-US" i="1" dirty="0"/>
              <a:t>N</a:t>
            </a:r>
            <a:r>
              <a:rPr lang="en-US" dirty="0"/>
              <a:t> stocks x </a:t>
            </a:r>
            <a:r>
              <a:rPr lang="en-US" i="1" dirty="0"/>
              <a:t>T</a:t>
            </a:r>
            <a:r>
              <a:rPr lang="en-US" dirty="0"/>
              <a:t> time periods—not recommended though due to a lot of complications in this case); however, asset pricing is more about comparing assets at the same time than comparing same asset across time. Reflecting this, </a:t>
            </a:r>
            <a:r>
              <a:rPr lang="en-US" dirty="0" err="1"/>
              <a:t>Fama</a:t>
            </a:r>
            <a:r>
              <a:rPr lang="en-US" dirty="0"/>
              <a:t> and MacBeth (1973) propose the following procedure:</a:t>
            </a:r>
          </a:p>
          <a:p>
            <a:pPr lvl="1"/>
            <a:r>
              <a:rPr lang="en-US" dirty="0"/>
              <a:t>Run the equations at each time point</a:t>
            </a:r>
          </a:p>
          <a:p>
            <a:pPr lvl="1"/>
            <a:r>
              <a:rPr lang="en-US" dirty="0"/>
              <a:t>Collect the time series of betas and determine whether the beta is significantly different from zero.</a:t>
            </a:r>
          </a:p>
          <a:p>
            <a:pPr marL="0" indent="0">
              <a:buNone/>
            </a:pPr>
            <a:endParaRPr lang="en-CA" dirty="0"/>
          </a:p>
        </p:txBody>
      </p:sp>
      <p:sp>
        <p:nvSpPr>
          <p:cNvPr id="4" name="Slide Number Placeholder 3">
            <a:extLst>
              <a:ext uri="{FF2B5EF4-FFF2-40B4-BE49-F238E27FC236}">
                <a16:creationId xmlns:a16="http://schemas.microsoft.com/office/drawing/2014/main" id="{4F57EE7F-0B72-4423-BAA4-2C46AE2BA53F}"/>
              </a:ext>
            </a:extLst>
          </p:cNvPr>
          <p:cNvSpPr>
            <a:spLocks noGrp="1"/>
          </p:cNvSpPr>
          <p:nvPr>
            <p:ph type="sldNum" sz="quarter" idx="10"/>
          </p:nvPr>
        </p:nvSpPr>
        <p:spPr/>
        <p:txBody>
          <a:bodyPr/>
          <a:lstStyle/>
          <a:p>
            <a:pPr>
              <a:defRPr/>
            </a:pPr>
            <a:fld id="{09365272-BA40-44CC-9448-31C16C70B020}" type="slidenum">
              <a:rPr lang="en-US" smtClean="0"/>
              <a:pPr>
                <a:defRPr/>
              </a:pPr>
              <a:t>14</a:t>
            </a:fld>
            <a:endParaRPr lang="en-US"/>
          </a:p>
        </p:txBody>
      </p:sp>
      <p:pic>
        <p:nvPicPr>
          <p:cNvPr id="6" name="Picture 5">
            <a:extLst>
              <a:ext uri="{FF2B5EF4-FFF2-40B4-BE49-F238E27FC236}">
                <a16:creationId xmlns:a16="http://schemas.microsoft.com/office/drawing/2014/main" id="{34FF11A7-73AE-4085-A143-E42270A0B1A2}"/>
              </a:ext>
            </a:extLst>
          </p:cNvPr>
          <p:cNvPicPr>
            <a:picLocks noChangeAspect="1"/>
          </p:cNvPicPr>
          <p:nvPr/>
        </p:nvPicPr>
        <p:blipFill>
          <a:blip r:embed="rId2"/>
          <a:stretch>
            <a:fillRect/>
          </a:stretch>
        </p:blipFill>
        <p:spPr>
          <a:xfrm>
            <a:off x="1236477" y="3510420"/>
            <a:ext cx="7387379" cy="495972"/>
          </a:xfrm>
          <a:prstGeom prst="rect">
            <a:avLst/>
          </a:prstGeom>
        </p:spPr>
      </p:pic>
    </p:spTree>
    <p:extLst>
      <p:ext uri="{BB962C8B-B14F-4D97-AF65-F5344CB8AC3E}">
        <p14:creationId xmlns:p14="http://schemas.microsoft.com/office/powerpoint/2010/main" val="2421232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1A64-F2DC-44F1-9D41-092BADB8DCB5}"/>
              </a:ext>
            </a:extLst>
          </p:cNvPr>
          <p:cNvSpPr>
            <a:spLocks noGrp="1"/>
          </p:cNvSpPr>
          <p:nvPr>
            <p:ph type="title"/>
          </p:nvPr>
        </p:nvSpPr>
        <p:spPr/>
        <p:txBody>
          <a:bodyPr/>
          <a:lstStyle/>
          <a:p>
            <a:r>
              <a:rPr lang="en-US" dirty="0"/>
              <a:t>Cross-sectional regressions</a:t>
            </a:r>
            <a:endParaRPr lang="en-CA" dirty="0"/>
          </a:p>
        </p:txBody>
      </p:sp>
      <p:sp>
        <p:nvSpPr>
          <p:cNvPr id="3" name="Content Placeholder 2">
            <a:extLst>
              <a:ext uri="{FF2B5EF4-FFF2-40B4-BE49-F238E27FC236}">
                <a16:creationId xmlns:a16="http://schemas.microsoft.com/office/drawing/2014/main" id="{8228BB5A-89E2-4FBD-B5B9-6068B9A2D64D}"/>
              </a:ext>
            </a:extLst>
          </p:cNvPr>
          <p:cNvSpPr>
            <a:spLocks noGrp="1"/>
          </p:cNvSpPr>
          <p:nvPr>
            <p:ph idx="1"/>
          </p:nvPr>
        </p:nvSpPr>
        <p:spPr/>
        <p:txBody>
          <a:bodyPr/>
          <a:lstStyle/>
          <a:p>
            <a:r>
              <a:rPr lang="en-US" dirty="0"/>
              <a:t>You can calculate the simple mean and </a:t>
            </a:r>
            <a:r>
              <a:rPr lang="en-US" i="1" dirty="0"/>
              <a:t>t-</a:t>
            </a:r>
            <a:r>
              <a:rPr lang="en-US" dirty="0"/>
              <a:t>stat. to determine if the beta is </a:t>
            </a:r>
            <a:r>
              <a:rPr lang="en-US" dirty="0" err="1"/>
              <a:t>difffent</a:t>
            </a:r>
            <a:r>
              <a:rPr lang="en-US" dirty="0"/>
              <a:t> from zero.</a:t>
            </a:r>
          </a:p>
          <a:p>
            <a:r>
              <a:rPr lang="en-US" dirty="0"/>
              <a:t>In most cases, people apply Newey-West auto-correlation </a:t>
            </a:r>
            <a:r>
              <a:rPr lang="en-US" sz="1800" dirty="0"/>
              <a:t>adjustment</a:t>
            </a:r>
            <a:r>
              <a:rPr lang="en-US" dirty="0"/>
              <a:t>.</a:t>
            </a:r>
          </a:p>
          <a:p>
            <a:r>
              <a:rPr lang="en-US" dirty="0"/>
              <a:t>Other considerations</a:t>
            </a:r>
          </a:p>
          <a:p>
            <a:pPr lvl="1"/>
            <a:r>
              <a:rPr lang="en-US" dirty="0"/>
              <a:t>Missing value usually does not affect the outcomes</a:t>
            </a:r>
          </a:p>
          <a:p>
            <a:pPr lvl="1"/>
            <a:r>
              <a:rPr lang="en-US" dirty="0"/>
              <a:t>You need to take care of outliers at the RHS.</a:t>
            </a:r>
          </a:p>
          <a:p>
            <a:endParaRPr lang="en-CA" dirty="0"/>
          </a:p>
        </p:txBody>
      </p:sp>
      <p:sp>
        <p:nvSpPr>
          <p:cNvPr id="4" name="Slide Number Placeholder 3">
            <a:extLst>
              <a:ext uri="{FF2B5EF4-FFF2-40B4-BE49-F238E27FC236}">
                <a16:creationId xmlns:a16="http://schemas.microsoft.com/office/drawing/2014/main" id="{B7EABA7A-5F80-4092-9C0D-C6F2BE56E7B7}"/>
              </a:ext>
            </a:extLst>
          </p:cNvPr>
          <p:cNvSpPr>
            <a:spLocks noGrp="1"/>
          </p:cNvSpPr>
          <p:nvPr>
            <p:ph type="sldNum" sz="quarter" idx="10"/>
          </p:nvPr>
        </p:nvSpPr>
        <p:spPr/>
        <p:txBody>
          <a:bodyPr/>
          <a:lstStyle/>
          <a:p>
            <a:pPr>
              <a:defRPr/>
            </a:pPr>
            <a:fld id="{09365272-BA40-44CC-9448-31C16C70B020}" type="slidenum">
              <a:rPr lang="en-US" smtClean="0"/>
              <a:pPr>
                <a:defRPr/>
              </a:pPr>
              <a:t>15</a:t>
            </a:fld>
            <a:endParaRPr lang="en-US"/>
          </a:p>
        </p:txBody>
      </p:sp>
    </p:spTree>
    <p:extLst>
      <p:ext uri="{BB962C8B-B14F-4D97-AF65-F5344CB8AC3E}">
        <p14:creationId xmlns:p14="http://schemas.microsoft.com/office/powerpoint/2010/main" val="306246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567E-BD22-4F92-A246-0DE851A53655}"/>
              </a:ext>
            </a:extLst>
          </p:cNvPr>
          <p:cNvSpPr>
            <a:spLocks noGrp="1"/>
          </p:cNvSpPr>
          <p:nvPr>
            <p:ph type="title"/>
          </p:nvPr>
        </p:nvSpPr>
        <p:spPr/>
        <p:txBody>
          <a:bodyPr/>
          <a:lstStyle/>
          <a:p>
            <a:r>
              <a:rPr lang="en-US" dirty="0"/>
              <a:t>Example: Huang (2009)</a:t>
            </a:r>
            <a:endParaRPr lang="en-CA" dirty="0"/>
          </a:p>
        </p:txBody>
      </p:sp>
      <p:sp>
        <p:nvSpPr>
          <p:cNvPr id="4" name="Slide Number Placeholder 3">
            <a:extLst>
              <a:ext uri="{FF2B5EF4-FFF2-40B4-BE49-F238E27FC236}">
                <a16:creationId xmlns:a16="http://schemas.microsoft.com/office/drawing/2014/main" id="{808E1A46-40B4-4E2B-90E4-3E223512BC96}"/>
              </a:ext>
            </a:extLst>
          </p:cNvPr>
          <p:cNvSpPr>
            <a:spLocks noGrp="1"/>
          </p:cNvSpPr>
          <p:nvPr>
            <p:ph type="sldNum" sz="quarter" idx="10"/>
          </p:nvPr>
        </p:nvSpPr>
        <p:spPr/>
        <p:txBody>
          <a:bodyPr/>
          <a:lstStyle/>
          <a:p>
            <a:pPr>
              <a:defRPr/>
            </a:pPr>
            <a:fld id="{09365272-BA40-44CC-9448-31C16C70B020}" type="slidenum">
              <a:rPr lang="en-US" smtClean="0"/>
              <a:pPr>
                <a:defRPr/>
              </a:pPr>
              <a:t>16</a:t>
            </a:fld>
            <a:endParaRPr lang="en-US"/>
          </a:p>
        </p:txBody>
      </p:sp>
      <p:sp>
        <p:nvSpPr>
          <p:cNvPr id="7" name="Content Placeholder 6">
            <a:extLst>
              <a:ext uri="{FF2B5EF4-FFF2-40B4-BE49-F238E27FC236}">
                <a16:creationId xmlns:a16="http://schemas.microsoft.com/office/drawing/2014/main" id="{29B77F2E-45F7-45D9-961C-345682AFF5B9}"/>
              </a:ext>
            </a:extLst>
          </p:cNvPr>
          <p:cNvSpPr>
            <a:spLocks noGrp="1"/>
          </p:cNvSpPr>
          <p:nvPr>
            <p:ph idx="1"/>
          </p:nvPr>
        </p:nvSpPr>
        <p:spPr/>
        <p:txBody>
          <a:bodyPr/>
          <a:lstStyle/>
          <a:p>
            <a:pPr marL="0" indent="0">
              <a:buNone/>
            </a:pPr>
            <a:endParaRPr lang="en-CA" dirty="0"/>
          </a:p>
          <a:p>
            <a:r>
              <a:rPr lang="en-CA" dirty="0"/>
              <a:t>LHS: return at time </a:t>
            </a:r>
            <a:r>
              <a:rPr lang="en-CA" i="1" dirty="0"/>
              <a:t>t</a:t>
            </a:r>
            <a:r>
              <a:rPr lang="en-CA" dirty="0"/>
              <a:t>; RHS: variable values measured at time </a:t>
            </a:r>
            <a:r>
              <a:rPr lang="en-CA" i="1" dirty="0"/>
              <a:t>t-1</a:t>
            </a:r>
            <a:r>
              <a:rPr lang="en-CA" dirty="0"/>
              <a:t>, written as </a:t>
            </a:r>
            <a:r>
              <a:rPr lang="en-CA" i="1" dirty="0"/>
              <a:t>t</a:t>
            </a:r>
            <a:r>
              <a:rPr lang="en-CA" dirty="0"/>
              <a:t>. </a:t>
            </a:r>
          </a:p>
          <a:p>
            <a:endParaRPr lang="en-CA" dirty="0"/>
          </a:p>
          <a:p>
            <a:endParaRPr lang="en-CA" dirty="0"/>
          </a:p>
        </p:txBody>
      </p:sp>
      <p:pic>
        <p:nvPicPr>
          <p:cNvPr id="8" name="Content Placeholder 5">
            <a:extLst>
              <a:ext uri="{FF2B5EF4-FFF2-40B4-BE49-F238E27FC236}">
                <a16:creationId xmlns:a16="http://schemas.microsoft.com/office/drawing/2014/main" id="{7FA338F0-0AD3-4F7C-8B77-71581CD52511}"/>
              </a:ext>
            </a:extLst>
          </p:cNvPr>
          <p:cNvPicPr>
            <a:picLocks noChangeAspect="1"/>
          </p:cNvPicPr>
          <p:nvPr/>
        </p:nvPicPr>
        <p:blipFill>
          <a:blip r:embed="rId2"/>
          <a:stretch>
            <a:fillRect/>
          </a:stretch>
        </p:blipFill>
        <p:spPr bwMode="auto">
          <a:xfrm>
            <a:off x="723900" y="1348245"/>
            <a:ext cx="8397875" cy="43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665C0D37-99F3-4F2C-8FFE-D226D83CD1B8}"/>
              </a:ext>
            </a:extLst>
          </p:cNvPr>
          <p:cNvPicPr>
            <a:picLocks noChangeAspect="1"/>
          </p:cNvPicPr>
          <p:nvPr/>
        </p:nvPicPr>
        <p:blipFill>
          <a:blip r:embed="rId3"/>
          <a:stretch>
            <a:fillRect/>
          </a:stretch>
        </p:blipFill>
        <p:spPr>
          <a:xfrm>
            <a:off x="0" y="2544357"/>
            <a:ext cx="9601200" cy="2226486"/>
          </a:xfrm>
          <a:prstGeom prst="rect">
            <a:avLst/>
          </a:prstGeom>
        </p:spPr>
      </p:pic>
    </p:spTree>
    <p:extLst>
      <p:ext uri="{BB962C8B-B14F-4D97-AF65-F5344CB8AC3E}">
        <p14:creationId xmlns:p14="http://schemas.microsoft.com/office/powerpoint/2010/main" val="318388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C8D0D-7D47-4337-B7A9-FC6C68DC2194}"/>
              </a:ext>
            </a:extLst>
          </p:cNvPr>
          <p:cNvSpPr>
            <a:spLocks noGrp="1"/>
          </p:cNvSpPr>
          <p:nvPr>
            <p:ph type="title"/>
          </p:nvPr>
        </p:nvSpPr>
        <p:spPr/>
        <p:txBody>
          <a:bodyPr/>
          <a:lstStyle/>
          <a:p>
            <a:r>
              <a:rPr lang="en-US" dirty="0" err="1"/>
              <a:t>Fama</a:t>
            </a:r>
            <a:r>
              <a:rPr lang="en-US" dirty="0"/>
              <a:t>-MacBeth in SAS</a:t>
            </a:r>
            <a:endParaRPr lang="en-CA" dirty="0"/>
          </a:p>
        </p:txBody>
      </p:sp>
      <p:sp>
        <p:nvSpPr>
          <p:cNvPr id="3" name="Content Placeholder 2">
            <a:extLst>
              <a:ext uri="{FF2B5EF4-FFF2-40B4-BE49-F238E27FC236}">
                <a16:creationId xmlns:a16="http://schemas.microsoft.com/office/drawing/2014/main" id="{8B868C56-C79D-4D88-824B-16327CA4489C}"/>
              </a:ext>
            </a:extLst>
          </p:cNvPr>
          <p:cNvSpPr>
            <a:spLocks noGrp="1"/>
          </p:cNvSpPr>
          <p:nvPr>
            <p:ph idx="1"/>
          </p:nvPr>
        </p:nvSpPr>
        <p:spPr>
          <a:xfrm>
            <a:off x="391961" y="1156184"/>
            <a:ext cx="8640763" cy="5749441"/>
          </a:xfrm>
        </p:spPr>
        <p:txBody>
          <a:bodyPr/>
          <a:lstStyle/>
          <a:p>
            <a:r>
              <a:rPr lang="en-US" dirty="0"/>
              <a:t>Credit: Noah </a:t>
            </a:r>
            <a:r>
              <a:rPr lang="en-US" dirty="0" err="1"/>
              <a:t>Stoffman</a:t>
            </a:r>
            <a:r>
              <a:rPr lang="en-US" dirty="0"/>
              <a:t> at Indiana</a:t>
            </a:r>
          </a:p>
          <a:p>
            <a:pPr marL="0" indent="0">
              <a:buNone/>
            </a:pPr>
            <a:r>
              <a:rPr lang="en-US" b="0" i="0" dirty="0">
                <a:solidFill>
                  <a:srgbClr val="000000"/>
                </a:solidFill>
                <a:effectLst/>
                <a:latin typeface="times" panose="02020603050405020304" pitchFamily="18" charset="0"/>
              </a:rPr>
              <a:t>Running a </a:t>
            </a:r>
            <a:r>
              <a:rPr lang="en-US" i="0" dirty="0" err="1">
                <a:solidFill>
                  <a:srgbClr val="000000"/>
                </a:solidFill>
                <a:effectLst/>
                <a:latin typeface="times" panose="02020603050405020304" pitchFamily="18" charset="0"/>
              </a:rPr>
              <a:t>Fama</a:t>
            </a:r>
            <a:r>
              <a:rPr lang="en-US" i="0" dirty="0">
                <a:solidFill>
                  <a:srgbClr val="000000"/>
                </a:solidFill>
                <a:effectLst/>
                <a:latin typeface="times" panose="02020603050405020304" pitchFamily="18" charset="0"/>
              </a:rPr>
              <a:t>-Macbeth</a:t>
            </a:r>
            <a:r>
              <a:rPr lang="en-US" b="0" i="0" dirty="0">
                <a:solidFill>
                  <a:srgbClr val="000000"/>
                </a:solidFill>
                <a:effectLst/>
                <a:latin typeface="times" panose="02020603050405020304" pitchFamily="18" charset="0"/>
              </a:rPr>
              <a:t> regression in SAS is quite easy. The following code will run cross-sectional regressions by year for all firms and report the means.</a:t>
            </a:r>
          </a:p>
          <a:p>
            <a:pPr marL="0" indent="0">
              <a:buNone/>
            </a:pPr>
            <a:endParaRPr lang="en-US" sz="1600" b="0" i="0" dirty="0">
              <a:solidFill>
                <a:srgbClr val="000000"/>
              </a:solidFill>
              <a:effectLst/>
              <a:latin typeface="times"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ods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listing close;</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output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parameterestimates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=pe;</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proc reg data=</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dset</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by year;</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model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depvar</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indvars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run;</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quit;</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ods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listing;</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proc means data=pe mean std t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probt</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var estimate; </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class variable;</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run;</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CA" dirty="0"/>
          </a:p>
        </p:txBody>
      </p:sp>
      <p:sp>
        <p:nvSpPr>
          <p:cNvPr id="4" name="Slide Number Placeholder 3">
            <a:extLst>
              <a:ext uri="{FF2B5EF4-FFF2-40B4-BE49-F238E27FC236}">
                <a16:creationId xmlns:a16="http://schemas.microsoft.com/office/drawing/2014/main" id="{CD5539D1-FC7F-43EC-A57F-C5DFD2FFC0FC}"/>
              </a:ext>
            </a:extLst>
          </p:cNvPr>
          <p:cNvSpPr>
            <a:spLocks noGrp="1"/>
          </p:cNvSpPr>
          <p:nvPr>
            <p:ph type="sldNum" sz="quarter" idx="10"/>
          </p:nvPr>
        </p:nvSpPr>
        <p:spPr/>
        <p:txBody>
          <a:bodyPr/>
          <a:lstStyle/>
          <a:p>
            <a:pPr>
              <a:defRPr/>
            </a:pPr>
            <a:fld id="{09365272-BA40-44CC-9448-31C16C70B020}" type="slidenum">
              <a:rPr lang="en-US" smtClean="0"/>
              <a:pPr>
                <a:defRPr/>
              </a:pPr>
              <a:t>17</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1E90157-13CB-A724-8E1D-1EB59E8CCFEB}"/>
                  </a:ext>
                </a:extLst>
              </p14:cNvPr>
              <p14:cNvContentPartPr/>
              <p14:nvPr/>
            </p14:nvContentPartPr>
            <p14:xfrm>
              <a:off x="214612" y="4310304"/>
              <a:ext cx="5313600" cy="2249280"/>
            </p14:xfrm>
          </p:contentPart>
        </mc:Choice>
        <mc:Fallback>
          <p:pic>
            <p:nvPicPr>
              <p:cNvPr id="5" name="Ink 4">
                <a:extLst>
                  <a:ext uri="{FF2B5EF4-FFF2-40B4-BE49-F238E27FC236}">
                    <a16:creationId xmlns:a16="http://schemas.microsoft.com/office/drawing/2014/main" id="{41E90157-13CB-A724-8E1D-1EB59E8CCFEB}"/>
                  </a:ext>
                </a:extLst>
              </p:cNvPr>
              <p:cNvPicPr/>
              <p:nvPr/>
            </p:nvPicPr>
            <p:blipFill>
              <a:blip r:embed="rId3"/>
              <a:stretch>
                <a:fillRect/>
              </a:stretch>
            </p:blipFill>
            <p:spPr>
              <a:xfrm>
                <a:off x="205972" y="4301664"/>
                <a:ext cx="5331240" cy="2266920"/>
              </a:xfrm>
              <a:prstGeom prst="rect">
                <a:avLst/>
              </a:prstGeom>
            </p:spPr>
          </p:pic>
        </mc:Fallback>
      </mc:AlternateContent>
      <p:grpSp>
        <p:nvGrpSpPr>
          <p:cNvPr id="8" name="Group 7">
            <a:extLst>
              <a:ext uri="{FF2B5EF4-FFF2-40B4-BE49-F238E27FC236}">
                <a16:creationId xmlns:a16="http://schemas.microsoft.com/office/drawing/2014/main" id="{22A89EFC-D868-091F-2536-B5B687A4A2F9}"/>
              </a:ext>
            </a:extLst>
          </p:cNvPr>
          <p:cNvGrpSpPr/>
          <p:nvPr/>
        </p:nvGrpSpPr>
        <p:grpSpPr>
          <a:xfrm>
            <a:off x="2803372" y="5199504"/>
            <a:ext cx="1447560" cy="87120"/>
            <a:chOff x="2803372" y="5199504"/>
            <a:chExt cx="1447560" cy="87120"/>
          </a:xfrm>
        </p:grpSpPr>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815D5D1B-C88E-90A3-A041-3FA12699655C}"/>
                    </a:ext>
                  </a:extLst>
                </p14:cNvPr>
                <p14:cNvContentPartPr/>
                <p14:nvPr/>
              </p14:nvContentPartPr>
              <p14:xfrm>
                <a:off x="2803372" y="5199504"/>
                <a:ext cx="569160" cy="87120"/>
              </p14:xfrm>
            </p:contentPart>
          </mc:Choice>
          <mc:Fallback>
            <p:pic>
              <p:nvPicPr>
                <p:cNvPr id="6" name="Ink 5">
                  <a:extLst>
                    <a:ext uri="{FF2B5EF4-FFF2-40B4-BE49-F238E27FC236}">
                      <a16:creationId xmlns:a16="http://schemas.microsoft.com/office/drawing/2014/main" id="{815D5D1B-C88E-90A3-A041-3FA12699655C}"/>
                    </a:ext>
                  </a:extLst>
                </p:cNvPr>
                <p:cNvPicPr/>
                <p:nvPr/>
              </p:nvPicPr>
              <p:blipFill>
                <a:blip r:embed="rId5"/>
                <a:stretch>
                  <a:fillRect/>
                </a:stretch>
              </p:blipFill>
              <p:spPr>
                <a:xfrm>
                  <a:off x="2794372" y="5190504"/>
                  <a:ext cx="5868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66500D05-EDFF-E5ED-935C-175B74C7F69C}"/>
                    </a:ext>
                  </a:extLst>
                </p14:cNvPr>
                <p14:cNvContentPartPr/>
                <p14:nvPr/>
              </p14:nvContentPartPr>
              <p14:xfrm>
                <a:off x="3855652" y="5223264"/>
                <a:ext cx="395280" cy="42840"/>
              </p14:xfrm>
            </p:contentPart>
          </mc:Choice>
          <mc:Fallback>
            <p:pic>
              <p:nvPicPr>
                <p:cNvPr id="7" name="Ink 6">
                  <a:extLst>
                    <a:ext uri="{FF2B5EF4-FFF2-40B4-BE49-F238E27FC236}">
                      <a16:creationId xmlns:a16="http://schemas.microsoft.com/office/drawing/2014/main" id="{66500D05-EDFF-E5ED-935C-175B74C7F69C}"/>
                    </a:ext>
                  </a:extLst>
                </p:cNvPr>
                <p:cNvPicPr/>
                <p:nvPr/>
              </p:nvPicPr>
              <p:blipFill>
                <a:blip r:embed="rId7"/>
                <a:stretch>
                  <a:fillRect/>
                </a:stretch>
              </p:blipFill>
              <p:spPr>
                <a:xfrm>
                  <a:off x="3847012" y="5214624"/>
                  <a:ext cx="412920" cy="60480"/>
                </a:xfrm>
                <a:prstGeom prst="rect">
                  <a:avLst/>
                </a:prstGeom>
              </p:spPr>
            </p:pic>
          </mc:Fallback>
        </mc:AlternateContent>
      </p:grpSp>
    </p:spTree>
    <p:extLst>
      <p:ext uri="{BB962C8B-B14F-4D97-AF65-F5344CB8AC3E}">
        <p14:creationId xmlns:p14="http://schemas.microsoft.com/office/powerpoint/2010/main" val="1960244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C8D0D-7D47-4337-B7A9-FC6C68DC2194}"/>
              </a:ext>
            </a:extLst>
          </p:cNvPr>
          <p:cNvSpPr>
            <a:spLocks noGrp="1"/>
          </p:cNvSpPr>
          <p:nvPr>
            <p:ph type="title"/>
          </p:nvPr>
        </p:nvSpPr>
        <p:spPr/>
        <p:txBody>
          <a:bodyPr/>
          <a:lstStyle/>
          <a:p>
            <a:r>
              <a:rPr lang="en-US" dirty="0" err="1"/>
              <a:t>Fama</a:t>
            </a:r>
            <a:r>
              <a:rPr lang="en-US" dirty="0"/>
              <a:t>-MacBeth in SAS</a:t>
            </a:r>
            <a:endParaRPr lang="en-CA" dirty="0"/>
          </a:p>
        </p:txBody>
      </p:sp>
      <p:sp>
        <p:nvSpPr>
          <p:cNvPr id="3" name="Content Placeholder 2">
            <a:extLst>
              <a:ext uri="{FF2B5EF4-FFF2-40B4-BE49-F238E27FC236}">
                <a16:creationId xmlns:a16="http://schemas.microsoft.com/office/drawing/2014/main" id="{8B868C56-C79D-4D88-824B-16327CA4489C}"/>
              </a:ext>
            </a:extLst>
          </p:cNvPr>
          <p:cNvSpPr>
            <a:spLocks noGrp="1"/>
          </p:cNvSpPr>
          <p:nvPr>
            <p:ph idx="1"/>
          </p:nvPr>
        </p:nvSpPr>
        <p:spPr>
          <a:xfrm>
            <a:off x="391961" y="1156184"/>
            <a:ext cx="8640763" cy="5749441"/>
          </a:xfrm>
        </p:spPr>
        <p:txBody>
          <a:bodyPr/>
          <a:lstStyle/>
          <a:p>
            <a:pPr>
              <a:lnSpc>
                <a:spcPct val="100000"/>
              </a:lnSpc>
            </a:pPr>
            <a:r>
              <a:rPr lang="en-CA" sz="1800" dirty="0">
                <a:solidFill>
                  <a:srgbClr val="000000"/>
                </a:solidFill>
                <a:effectLst/>
                <a:latin typeface="Times" panose="02020603050405020304" pitchFamily="18" charset="0"/>
                <a:ea typeface="DengXian" panose="02010600030101010101" pitchFamily="2" charset="-122"/>
              </a:rPr>
              <a:t>Newey-West adjustment for standard errors. </a:t>
            </a:r>
          </a:p>
          <a:p>
            <a:pPr>
              <a:lnSpc>
                <a:spcPct val="100000"/>
              </a:lnSpc>
            </a:pPr>
            <a:endParaRPr lang="en-US" b="0" i="0" dirty="0">
              <a:solidFill>
                <a:srgbClr val="000000"/>
              </a:solidFill>
              <a:effectLst/>
              <a:latin typeface="times"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proc sort data=pe; by variable; run;</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%let lags=3;</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ods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output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parameterestimates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nw</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ods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listing close;</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proc model data=pe;</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by variable;</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instruments /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intonly</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estimate=a;</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fit estimate /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gmm</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kernel=(</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bart</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,%eval(&amp;lags+1),0)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vardef</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 run;</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quit;</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ods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listing;</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indent="0">
              <a:buNone/>
            </a:pPr>
            <a:r>
              <a:rPr lang="en-CA" sz="1800" dirty="0">
                <a:solidFill>
                  <a:srgbClr val="000000"/>
                </a:solidFill>
                <a:effectLst/>
                <a:latin typeface="Times" panose="02020603050405020304" pitchFamily="18" charset="0"/>
                <a:ea typeface="Times New Roman" panose="02020603050405020304" pitchFamily="18" charset="0"/>
              </a:rPr>
              <a:t>Note that the lag length is set by defining a macro variable, lags. The approach here is to use GMM to regress the time-series estimates on a constant, which is equivalent to taking a mean. This works because the Newey-West adjustment gives the same variance as the GMM procedure.</a:t>
            </a:r>
            <a:endParaRPr lang="en-CA"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CD5539D1-FC7F-43EC-A57F-C5DFD2FFC0FC}"/>
              </a:ext>
            </a:extLst>
          </p:cNvPr>
          <p:cNvSpPr>
            <a:spLocks noGrp="1"/>
          </p:cNvSpPr>
          <p:nvPr>
            <p:ph type="sldNum" sz="quarter" idx="10"/>
          </p:nvPr>
        </p:nvSpPr>
        <p:spPr/>
        <p:txBody>
          <a:bodyPr/>
          <a:lstStyle/>
          <a:p>
            <a:pPr>
              <a:defRPr/>
            </a:pPr>
            <a:fld id="{09365272-BA40-44CC-9448-31C16C70B020}" type="slidenum">
              <a:rPr lang="en-US" smtClean="0"/>
              <a:pPr>
                <a:defRPr/>
              </a:pPr>
              <a:t>18</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2168C37-37E8-B6E6-2F61-7A6F4F89E4DF}"/>
                  </a:ext>
                </a:extLst>
              </p14:cNvPr>
              <p14:cNvContentPartPr/>
              <p14:nvPr/>
            </p14:nvContentPartPr>
            <p14:xfrm>
              <a:off x="-38468" y="881304"/>
              <a:ext cx="6253560" cy="1420200"/>
            </p14:xfrm>
          </p:contentPart>
        </mc:Choice>
        <mc:Fallback>
          <p:pic>
            <p:nvPicPr>
              <p:cNvPr id="5" name="Ink 4">
                <a:extLst>
                  <a:ext uri="{FF2B5EF4-FFF2-40B4-BE49-F238E27FC236}">
                    <a16:creationId xmlns:a16="http://schemas.microsoft.com/office/drawing/2014/main" id="{82168C37-37E8-B6E6-2F61-7A6F4F89E4DF}"/>
                  </a:ext>
                </a:extLst>
              </p:cNvPr>
              <p:cNvPicPr/>
              <p:nvPr/>
            </p:nvPicPr>
            <p:blipFill>
              <a:blip r:embed="rId3"/>
              <a:stretch>
                <a:fillRect/>
              </a:stretch>
            </p:blipFill>
            <p:spPr>
              <a:xfrm>
                <a:off x="-47468" y="872304"/>
                <a:ext cx="6271200" cy="1437840"/>
              </a:xfrm>
              <a:prstGeom prst="rect">
                <a:avLst/>
              </a:prstGeom>
            </p:spPr>
          </p:pic>
        </mc:Fallback>
      </mc:AlternateContent>
    </p:spTree>
    <p:extLst>
      <p:ext uri="{BB962C8B-B14F-4D97-AF65-F5344CB8AC3E}">
        <p14:creationId xmlns:p14="http://schemas.microsoft.com/office/powerpoint/2010/main" val="179033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1BDC-FB18-4793-9B97-70362BA149E0}"/>
              </a:ext>
            </a:extLst>
          </p:cNvPr>
          <p:cNvSpPr>
            <a:spLocks noGrp="1"/>
          </p:cNvSpPr>
          <p:nvPr>
            <p:ph type="title"/>
          </p:nvPr>
        </p:nvSpPr>
        <p:spPr/>
        <p:txBody>
          <a:bodyPr/>
          <a:lstStyle/>
          <a:p>
            <a:r>
              <a:rPr lang="en-US" dirty="0"/>
              <a:t>Newey-West adjustment in equation of the above slide</a:t>
            </a:r>
            <a:endParaRPr lang="en-CA" dirty="0"/>
          </a:p>
        </p:txBody>
      </p:sp>
      <p:sp>
        <p:nvSpPr>
          <p:cNvPr id="4" name="Slide Number Placeholder 3">
            <a:extLst>
              <a:ext uri="{FF2B5EF4-FFF2-40B4-BE49-F238E27FC236}">
                <a16:creationId xmlns:a16="http://schemas.microsoft.com/office/drawing/2014/main" id="{E97EE1A6-C5D0-4F8E-B297-FA434C3DD1D0}"/>
              </a:ext>
            </a:extLst>
          </p:cNvPr>
          <p:cNvSpPr>
            <a:spLocks noGrp="1"/>
          </p:cNvSpPr>
          <p:nvPr>
            <p:ph type="sldNum" sz="quarter" idx="10"/>
          </p:nvPr>
        </p:nvSpPr>
        <p:spPr/>
        <p:txBody>
          <a:bodyPr/>
          <a:lstStyle/>
          <a:p>
            <a:pPr>
              <a:defRPr/>
            </a:pPr>
            <a:fld id="{09365272-BA40-44CC-9448-31C16C70B020}" type="slidenum">
              <a:rPr lang="en-US" smtClean="0"/>
              <a:pPr>
                <a:defRPr/>
              </a:pPr>
              <a:t>19</a:t>
            </a:fld>
            <a:endParaRPr lang="en-US"/>
          </a:p>
        </p:txBody>
      </p:sp>
      <p:sp>
        <p:nvSpPr>
          <p:cNvPr id="7" name="Content Placeholder 6">
            <a:extLst>
              <a:ext uri="{FF2B5EF4-FFF2-40B4-BE49-F238E27FC236}">
                <a16:creationId xmlns:a16="http://schemas.microsoft.com/office/drawing/2014/main" id="{701D181F-635D-46A9-8358-53EDB26EAD50}"/>
              </a:ext>
            </a:extLst>
          </p:cNvPr>
          <p:cNvSpPr>
            <a:spLocks noGrp="1"/>
          </p:cNvSpPr>
          <p:nvPr>
            <p:ph idx="1"/>
          </p:nvPr>
        </p:nvSpPr>
        <p:spPr/>
        <p:txBody>
          <a:bodyPr/>
          <a:lstStyle/>
          <a:p>
            <a:r>
              <a:rPr lang="en-US" dirty="0"/>
              <a:t>Estimate the following portfolio return time-series with generalized method of moments that includes appropriate time lags for the residuals:</a:t>
            </a:r>
          </a:p>
          <a:p>
            <a:pPr lvl="1"/>
            <a:r>
              <a:rPr lang="en-US" dirty="0"/>
              <a:t>Without risk adjustment:</a:t>
            </a:r>
          </a:p>
          <a:p>
            <a:pPr lvl="1"/>
            <a:endParaRPr lang="en-US" dirty="0"/>
          </a:p>
          <a:p>
            <a:pPr lvl="1"/>
            <a:endParaRPr lang="en-US" dirty="0"/>
          </a:p>
          <a:p>
            <a:pPr lvl="1"/>
            <a:r>
              <a:rPr lang="en-US" dirty="0"/>
              <a:t>With risk adjustment, e.g., four-factor:</a:t>
            </a:r>
          </a:p>
          <a:p>
            <a:pPr marL="304800" lvl="1" indent="0">
              <a:buNone/>
            </a:pPr>
            <a:r>
              <a:rPr lang="en-US" dirty="0"/>
              <a:t>	</a:t>
            </a:r>
          </a:p>
          <a:p>
            <a:pPr marL="304800" lvl="1" indent="0">
              <a:buNone/>
            </a:pPr>
            <a:endParaRPr lang="en-US" dirty="0"/>
          </a:p>
          <a:p>
            <a:pPr marL="304800" lvl="1" indent="0">
              <a:buNone/>
            </a:pPr>
            <a:endParaRPr lang="en-US" dirty="0"/>
          </a:p>
          <a:p>
            <a:pPr marL="0" indent="0">
              <a:buNone/>
            </a:pPr>
            <a:endParaRPr lang="en-CA" dirty="0"/>
          </a:p>
        </p:txBody>
      </p:sp>
      <p:pic>
        <p:nvPicPr>
          <p:cNvPr id="9" name="Picture 8">
            <a:extLst>
              <a:ext uri="{FF2B5EF4-FFF2-40B4-BE49-F238E27FC236}">
                <a16:creationId xmlns:a16="http://schemas.microsoft.com/office/drawing/2014/main" id="{974B2512-4D0A-42BE-80D9-9C79509197A5}"/>
              </a:ext>
            </a:extLst>
          </p:cNvPr>
          <p:cNvPicPr>
            <a:picLocks noChangeAspect="1"/>
          </p:cNvPicPr>
          <p:nvPr/>
        </p:nvPicPr>
        <p:blipFill>
          <a:blip r:embed="rId3"/>
          <a:stretch>
            <a:fillRect/>
          </a:stretch>
        </p:blipFill>
        <p:spPr>
          <a:xfrm>
            <a:off x="3202929" y="2545901"/>
            <a:ext cx="2416029" cy="687897"/>
          </a:xfrm>
          <a:prstGeom prst="rect">
            <a:avLst/>
          </a:prstGeom>
        </p:spPr>
      </p:pic>
      <p:pic>
        <p:nvPicPr>
          <p:cNvPr id="13" name="Picture 12">
            <a:extLst>
              <a:ext uri="{FF2B5EF4-FFF2-40B4-BE49-F238E27FC236}">
                <a16:creationId xmlns:a16="http://schemas.microsoft.com/office/drawing/2014/main" id="{54B3CE28-3B0B-4748-83A2-1D5EF402E849}"/>
              </a:ext>
            </a:extLst>
          </p:cNvPr>
          <p:cNvPicPr>
            <a:picLocks noChangeAspect="1"/>
          </p:cNvPicPr>
          <p:nvPr/>
        </p:nvPicPr>
        <p:blipFill>
          <a:blip r:embed="rId4"/>
          <a:stretch>
            <a:fillRect/>
          </a:stretch>
        </p:blipFill>
        <p:spPr>
          <a:xfrm>
            <a:off x="924537" y="4367498"/>
            <a:ext cx="7952763" cy="788565"/>
          </a:xfrm>
          <a:prstGeom prst="rect">
            <a:avLst/>
          </a:prstGeom>
        </p:spPr>
      </p:pic>
    </p:spTree>
    <p:extLst>
      <p:ext uri="{BB962C8B-B14F-4D97-AF65-F5344CB8AC3E}">
        <p14:creationId xmlns:p14="http://schemas.microsoft.com/office/powerpoint/2010/main" val="424406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asset pricing model recapped</a:t>
            </a:r>
          </a:p>
        </p:txBody>
      </p:sp>
      <p:sp>
        <p:nvSpPr>
          <p:cNvPr id="3" name="Content Placeholder 2"/>
          <p:cNvSpPr>
            <a:spLocks noGrp="1"/>
          </p:cNvSpPr>
          <p:nvPr>
            <p:ph idx="1"/>
          </p:nvPr>
        </p:nvSpPr>
        <p:spPr/>
        <p:txBody>
          <a:bodyPr/>
          <a:lstStyle/>
          <a:p>
            <a:pPr marL="0" indent="0">
              <a:buNone/>
            </a:pPr>
            <a:endParaRPr lang="en-US" dirty="0"/>
          </a:p>
          <a:p>
            <a:endParaRPr lang="en-US" dirty="0"/>
          </a:p>
          <a:p>
            <a:r>
              <a:rPr lang="en-US" dirty="0"/>
              <a:t>Return of an asset are driven (generated) by </a:t>
            </a:r>
            <a:r>
              <a:rPr lang="en-US" i="1" dirty="0"/>
              <a:t>N</a:t>
            </a:r>
            <a:r>
              <a:rPr lang="en-US" dirty="0"/>
              <a:t> factors of </a:t>
            </a:r>
            <a:r>
              <a:rPr lang="en-US" i="1" dirty="0"/>
              <a:t>F</a:t>
            </a:r>
            <a:r>
              <a:rPr lang="en-US" dirty="0"/>
              <a:t>’s.</a:t>
            </a:r>
            <a:endParaRPr lang="en-US" i="1" dirty="0"/>
          </a:p>
          <a:p>
            <a:pPr lvl="1"/>
            <a:r>
              <a:rPr lang="en-US" dirty="0"/>
              <a:t>These factors determine returns of all assets. </a:t>
            </a:r>
          </a:p>
          <a:p>
            <a:pPr lvl="1"/>
            <a:r>
              <a:rPr lang="en-US" dirty="0"/>
              <a:t>There’re no asset-specific factors. Any asset-specific “factors” are idiosyncratic.</a:t>
            </a:r>
          </a:p>
          <a:p>
            <a:r>
              <a:rPr lang="en-US" dirty="0"/>
              <a:t>Example: </a:t>
            </a:r>
            <a:r>
              <a:rPr lang="en-US" dirty="0" err="1"/>
              <a:t>Fama</a:t>
            </a:r>
            <a:r>
              <a:rPr lang="en-US" dirty="0"/>
              <a:t>-French three-factor model</a:t>
            </a:r>
          </a:p>
          <a:p>
            <a:pPr lvl="1"/>
            <a:endParaRPr lang="en-US" dirty="0"/>
          </a:p>
          <a:p>
            <a:pPr lvl="1"/>
            <a:endParaRPr lang="en-US" dirty="0"/>
          </a:p>
          <a:p>
            <a:pPr lvl="1"/>
            <a:r>
              <a:rPr lang="en-US" dirty="0"/>
              <a:t>alpha gets into the equation as we understand that no model is perfect empirically, and that the factors chosen will leave some fractions of </a:t>
            </a:r>
            <a:r>
              <a:rPr lang="en-US"/>
              <a:t>returns unexplained</a:t>
            </a:r>
            <a:r>
              <a:rPr lang="en-US" dirty="0"/>
              <a:t>.</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2</a:t>
            </a:fld>
            <a:endParaRPr lang="en-US"/>
          </a:p>
        </p:txBody>
      </p:sp>
      <p:pic>
        <p:nvPicPr>
          <p:cNvPr id="5" name="Picture 4">
            <a:extLst>
              <a:ext uri="{FF2B5EF4-FFF2-40B4-BE49-F238E27FC236}">
                <a16:creationId xmlns:a16="http://schemas.microsoft.com/office/drawing/2014/main" id="{292A52A8-2FA2-4701-99AB-295A34C3528A}"/>
              </a:ext>
            </a:extLst>
          </p:cNvPr>
          <p:cNvPicPr>
            <a:picLocks noChangeAspect="1"/>
          </p:cNvPicPr>
          <p:nvPr/>
        </p:nvPicPr>
        <p:blipFill>
          <a:blip r:embed="rId2"/>
          <a:stretch>
            <a:fillRect/>
          </a:stretch>
        </p:blipFill>
        <p:spPr>
          <a:xfrm>
            <a:off x="2432294" y="1647736"/>
            <a:ext cx="4254477" cy="436017"/>
          </a:xfrm>
          <a:prstGeom prst="rect">
            <a:avLst/>
          </a:prstGeom>
        </p:spPr>
      </p:pic>
      <p:pic>
        <p:nvPicPr>
          <p:cNvPr id="10" name="Picture 9">
            <a:extLst>
              <a:ext uri="{FF2B5EF4-FFF2-40B4-BE49-F238E27FC236}">
                <a16:creationId xmlns:a16="http://schemas.microsoft.com/office/drawing/2014/main" id="{86578ED7-5F81-4CCC-BBD1-F7DCF271CC4B}"/>
              </a:ext>
            </a:extLst>
          </p:cNvPr>
          <p:cNvPicPr>
            <a:picLocks noChangeAspect="1"/>
          </p:cNvPicPr>
          <p:nvPr/>
        </p:nvPicPr>
        <p:blipFill>
          <a:blip r:embed="rId3"/>
          <a:stretch>
            <a:fillRect/>
          </a:stretch>
        </p:blipFill>
        <p:spPr>
          <a:xfrm>
            <a:off x="1740831" y="4731103"/>
            <a:ext cx="5637402" cy="604007"/>
          </a:xfrm>
          <a:prstGeom prst="rect">
            <a:avLst/>
          </a:prstGeom>
        </p:spPr>
      </p:pic>
    </p:spTree>
    <p:extLst>
      <p:ext uri="{BB962C8B-B14F-4D97-AF65-F5344CB8AC3E}">
        <p14:creationId xmlns:p14="http://schemas.microsoft.com/office/powerpoint/2010/main" val="596121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C829-787F-4B60-A653-764B1E2DDE3B}"/>
              </a:ext>
            </a:extLst>
          </p:cNvPr>
          <p:cNvSpPr>
            <a:spLocks noGrp="1"/>
          </p:cNvSpPr>
          <p:nvPr>
            <p:ph type="title"/>
          </p:nvPr>
        </p:nvSpPr>
        <p:spPr/>
        <p:txBody>
          <a:bodyPr/>
          <a:lstStyle/>
          <a:p>
            <a:r>
              <a:rPr lang="en-US" dirty="0"/>
              <a:t>Finance-</a:t>
            </a:r>
            <a:r>
              <a:rPr lang="en-US" dirty="0" err="1"/>
              <a:t>byu</a:t>
            </a:r>
            <a:r>
              <a:rPr lang="en-US" dirty="0"/>
              <a:t> Python package</a:t>
            </a:r>
            <a:endParaRPr lang="en-CA" dirty="0"/>
          </a:p>
        </p:txBody>
      </p:sp>
      <p:sp>
        <p:nvSpPr>
          <p:cNvPr id="3" name="Content Placeholder 2">
            <a:extLst>
              <a:ext uri="{FF2B5EF4-FFF2-40B4-BE49-F238E27FC236}">
                <a16:creationId xmlns:a16="http://schemas.microsoft.com/office/drawing/2014/main" id="{3471E3C9-09D7-44BF-9CBD-C4F14FF4722C}"/>
              </a:ext>
            </a:extLst>
          </p:cNvPr>
          <p:cNvSpPr>
            <a:spLocks noGrp="1"/>
          </p:cNvSpPr>
          <p:nvPr>
            <p:ph idx="1"/>
          </p:nvPr>
        </p:nvSpPr>
        <p:spPr/>
        <p:txBody>
          <a:bodyPr/>
          <a:lstStyle/>
          <a:p>
            <a:r>
              <a:rPr lang="en-CA" dirty="0"/>
              <a:t>BYU has a finance package with a function that does </a:t>
            </a:r>
            <a:r>
              <a:rPr lang="en-CA" dirty="0" err="1"/>
              <a:t>Fama</a:t>
            </a:r>
            <a:r>
              <a:rPr lang="en-CA" dirty="0"/>
              <a:t> MacBeth regressions but I haven’t tested it.</a:t>
            </a:r>
          </a:p>
          <a:p>
            <a:pPr marL="0" indent="0">
              <a:buNone/>
            </a:pPr>
            <a:r>
              <a:rPr lang="en-CA" dirty="0">
                <a:hlinkClick r:id="rId2"/>
              </a:rPr>
              <a:t>https://pypi.org/project/finance-byu/</a:t>
            </a:r>
            <a:endParaRPr lang="en-CA" dirty="0"/>
          </a:p>
          <a:p>
            <a:r>
              <a:rPr lang="en-CA" dirty="0"/>
              <a:t>Documentation:</a:t>
            </a:r>
          </a:p>
          <a:p>
            <a:pPr lvl="1"/>
            <a:r>
              <a:rPr lang="en-CA" dirty="0">
                <a:hlinkClick r:id="rId3"/>
              </a:rPr>
              <a:t>https://fin-library.readthedocs.io/en/latest/</a:t>
            </a:r>
            <a:endParaRPr lang="en-CA" dirty="0"/>
          </a:p>
          <a:p>
            <a:r>
              <a:rPr lang="en-CA" dirty="0"/>
              <a:t>GMM in Python:</a:t>
            </a:r>
          </a:p>
          <a:p>
            <a:pPr lvl="1"/>
            <a:r>
              <a:rPr lang="en-CA"/>
              <a:t>https://gist.github.com/josef-pkt/6895915</a:t>
            </a:r>
            <a:endParaRPr lang="en-CA" dirty="0"/>
          </a:p>
        </p:txBody>
      </p:sp>
      <p:sp>
        <p:nvSpPr>
          <p:cNvPr id="4" name="Slide Number Placeholder 3">
            <a:extLst>
              <a:ext uri="{FF2B5EF4-FFF2-40B4-BE49-F238E27FC236}">
                <a16:creationId xmlns:a16="http://schemas.microsoft.com/office/drawing/2014/main" id="{627D7F00-96BF-4DE4-B90D-03D3058BA888}"/>
              </a:ext>
            </a:extLst>
          </p:cNvPr>
          <p:cNvSpPr>
            <a:spLocks noGrp="1"/>
          </p:cNvSpPr>
          <p:nvPr>
            <p:ph type="sldNum" sz="quarter" idx="10"/>
          </p:nvPr>
        </p:nvSpPr>
        <p:spPr/>
        <p:txBody>
          <a:bodyPr/>
          <a:lstStyle/>
          <a:p>
            <a:pPr>
              <a:defRPr/>
            </a:pPr>
            <a:fld id="{09365272-BA40-44CC-9448-31C16C70B020}" type="slidenum">
              <a:rPr lang="en-US" smtClean="0"/>
              <a:pPr>
                <a:defRPr/>
              </a:pPr>
              <a:t>20</a:t>
            </a:fld>
            <a:endParaRPr lang="en-US"/>
          </a:p>
        </p:txBody>
      </p:sp>
    </p:spTree>
    <p:extLst>
      <p:ext uri="{BB962C8B-B14F-4D97-AF65-F5344CB8AC3E}">
        <p14:creationId xmlns:p14="http://schemas.microsoft.com/office/powerpoint/2010/main" val="2875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3CE2-D21E-4256-9ABF-DFFC938E93BB}"/>
              </a:ext>
            </a:extLst>
          </p:cNvPr>
          <p:cNvSpPr>
            <a:spLocks noGrp="1"/>
          </p:cNvSpPr>
          <p:nvPr>
            <p:ph type="title"/>
          </p:nvPr>
        </p:nvSpPr>
        <p:spPr/>
        <p:txBody>
          <a:bodyPr/>
          <a:lstStyle/>
          <a:p>
            <a:r>
              <a:rPr lang="en-US" dirty="0"/>
              <a:t>Applications</a:t>
            </a:r>
            <a:endParaRPr lang="en-CA" dirty="0"/>
          </a:p>
        </p:txBody>
      </p:sp>
      <p:sp>
        <p:nvSpPr>
          <p:cNvPr id="3" name="Content Placeholder 2">
            <a:extLst>
              <a:ext uri="{FF2B5EF4-FFF2-40B4-BE49-F238E27FC236}">
                <a16:creationId xmlns:a16="http://schemas.microsoft.com/office/drawing/2014/main" id="{384721EC-E107-4DAF-BC58-9E8247B0BF91}"/>
              </a:ext>
            </a:extLst>
          </p:cNvPr>
          <p:cNvSpPr>
            <a:spLocks noGrp="1"/>
          </p:cNvSpPr>
          <p:nvPr>
            <p:ph idx="1"/>
          </p:nvPr>
        </p:nvSpPr>
        <p:spPr>
          <a:xfrm>
            <a:off x="359508" y="1085850"/>
            <a:ext cx="8737600" cy="5767753"/>
          </a:xfrm>
        </p:spPr>
        <p:txBody>
          <a:bodyPr/>
          <a:lstStyle/>
          <a:p>
            <a:r>
              <a:rPr lang="en-US" dirty="0"/>
              <a:t>Model validation</a:t>
            </a:r>
          </a:p>
          <a:p>
            <a:pPr lvl="1"/>
            <a:r>
              <a:rPr lang="en-US" dirty="0"/>
              <a:t>If I have a particular “factor” in mind, does that hold empirically?</a:t>
            </a:r>
          </a:p>
          <a:p>
            <a:pPr lvl="1"/>
            <a:r>
              <a:rPr lang="en-US" dirty="0"/>
              <a:t>Comparison of one model vs. another</a:t>
            </a:r>
          </a:p>
          <a:p>
            <a:r>
              <a:rPr lang="en-US" dirty="0"/>
              <a:t>Performance measurement of a fund/ fund manager</a:t>
            </a:r>
          </a:p>
          <a:p>
            <a:pPr lvl="1"/>
            <a:r>
              <a:rPr lang="en-US" dirty="0"/>
              <a:t>Does the fund out/under-perform a benchmark, on a risk (i.e., factor) adjusted basis?</a:t>
            </a:r>
          </a:p>
          <a:p>
            <a:r>
              <a:rPr lang="en-US" dirty="0"/>
              <a:t>Strategy replication</a:t>
            </a:r>
          </a:p>
          <a:p>
            <a:pPr lvl="1"/>
            <a:r>
              <a:rPr lang="en-US" dirty="0"/>
              <a:t>Can the fund/fund strategy be replicated via a combination of factor exposures?</a:t>
            </a:r>
          </a:p>
          <a:p>
            <a:r>
              <a:rPr lang="en-US" dirty="0"/>
              <a:t>Return prediction</a:t>
            </a:r>
          </a:p>
          <a:p>
            <a:pPr lvl="1"/>
            <a:r>
              <a:rPr lang="en-US" dirty="0"/>
              <a:t>If factors drive asset returns, are they useful to predict future returns?</a:t>
            </a:r>
          </a:p>
          <a:p>
            <a:pPr marL="0" indent="0">
              <a:buNone/>
            </a:pPr>
            <a:endParaRPr lang="en-CA" dirty="0"/>
          </a:p>
        </p:txBody>
      </p:sp>
      <p:sp>
        <p:nvSpPr>
          <p:cNvPr id="4" name="Slide Number Placeholder 3">
            <a:extLst>
              <a:ext uri="{FF2B5EF4-FFF2-40B4-BE49-F238E27FC236}">
                <a16:creationId xmlns:a16="http://schemas.microsoft.com/office/drawing/2014/main" id="{38AA55AF-3819-49C3-A627-BF987A6FF116}"/>
              </a:ext>
            </a:extLst>
          </p:cNvPr>
          <p:cNvSpPr>
            <a:spLocks noGrp="1"/>
          </p:cNvSpPr>
          <p:nvPr>
            <p:ph type="sldNum" sz="quarter" idx="10"/>
          </p:nvPr>
        </p:nvSpPr>
        <p:spPr/>
        <p:txBody>
          <a:bodyPr/>
          <a:lstStyle/>
          <a:p>
            <a:pPr>
              <a:defRPr/>
            </a:pPr>
            <a:fld id="{09365272-BA40-44CC-9448-31C16C70B020}" type="slidenum">
              <a:rPr lang="en-US" smtClean="0"/>
              <a:pPr>
                <a:defRPr/>
              </a:pPr>
              <a:t>3</a:t>
            </a:fld>
            <a:endParaRPr lang="en-US"/>
          </a:p>
        </p:txBody>
      </p:sp>
    </p:spTree>
    <p:extLst>
      <p:ext uri="{BB962C8B-B14F-4D97-AF65-F5344CB8AC3E}">
        <p14:creationId xmlns:p14="http://schemas.microsoft.com/office/powerpoint/2010/main" val="91520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33B2-E2F2-48BC-897C-0F17B5924E4A}"/>
              </a:ext>
            </a:extLst>
          </p:cNvPr>
          <p:cNvSpPr>
            <a:spLocks noGrp="1"/>
          </p:cNvSpPr>
          <p:nvPr>
            <p:ph type="title"/>
          </p:nvPr>
        </p:nvSpPr>
        <p:spPr/>
        <p:txBody>
          <a:bodyPr/>
          <a:lstStyle/>
          <a:p>
            <a:pPr marL="0" indent="0">
              <a:buNone/>
            </a:pPr>
            <a:r>
              <a:rPr lang="en-US" dirty="0"/>
              <a:t>Time subscript in the testing equations</a:t>
            </a:r>
            <a:endParaRPr lang="en-CA" dirty="0"/>
          </a:p>
        </p:txBody>
      </p:sp>
      <p:sp>
        <p:nvSpPr>
          <p:cNvPr id="3" name="Content Placeholder 2">
            <a:extLst>
              <a:ext uri="{FF2B5EF4-FFF2-40B4-BE49-F238E27FC236}">
                <a16:creationId xmlns:a16="http://schemas.microsoft.com/office/drawing/2014/main" id="{51E95EAA-A5C4-4DF2-B345-003BE3380972}"/>
              </a:ext>
            </a:extLst>
          </p:cNvPr>
          <p:cNvSpPr>
            <a:spLocks noGrp="1"/>
          </p:cNvSpPr>
          <p:nvPr>
            <p:ph idx="1"/>
          </p:nvPr>
        </p:nvSpPr>
        <p:spPr/>
        <p:txBody>
          <a:bodyPr/>
          <a:lstStyle/>
          <a:p>
            <a:r>
              <a:rPr lang="en-CA" dirty="0"/>
              <a:t>You can test these applications, all through data, but subtle differences exist.</a:t>
            </a:r>
          </a:p>
          <a:p>
            <a:r>
              <a:rPr lang="en-CA" dirty="0"/>
              <a:t>The biggest subtlety lies in time subscript—where there’s a prediction component. If not, the LHS and RHS should occur at the same time.</a:t>
            </a:r>
          </a:p>
          <a:p>
            <a:pPr lvl="1"/>
            <a:r>
              <a:rPr lang="en-CA" dirty="0"/>
              <a:t>The first three applications LHS and RHS occur at the same time</a:t>
            </a:r>
          </a:p>
          <a:p>
            <a:pPr lvl="1"/>
            <a:r>
              <a:rPr lang="en-CA" dirty="0"/>
              <a:t>Return prediction: LHS is ahead returns, RHS is existing information. </a:t>
            </a:r>
          </a:p>
          <a:p>
            <a:pPr lvl="2"/>
            <a:r>
              <a:rPr lang="en-CA" dirty="0"/>
              <a:t>Make sure there’s no look-ahead bias in the RHS.</a:t>
            </a:r>
          </a:p>
          <a:p>
            <a:r>
              <a:rPr lang="en-CA" dirty="0"/>
              <a:t>Another subtlety: If you’re evaluating a replicating strategy, make sure that your investment amount is equal.</a:t>
            </a:r>
          </a:p>
          <a:p>
            <a:pPr lvl="1"/>
            <a:endParaRPr lang="en-CA" dirty="0"/>
          </a:p>
        </p:txBody>
      </p:sp>
      <p:sp>
        <p:nvSpPr>
          <p:cNvPr id="4" name="Slide Number Placeholder 3">
            <a:extLst>
              <a:ext uri="{FF2B5EF4-FFF2-40B4-BE49-F238E27FC236}">
                <a16:creationId xmlns:a16="http://schemas.microsoft.com/office/drawing/2014/main" id="{1F8A8AAD-D949-4D4C-8D54-C5349C7BEBF3}"/>
              </a:ext>
            </a:extLst>
          </p:cNvPr>
          <p:cNvSpPr>
            <a:spLocks noGrp="1"/>
          </p:cNvSpPr>
          <p:nvPr>
            <p:ph type="sldNum" sz="quarter" idx="10"/>
          </p:nvPr>
        </p:nvSpPr>
        <p:spPr/>
        <p:txBody>
          <a:bodyPr/>
          <a:lstStyle/>
          <a:p>
            <a:pPr>
              <a:defRPr/>
            </a:pPr>
            <a:fld id="{09365272-BA40-44CC-9448-31C16C70B020}" type="slidenum">
              <a:rPr lang="en-US" smtClean="0"/>
              <a:pPr>
                <a:defRPr/>
              </a:pPr>
              <a:t>4</a:t>
            </a:fld>
            <a:endParaRPr lang="en-US"/>
          </a:p>
        </p:txBody>
      </p:sp>
    </p:spTree>
    <p:extLst>
      <p:ext uri="{BB962C8B-B14F-4D97-AF65-F5344CB8AC3E}">
        <p14:creationId xmlns:p14="http://schemas.microsoft.com/office/powerpoint/2010/main" val="48221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8981-C551-46F8-9146-6FA19F333B09}"/>
              </a:ext>
            </a:extLst>
          </p:cNvPr>
          <p:cNvSpPr>
            <a:spLocks noGrp="1"/>
          </p:cNvSpPr>
          <p:nvPr>
            <p:ph type="title"/>
          </p:nvPr>
        </p:nvSpPr>
        <p:spPr/>
        <p:txBody>
          <a:bodyPr/>
          <a:lstStyle/>
          <a:p>
            <a:r>
              <a:rPr lang="en-US" dirty="0"/>
              <a:t>Regression equations &amp; testing in detail</a:t>
            </a:r>
            <a:endParaRPr lang="en-CA" dirty="0"/>
          </a:p>
        </p:txBody>
      </p:sp>
      <p:sp>
        <p:nvSpPr>
          <p:cNvPr id="3" name="Content Placeholder 2">
            <a:extLst>
              <a:ext uri="{FF2B5EF4-FFF2-40B4-BE49-F238E27FC236}">
                <a16:creationId xmlns:a16="http://schemas.microsoft.com/office/drawing/2014/main" id="{9DE9E2AF-C068-4FFB-BA3C-ADA2E8C8361A}"/>
              </a:ext>
            </a:extLst>
          </p:cNvPr>
          <p:cNvSpPr>
            <a:spLocks noGrp="1"/>
          </p:cNvSpPr>
          <p:nvPr>
            <p:ph idx="1"/>
          </p:nvPr>
        </p:nvSpPr>
        <p:spPr/>
        <p:txBody>
          <a:bodyPr/>
          <a:lstStyle/>
          <a:p>
            <a:r>
              <a:rPr lang="en-US" dirty="0"/>
              <a:t>Model validation: one way is two-step tests</a:t>
            </a:r>
          </a:p>
          <a:p>
            <a:pPr lvl="1"/>
            <a:r>
              <a:rPr lang="en-US" dirty="0"/>
              <a:t>First step, estimate to get beta’s for each asset </a:t>
            </a:r>
            <a:r>
              <a:rPr lang="en-US" i="1" dirty="0" err="1"/>
              <a:t>i</a:t>
            </a:r>
            <a:r>
              <a:rPr lang="en-US" i="1" dirty="0"/>
              <a:t> </a:t>
            </a:r>
            <a:r>
              <a:rPr lang="en-US" dirty="0"/>
              <a:t>(repeat </a:t>
            </a:r>
            <a:r>
              <a:rPr lang="en-US" i="1" dirty="0"/>
              <a:t>I</a:t>
            </a:r>
            <a:r>
              <a:rPr lang="en-US" dirty="0"/>
              <a:t> times):</a:t>
            </a:r>
          </a:p>
          <a:p>
            <a:pPr lvl="1"/>
            <a:endParaRPr lang="en-US" dirty="0"/>
          </a:p>
          <a:p>
            <a:pPr marL="304800" lvl="1" indent="0">
              <a:buNone/>
            </a:pPr>
            <a:endParaRPr lang="en-US" dirty="0"/>
          </a:p>
          <a:p>
            <a:pPr lvl="1"/>
            <a:r>
              <a:rPr lang="en-US" dirty="0"/>
              <a:t>Second step, pool all assets together, use the beta estimated from step 1, and evaluate the price of risks (whether each lambda is different from zero):</a:t>
            </a:r>
          </a:p>
          <a:p>
            <a:pPr marL="304800" lvl="1" indent="0">
              <a:buNone/>
            </a:pPr>
            <a:endParaRPr lang="en-US" dirty="0"/>
          </a:p>
          <a:p>
            <a:pPr lvl="2"/>
            <a:r>
              <a:rPr lang="en-US" dirty="0"/>
              <a:t>Complication: standard error of estimated variable (i.e., estimated beta’s)</a:t>
            </a:r>
          </a:p>
          <a:p>
            <a:pPr lvl="3"/>
            <a:r>
              <a:rPr lang="en-US" dirty="0"/>
              <a:t>Beyond the scope of this course. Check e.g., Cochrane textbook.</a:t>
            </a:r>
          </a:p>
          <a:p>
            <a:pPr lvl="1"/>
            <a:r>
              <a:rPr lang="en-US" dirty="0"/>
              <a:t>Focus is on lambda’s. </a:t>
            </a:r>
          </a:p>
          <a:p>
            <a:pPr lvl="1"/>
            <a:r>
              <a:rPr lang="en-US" dirty="0"/>
              <a:t>Special case: CAPM. Null for      is zero, and null for           is the mean excess market return.</a:t>
            </a:r>
          </a:p>
        </p:txBody>
      </p:sp>
      <p:sp>
        <p:nvSpPr>
          <p:cNvPr id="4" name="Slide Number Placeholder 3">
            <a:extLst>
              <a:ext uri="{FF2B5EF4-FFF2-40B4-BE49-F238E27FC236}">
                <a16:creationId xmlns:a16="http://schemas.microsoft.com/office/drawing/2014/main" id="{DDE41D19-8A3E-415A-AD47-654C7DFED115}"/>
              </a:ext>
            </a:extLst>
          </p:cNvPr>
          <p:cNvSpPr>
            <a:spLocks noGrp="1"/>
          </p:cNvSpPr>
          <p:nvPr>
            <p:ph type="sldNum" sz="quarter" idx="10"/>
          </p:nvPr>
        </p:nvSpPr>
        <p:spPr/>
        <p:txBody>
          <a:bodyPr/>
          <a:lstStyle/>
          <a:p>
            <a:pPr>
              <a:defRPr/>
            </a:pPr>
            <a:fld id="{09365272-BA40-44CC-9448-31C16C70B020}" type="slidenum">
              <a:rPr lang="en-US" smtClean="0"/>
              <a:pPr>
                <a:defRPr/>
              </a:pPr>
              <a:t>5</a:t>
            </a:fld>
            <a:endParaRPr lang="en-US"/>
          </a:p>
        </p:txBody>
      </p:sp>
      <p:pic>
        <p:nvPicPr>
          <p:cNvPr id="6" name="Picture 5">
            <a:extLst>
              <a:ext uri="{FF2B5EF4-FFF2-40B4-BE49-F238E27FC236}">
                <a16:creationId xmlns:a16="http://schemas.microsoft.com/office/drawing/2014/main" id="{98F44F97-20B7-4C63-99A5-3F8480122BA1}"/>
              </a:ext>
            </a:extLst>
          </p:cNvPr>
          <p:cNvPicPr>
            <a:picLocks noChangeAspect="1"/>
          </p:cNvPicPr>
          <p:nvPr/>
        </p:nvPicPr>
        <p:blipFill>
          <a:blip r:embed="rId3"/>
          <a:stretch>
            <a:fillRect/>
          </a:stretch>
        </p:blipFill>
        <p:spPr>
          <a:xfrm>
            <a:off x="1524101" y="2370857"/>
            <a:ext cx="6308521" cy="604007"/>
          </a:xfrm>
          <a:prstGeom prst="rect">
            <a:avLst/>
          </a:prstGeom>
        </p:spPr>
      </p:pic>
      <p:pic>
        <p:nvPicPr>
          <p:cNvPr id="8" name="Picture 7">
            <a:extLst>
              <a:ext uri="{FF2B5EF4-FFF2-40B4-BE49-F238E27FC236}">
                <a16:creationId xmlns:a16="http://schemas.microsoft.com/office/drawing/2014/main" id="{46244A29-A17C-400A-88BC-F788A2E03C96}"/>
              </a:ext>
            </a:extLst>
          </p:cNvPr>
          <p:cNvPicPr>
            <a:picLocks noChangeAspect="1"/>
          </p:cNvPicPr>
          <p:nvPr/>
        </p:nvPicPr>
        <p:blipFill>
          <a:blip r:embed="rId4"/>
          <a:stretch>
            <a:fillRect/>
          </a:stretch>
        </p:blipFill>
        <p:spPr>
          <a:xfrm>
            <a:off x="1859660" y="4163082"/>
            <a:ext cx="5637402" cy="394283"/>
          </a:xfrm>
          <a:prstGeom prst="rect">
            <a:avLst/>
          </a:prstGeom>
        </p:spPr>
      </p:pic>
      <p:pic>
        <p:nvPicPr>
          <p:cNvPr id="10" name="Picture 9">
            <a:extLst>
              <a:ext uri="{FF2B5EF4-FFF2-40B4-BE49-F238E27FC236}">
                <a16:creationId xmlns:a16="http://schemas.microsoft.com/office/drawing/2014/main" id="{7AADC85D-9E3F-4E4A-B36D-1DD547A8AD9B}"/>
              </a:ext>
            </a:extLst>
          </p:cNvPr>
          <p:cNvPicPr>
            <a:picLocks noChangeAspect="1"/>
          </p:cNvPicPr>
          <p:nvPr/>
        </p:nvPicPr>
        <p:blipFill>
          <a:blip r:embed="rId5"/>
          <a:stretch>
            <a:fillRect/>
          </a:stretch>
        </p:blipFill>
        <p:spPr>
          <a:xfrm>
            <a:off x="4063742" y="6118208"/>
            <a:ext cx="302004" cy="302004"/>
          </a:xfrm>
          <a:prstGeom prst="rect">
            <a:avLst/>
          </a:prstGeom>
        </p:spPr>
      </p:pic>
      <p:pic>
        <p:nvPicPr>
          <p:cNvPr id="12" name="Picture 11">
            <a:extLst>
              <a:ext uri="{FF2B5EF4-FFF2-40B4-BE49-F238E27FC236}">
                <a16:creationId xmlns:a16="http://schemas.microsoft.com/office/drawing/2014/main" id="{25A990DF-A762-4C94-9973-EBCE2005FC9A}"/>
              </a:ext>
            </a:extLst>
          </p:cNvPr>
          <p:cNvPicPr>
            <a:picLocks noChangeAspect="1"/>
          </p:cNvPicPr>
          <p:nvPr/>
        </p:nvPicPr>
        <p:blipFill>
          <a:blip r:embed="rId6"/>
          <a:stretch>
            <a:fillRect/>
          </a:stretch>
        </p:blipFill>
        <p:spPr>
          <a:xfrm>
            <a:off x="6365326" y="6080457"/>
            <a:ext cx="637563" cy="377505"/>
          </a:xfrm>
          <a:prstGeom prst="rect">
            <a:avLst/>
          </a:prstGeom>
        </p:spPr>
      </p:pic>
    </p:spTree>
    <p:extLst>
      <p:ext uri="{BB962C8B-B14F-4D97-AF65-F5344CB8AC3E}">
        <p14:creationId xmlns:p14="http://schemas.microsoft.com/office/powerpoint/2010/main" val="45082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8981-C551-46F8-9146-6FA19F333B09}"/>
              </a:ext>
            </a:extLst>
          </p:cNvPr>
          <p:cNvSpPr>
            <a:spLocks noGrp="1"/>
          </p:cNvSpPr>
          <p:nvPr>
            <p:ph type="title"/>
          </p:nvPr>
        </p:nvSpPr>
        <p:spPr/>
        <p:txBody>
          <a:bodyPr/>
          <a:lstStyle/>
          <a:p>
            <a:r>
              <a:rPr lang="en-US" dirty="0"/>
              <a:t>Regression equations &amp; testing in detail (cont’d)</a:t>
            </a:r>
            <a:endParaRPr lang="en-CA" dirty="0"/>
          </a:p>
        </p:txBody>
      </p:sp>
      <p:sp>
        <p:nvSpPr>
          <p:cNvPr id="3" name="Content Placeholder 2">
            <a:extLst>
              <a:ext uri="{FF2B5EF4-FFF2-40B4-BE49-F238E27FC236}">
                <a16:creationId xmlns:a16="http://schemas.microsoft.com/office/drawing/2014/main" id="{9DE9E2AF-C068-4FFB-BA3C-ADA2E8C8361A}"/>
              </a:ext>
            </a:extLst>
          </p:cNvPr>
          <p:cNvSpPr>
            <a:spLocks noGrp="1"/>
          </p:cNvSpPr>
          <p:nvPr>
            <p:ph idx="1"/>
          </p:nvPr>
        </p:nvSpPr>
        <p:spPr/>
        <p:txBody>
          <a:bodyPr/>
          <a:lstStyle/>
          <a:p>
            <a:r>
              <a:rPr lang="en-US" dirty="0"/>
              <a:t>Performance measurement of a fund/ fund manager</a:t>
            </a:r>
          </a:p>
          <a:p>
            <a:endParaRPr lang="en-US" dirty="0"/>
          </a:p>
          <a:p>
            <a:endParaRPr lang="en-US" dirty="0"/>
          </a:p>
          <a:p>
            <a:pPr lvl="1"/>
            <a:r>
              <a:rPr lang="en-US" dirty="0"/>
              <a:t>Focus is on two things:</a:t>
            </a:r>
          </a:p>
          <a:p>
            <a:pPr lvl="2"/>
            <a:r>
              <a:rPr lang="en-US" dirty="0"/>
              <a:t>the selection of factors (i.e., benchmarks). Although many investment companies still use market or S&amp;P 500 as the benchmark, it’s becoming an industry standard to use FF 3-factors.</a:t>
            </a:r>
          </a:p>
          <a:p>
            <a:pPr lvl="2"/>
            <a:r>
              <a:rPr lang="en-US" dirty="0"/>
              <a:t>alpha. Since we’re evaluating only one asset (either the fund, or the fund manager in aggregate). </a:t>
            </a:r>
          </a:p>
          <a:p>
            <a:pPr lvl="3"/>
            <a:r>
              <a:rPr lang="en-US" dirty="0"/>
              <a:t>Is the alpha significantly different from zero? Before and after fees?</a:t>
            </a:r>
          </a:p>
          <a:p>
            <a:pPr marL="304800" lvl="1" indent="0">
              <a:buNone/>
            </a:pPr>
            <a:endParaRPr lang="en-US" dirty="0"/>
          </a:p>
          <a:p>
            <a:endParaRPr lang="en-CA" dirty="0"/>
          </a:p>
        </p:txBody>
      </p:sp>
      <p:sp>
        <p:nvSpPr>
          <p:cNvPr id="4" name="Slide Number Placeholder 3">
            <a:extLst>
              <a:ext uri="{FF2B5EF4-FFF2-40B4-BE49-F238E27FC236}">
                <a16:creationId xmlns:a16="http://schemas.microsoft.com/office/drawing/2014/main" id="{DDE41D19-8A3E-415A-AD47-654C7DFED115}"/>
              </a:ext>
            </a:extLst>
          </p:cNvPr>
          <p:cNvSpPr>
            <a:spLocks noGrp="1"/>
          </p:cNvSpPr>
          <p:nvPr>
            <p:ph type="sldNum" sz="quarter" idx="10"/>
          </p:nvPr>
        </p:nvSpPr>
        <p:spPr/>
        <p:txBody>
          <a:bodyPr/>
          <a:lstStyle/>
          <a:p>
            <a:pPr>
              <a:defRPr/>
            </a:pPr>
            <a:fld id="{09365272-BA40-44CC-9448-31C16C70B020}" type="slidenum">
              <a:rPr lang="en-US" smtClean="0"/>
              <a:pPr>
                <a:defRPr/>
              </a:pPr>
              <a:t>6</a:t>
            </a:fld>
            <a:endParaRPr lang="en-US"/>
          </a:p>
        </p:txBody>
      </p:sp>
      <p:pic>
        <p:nvPicPr>
          <p:cNvPr id="6" name="Picture 5">
            <a:extLst>
              <a:ext uri="{FF2B5EF4-FFF2-40B4-BE49-F238E27FC236}">
                <a16:creationId xmlns:a16="http://schemas.microsoft.com/office/drawing/2014/main" id="{D1FAD8E6-A9D8-4D33-98F2-08C9C4483C02}"/>
              </a:ext>
            </a:extLst>
          </p:cNvPr>
          <p:cNvPicPr>
            <a:picLocks noChangeAspect="1"/>
          </p:cNvPicPr>
          <p:nvPr/>
        </p:nvPicPr>
        <p:blipFill>
          <a:blip r:embed="rId2"/>
          <a:stretch>
            <a:fillRect/>
          </a:stretch>
        </p:blipFill>
        <p:spPr>
          <a:xfrm>
            <a:off x="1440211" y="1922907"/>
            <a:ext cx="6476301" cy="562062"/>
          </a:xfrm>
          <a:prstGeom prst="rect">
            <a:avLst/>
          </a:prstGeom>
        </p:spPr>
      </p:pic>
    </p:spTree>
    <p:extLst>
      <p:ext uri="{BB962C8B-B14F-4D97-AF65-F5344CB8AC3E}">
        <p14:creationId xmlns:p14="http://schemas.microsoft.com/office/powerpoint/2010/main" val="178816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8981-C551-46F8-9146-6FA19F333B09}"/>
              </a:ext>
            </a:extLst>
          </p:cNvPr>
          <p:cNvSpPr>
            <a:spLocks noGrp="1"/>
          </p:cNvSpPr>
          <p:nvPr>
            <p:ph type="title"/>
          </p:nvPr>
        </p:nvSpPr>
        <p:spPr/>
        <p:txBody>
          <a:bodyPr/>
          <a:lstStyle/>
          <a:p>
            <a:r>
              <a:rPr lang="en-US" dirty="0"/>
              <a:t>Regression equations &amp; testing in detail (cont’d)</a:t>
            </a:r>
            <a:endParaRPr lang="en-CA" dirty="0"/>
          </a:p>
        </p:txBody>
      </p:sp>
      <p:sp>
        <p:nvSpPr>
          <p:cNvPr id="3" name="Content Placeholder 2">
            <a:extLst>
              <a:ext uri="{FF2B5EF4-FFF2-40B4-BE49-F238E27FC236}">
                <a16:creationId xmlns:a16="http://schemas.microsoft.com/office/drawing/2014/main" id="{9DE9E2AF-C068-4FFB-BA3C-ADA2E8C8361A}"/>
              </a:ext>
            </a:extLst>
          </p:cNvPr>
          <p:cNvSpPr>
            <a:spLocks noGrp="1"/>
          </p:cNvSpPr>
          <p:nvPr>
            <p:ph idx="1"/>
          </p:nvPr>
        </p:nvSpPr>
        <p:spPr/>
        <p:txBody>
          <a:bodyPr/>
          <a:lstStyle/>
          <a:p>
            <a:r>
              <a:rPr lang="en-US" dirty="0"/>
              <a:t>Strategy replication</a:t>
            </a:r>
          </a:p>
          <a:p>
            <a:pPr lvl="1"/>
            <a:r>
              <a:rPr lang="en-US" altLang="en-US" dirty="0"/>
              <a:t>Replicate your target stock return with the same amount of investment and risk exposures to your selected factors</a:t>
            </a:r>
          </a:p>
          <a:p>
            <a:pPr lvl="1"/>
            <a:r>
              <a:rPr lang="en-US" altLang="en-US" dirty="0"/>
              <a:t>E.g., replicating $1 investment in fund</a:t>
            </a:r>
            <a:r>
              <a:rPr lang="en-US" altLang="en-US" i="1" dirty="0"/>
              <a:t> i’s </a:t>
            </a:r>
            <a:r>
              <a:rPr lang="en-US" altLang="en-US" dirty="0"/>
              <a:t>return with three portfolio’s: MKT, SMB, HML</a:t>
            </a:r>
          </a:p>
          <a:p>
            <a:pPr marL="304800" lvl="1" indent="0">
              <a:buNone/>
            </a:pPr>
            <a:r>
              <a:rPr lang="en-US" altLang="en-US" dirty="0"/>
              <a:t>	</a:t>
            </a:r>
          </a:p>
          <a:p>
            <a:pPr lvl="2"/>
            <a:endParaRPr lang="en-US" dirty="0"/>
          </a:p>
          <a:p>
            <a:pPr lvl="2"/>
            <a:r>
              <a:rPr lang="en-US" dirty="0"/>
              <a:t>Both RHS and LHS have an investment of $1.</a:t>
            </a:r>
          </a:p>
          <a:p>
            <a:pPr lvl="2"/>
            <a:r>
              <a:rPr lang="en-US" dirty="0"/>
              <a:t>If you throw in a </a:t>
            </a:r>
            <a:r>
              <a:rPr lang="en-US" dirty="0" err="1"/>
              <a:t>riskfree</a:t>
            </a:r>
            <a:r>
              <a:rPr lang="en-US" dirty="0"/>
              <a:t> asset, it merely becomes:</a:t>
            </a:r>
          </a:p>
          <a:p>
            <a:pPr marL="947738" lvl="3" indent="0">
              <a:buNone/>
            </a:pPr>
            <a:endParaRPr lang="en-US" dirty="0"/>
          </a:p>
          <a:p>
            <a:pPr marL="947738" lvl="3" indent="0">
              <a:buNone/>
            </a:pPr>
            <a:endParaRPr lang="en-US" dirty="0"/>
          </a:p>
          <a:p>
            <a:pPr lvl="1"/>
            <a:r>
              <a:rPr lang="en-US" dirty="0"/>
              <a:t>Useful exercise for performance attribution (which sources of risks does the return of fund </a:t>
            </a:r>
            <a:r>
              <a:rPr lang="en-US" i="1" dirty="0" err="1"/>
              <a:t>i</a:t>
            </a:r>
            <a:r>
              <a:rPr lang="en-US" dirty="0"/>
              <a:t> come from?)</a:t>
            </a:r>
          </a:p>
        </p:txBody>
      </p:sp>
      <p:sp>
        <p:nvSpPr>
          <p:cNvPr id="4" name="Slide Number Placeholder 3">
            <a:extLst>
              <a:ext uri="{FF2B5EF4-FFF2-40B4-BE49-F238E27FC236}">
                <a16:creationId xmlns:a16="http://schemas.microsoft.com/office/drawing/2014/main" id="{DDE41D19-8A3E-415A-AD47-654C7DFED115}"/>
              </a:ext>
            </a:extLst>
          </p:cNvPr>
          <p:cNvSpPr>
            <a:spLocks noGrp="1"/>
          </p:cNvSpPr>
          <p:nvPr>
            <p:ph type="sldNum" sz="quarter" idx="10"/>
          </p:nvPr>
        </p:nvSpPr>
        <p:spPr/>
        <p:txBody>
          <a:bodyPr/>
          <a:lstStyle/>
          <a:p>
            <a:pPr>
              <a:defRPr/>
            </a:pPr>
            <a:fld id="{09365272-BA40-44CC-9448-31C16C70B020}" type="slidenum">
              <a:rPr lang="en-US" smtClean="0"/>
              <a:pPr>
                <a:defRPr/>
              </a:pPr>
              <a:t>7</a:t>
            </a:fld>
            <a:endParaRPr lang="en-US"/>
          </a:p>
        </p:txBody>
      </p:sp>
      <p:pic>
        <p:nvPicPr>
          <p:cNvPr id="6" name="Picture 5">
            <a:extLst>
              <a:ext uri="{FF2B5EF4-FFF2-40B4-BE49-F238E27FC236}">
                <a16:creationId xmlns:a16="http://schemas.microsoft.com/office/drawing/2014/main" id="{EE8ADECE-4AF7-4A39-87A8-68D48F7E172E}"/>
              </a:ext>
            </a:extLst>
          </p:cNvPr>
          <p:cNvPicPr>
            <a:picLocks noChangeAspect="1"/>
          </p:cNvPicPr>
          <p:nvPr/>
        </p:nvPicPr>
        <p:blipFill>
          <a:blip r:embed="rId3"/>
          <a:stretch>
            <a:fillRect/>
          </a:stretch>
        </p:blipFill>
        <p:spPr>
          <a:xfrm>
            <a:off x="1809327" y="3487162"/>
            <a:ext cx="5738070" cy="847288"/>
          </a:xfrm>
          <a:prstGeom prst="rect">
            <a:avLst/>
          </a:prstGeom>
        </p:spPr>
      </p:pic>
      <p:pic>
        <p:nvPicPr>
          <p:cNvPr id="8" name="Picture 7">
            <a:extLst>
              <a:ext uri="{FF2B5EF4-FFF2-40B4-BE49-F238E27FC236}">
                <a16:creationId xmlns:a16="http://schemas.microsoft.com/office/drawing/2014/main" id="{01F838A3-EA16-42EA-96E9-56A6DB2EC233}"/>
              </a:ext>
            </a:extLst>
          </p:cNvPr>
          <p:cNvPicPr>
            <a:picLocks noChangeAspect="1"/>
          </p:cNvPicPr>
          <p:nvPr/>
        </p:nvPicPr>
        <p:blipFill>
          <a:blip r:embed="rId4"/>
          <a:stretch>
            <a:fillRect/>
          </a:stretch>
        </p:blipFill>
        <p:spPr>
          <a:xfrm>
            <a:off x="1555262" y="5504048"/>
            <a:ext cx="6947876" cy="903224"/>
          </a:xfrm>
          <a:prstGeom prst="rect">
            <a:avLst/>
          </a:prstGeom>
        </p:spPr>
      </p:pic>
    </p:spTree>
    <p:extLst>
      <p:ext uri="{BB962C8B-B14F-4D97-AF65-F5344CB8AC3E}">
        <p14:creationId xmlns:p14="http://schemas.microsoft.com/office/powerpoint/2010/main" val="370109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8981-C551-46F8-9146-6FA19F333B09}"/>
              </a:ext>
            </a:extLst>
          </p:cNvPr>
          <p:cNvSpPr>
            <a:spLocks noGrp="1"/>
          </p:cNvSpPr>
          <p:nvPr>
            <p:ph type="title"/>
          </p:nvPr>
        </p:nvSpPr>
        <p:spPr/>
        <p:txBody>
          <a:bodyPr/>
          <a:lstStyle/>
          <a:p>
            <a:r>
              <a:rPr lang="en-US" dirty="0"/>
              <a:t>Return prediction</a:t>
            </a:r>
            <a:endParaRPr lang="en-CA" dirty="0"/>
          </a:p>
        </p:txBody>
      </p:sp>
      <p:sp>
        <p:nvSpPr>
          <p:cNvPr id="3" name="Content Placeholder 2">
            <a:extLst>
              <a:ext uri="{FF2B5EF4-FFF2-40B4-BE49-F238E27FC236}">
                <a16:creationId xmlns:a16="http://schemas.microsoft.com/office/drawing/2014/main" id="{9DE9E2AF-C068-4FFB-BA3C-ADA2E8C8361A}"/>
              </a:ext>
            </a:extLst>
          </p:cNvPr>
          <p:cNvSpPr>
            <a:spLocks noGrp="1"/>
          </p:cNvSpPr>
          <p:nvPr>
            <p:ph idx="1"/>
          </p:nvPr>
        </p:nvSpPr>
        <p:spPr/>
        <p:txBody>
          <a:bodyPr/>
          <a:lstStyle/>
          <a:p>
            <a:r>
              <a:rPr lang="en-US" dirty="0"/>
              <a:t>Some factors are founded on empirical evidence</a:t>
            </a:r>
          </a:p>
          <a:p>
            <a:pPr lvl="1"/>
            <a:r>
              <a:rPr lang="en-US" dirty="0"/>
              <a:t>E.g., </a:t>
            </a:r>
            <a:r>
              <a:rPr lang="en-US" dirty="0" err="1"/>
              <a:t>Fama</a:t>
            </a:r>
            <a:r>
              <a:rPr lang="en-US" dirty="0"/>
              <a:t> and French come up with SMB and HML based on the observations that </a:t>
            </a:r>
          </a:p>
          <a:p>
            <a:pPr lvl="2"/>
            <a:r>
              <a:rPr lang="en-US" dirty="0"/>
              <a:t>Small outperforms big (the size effect)</a:t>
            </a:r>
          </a:p>
          <a:p>
            <a:pPr lvl="2"/>
            <a:r>
              <a:rPr lang="en-US" dirty="0"/>
              <a:t>High outperforms low (the value effect)</a:t>
            </a:r>
          </a:p>
          <a:p>
            <a:r>
              <a:rPr lang="en-US" dirty="0"/>
              <a:t>Could we go one step back to test the size effect, i.e., do firm size / book to market predict returns (and hence the outperformance by these underlying firm characteristics)?</a:t>
            </a:r>
          </a:p>
          <a:p>
            <a:r>
              <a:rPr lang="en-CA" dirty="0"/>
              <a:t>Moreover, I believe that I may have a trading strategy that makes $. This is a prediction that can be </a:t>
            </a:r>
            <a:r>
              <a:rPr lang="en-CA" i="1" dirty="0"/>
              <a:t>back-test</a:t>
            </a:r>
            <a:r>
              <a:rPr lang="en-CA" dirty="0"/>
              <a:t>ed. Same test.</a:t>
            </a:r>
          </a:p>
        </p:txBody>
      </p:sp>
      <p:sp>
        <p:nvSpPr>
          <p:cNvPr id="4" name="Slide Number Placeholder 3">
            <a:extLst>
              <a:ext uri="{FF2B5EF4-FFF2-40B4-BE49-F238E27FC236}">
                <a16:creationId xmlns:a16="http://schemas.microsoft.com/office/drawing/2014/main" id="{DDE41D19-8A3E-415A-AD47-654C7DFED115}"/>
              </a:ext>
            </a:extLst>
          </p:cNvPr>
          <p:cNvSpPr>
            <a:spLocks noGrp="1"/>
          </p:cNvSpPr>
          <p:nvPr>
            <p:ph type="sldNum" sz="quarter" idx="10"/>
          </p:nvPr>
        </p:nvSpPr>
        <p:spPr/>
        <p:txBody>
          <a:bodyPr/>
          <a:lstStyle/>
          <a:p>
            <a:pPr>
              <a:defRPr/>
            </a:pPr>
            <a:fld id="{09365272-BA40-44CC-9448-31C16C70B020}" type="slidenum">
              <a:rPr lang="en-US" smtClean="0"/>
              <a:pPr>
                <a:defRPr/>
              </a:pPr>
              <a:t>8</a:t>
            </a:fld>
            <a:endParaRPr lang="en-US"/>
          </a:p>
        </p:txBody>
      </p:sp>
    </p:spTree>
    <p:extLst>
      <p:ext uri="{BB962C8B-B14F-4D97-AF65-F5344CB8AC3E}">
        <p14:creationId xmlns:p14="http://schemas.microsoft.com/office/powerpoint/2010/main" val="409986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446D-B5F3-4F13-A279-F9B41A5132AF}"/>
              </a:ext>
            </a:extLst>
          </p:cNvPr>
          <p:cNvSpPr>
            <a:spLocks noGrp="1"/>
          </p:cNvSpPr>
          <p:nvPr>
            <p:ph type="title"/>
          </p:nvPr>
        </p:nvSpPr>
        <p:spPr/>
        <p:txBody>
          <a:bodyPr/>
          <a:lstStyle/>
          <a:p>
            <a:r>
              <a:rPr lang="en-US" dirty="0"/>
              <a:t>Return prediction</a:t>
            </a:r>
            <a:endParaRPr lang="en-CA" dirty="0"/>
          </a:p>
        </p:txBody>
      </p:sp>
      <p:sp>
        <p:nvSpPr>
          <p:cNvPr id="3" name="Content Placeholder 2">
            <a:extLst>
              <a:ext uri="{FF2B5EF4-FFF2-40B4-BE49-F238E27FC236}">
                <a16:creationId xmlns:a16="http://schemas.microsoft.com/office/drawing/2014/main" id="{2238CF97-CFB3-4339-A11A-E9B4C67F06AD}"/>
              </a:ext>
            </a:extLst>
          </p:cNvPr>
          <p:cNvSpPr>
            <a:spLocks noGrp="1"/>
          </p:cNvSpPr>
          <p:nvPr>
            <p:ph idx="1"/>
          </p:nvPr>
        </p:nvSpPr>
        <p:spPr/>
        <p:txBody>
          <a:bodyPr/>
          <a:lstStyle/>
          <a:p>
            <a:r>
              <a:rPr lang="en-US" dirty="0"/>
              <a:t>Equations</a:t>
            </a:r>
          </a:p>
          <a:p>
            <a:endParaRPr lang="en-US" dirty="0"/>
          </a:p>
          <a:p>
            <a:pPr marL="304800" lvl="1" indent="0">
              <a:buNone/>
            </a:pPr>
            <a:r>
              <a:rPr lang="en-US" dirty="0"/>
              <a:t>Notes:</a:t>
            </a:r>
          </a:p>
          <a:p>
            <a:pPr lvl="1"/>
            <a:r>
              <a:rPr lang="en-US" dirty="0"/>
              <a:t>LHS </a:t>
            </a:r>
            <a:r>
              <a:rPr lang="en-US" i="1" dirty="0"/>
              <a:t>t+1</a:t>
            </a:r>
            <a:r>
              <a:rPr lang="en-US" dirty="0"/>
              <a:t>, RHS </a:t>
            </a:r>
            <a:r>
              <a:rPr lang="en-US" i="1" dirty="0"/>
              <a:t>t. </a:t>
            </a:r>
            <a:r>
              <a:rPr lang="en-US" dirty="0"/>
              <a:t>Use the current information to predict the future. </a:t>
            </a:r>
          </a:p>
          <a:p>
            <a:pPr lvl="1"/>
            <a:r>
              <a:rPr lang="en-US" dirty="0"/>
              <a:t>Since underlying characteristics (market cap. in this case) varies across assets, and it is not straightforward to aggregate (e.g., is one Apple firm equals to 100 Lucid motors?), we tend to use individual assets/stocks.</a:t>
            </a:r>
          </a:p>
          <a:p>
            <a:pPr lvl="1"/>
            <a:r>
              <a:rPr lang="en-US" dirty="0"/>
              <a:t>Univariate vs. multivariate regressions. In RHS you can put controls, usually those well accepted, e.g., add estimated CAPM beta to control for the CAPM effect.</a:t>
            </a:r>
          </a:p>
          <a:p>
            <a:pPr lvl="1"/>
            <a:r>
              <a:rPr lang="en-US" dirty="0"/>
              <a:t>Focus is            : how much is the sensitivity of return to size, and is it statistically significant?</a:t>
            </a:r>
          </a:p>
          <a:p>
            <a:pPr lvl="1"/>
            <a:r>
              <a:rPr lang="en-US" dirty="0"/>
              <a:t>You can drop </a:t>
            </a:r>
            <a:r>
              <a:rPr lang="en-US" dirty="0" err="1"/>
              <a:t>riskfree</a:t>
            </a:r>
            <a:r>
              <a:rPr lang="en-US" dirty="0"/>
              <a:t> rate from LHS (a lot of papers do)</a:t>
            </a:r>
          </a:p>
        </p:txBody>
      </p:sp>
      <p:sp>
        <p:nvSpPr>
          <p:cNvPr id="4" name="Slide Number Placeholder 3">
            <a:extLst>
              <a:ext uri="{FF2B5EF4-FFF2-40B4-BE49-F238E27FC236}">
                <a16:creationId xmlns:a16="http://schemas.microsoft.com/office/drawing/2014/main" id="{DD66BAE3-7392-4CED-8BDF-94FC96802F32}"/>
              </a:ext>
            </a:extLst>
          </p:cNvPr>
          <p:cNvSpPr>
            <a:spLocks noGrp="1"/>
          </p:cNvSpPr>
          <p:nvPr>
            <p:ph type="sldNum" sz="quarter" idx="10"/>
          </p:nvPr>
        </p:nvSpPr>
        <p:spPr/>
        <p:txBody>
          <a:bodyPr/>
          <a:lstStyle/>
          <a:p>
            <a:pPr>
              <a:defRPr/>
            </a:pPr>
            <a:fld id="{09365272-BA40-44CC-9448-31C16C70B020}" type="slidenum">
              <a:rPr lang="en-US" smtClean="0"/>
              <a:pPr>
                <a:defRPr/>
              </a:pPr>
              <a:t>9</a:t>
            </a:fld>
            <a:endParaRPr lang="en-US"/>
          </a:p>
        </p:txBody>
      </p:sp>
      <p:pic>
        <p:nvPicPr>
          <p:cNvPr id="6" name="Picture 5">
            <a:extLst>
              <a:ext uri="{FF2B5EF4-FFF2-40B4-BE49-F238E27FC236}">
                <a16:creationId xmlns:a16="http://schemas.microsoft.com/office/drawing/2014/main" id="{CA38426B-4B3D-4FBE-9963-C6888B13AA82}"/>
              </a:ext>
            </a:extLst>
          </p:cNvPr>
          <p:cNvPicPr>
            <a:picLocks noChangeAspect="1"/>
          </p:cNvPicPr>
          <p:nvPr/>
        </p:nvPicPr>
        <p:blipFill>
          <a:blip r:embed="rId3"/>
          <a:stretch>
            <a:fillRect/>
          </a:stretch>
        </p:blipFill>
        <p:spPr>
          <a:xfrm>
            <a:off x="851876" y="1817344"/>
            <a:ext cx="7307385" cy="512672"/>
          </a:xfrm>
          <a:prstGeom prst="rect">
            <a:avLst/>
          </a:prstGeom>
        </p:spPr>
      </p:pic>
      <p:pic>
        <p:nvPicPr>
          <p:cNvPr id="8" name="Picture 7">
            <a:extLst>
              <a:ext uri="{FF2B5EF4-FFF2-40B4-BE49-F238E27FC236}">
                <a16:creationId xmlns:a16="http://schemas.microsoft.com/office/drawing/2014/main" id="{3B00406E-2B12-4743-BA19-8069F8E72F63}"/>
              </a:ext>
            </a:extLst>
          </p:cNvPr>
          <p:cNvPicPr>
            <a:picLocks noChangeAspect="1"/>
          </p:cNvPicPr>
          <p:nvPr/>
        </p:nvPicPr>
        <p:blipFill>
          <a:blip r:embed="rId4"/>
          <a:stretch>
            <a:fillRect/>
          </a:stretch>
        </p:blipFill>
        <p:spPr>
          <a:xfrm>
            <a:off x="2054460" y="5646562"/>
            <a:ext cx="626217" cy="381175"/>
          </a:xfrm>
          <a:prstGeom prst="rect">
            <a:avLst/>
          </a:prstGeom>
        </p:spPr>
      </p:pic>
    </p:spTree>
    <p:extLst>
      <p:ext uri="{BB962C8B-B14F-4D97-AF65-F5344CB8AC3E}">
        <p14:creationId xmlns:p14="http://schemas.microsoft.com/office/powerpoint/2010/main" val="24362173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19421</TotalTime>
  <Words>1557</Words>
  <Application>Microsoft Office PowerPoint</Application>
  <PresentationFormat>Custom</PresentationFormat>
  <Paragraphs>184</Paragraphs>
  <Slides>20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Times</vt:lpstr>
      <vt:lpstr>Times</vt:lpstr>
      <vt:lpstr>Times New Roman</vt:lpstr>
      <vt:lpstr>Default Design</vt:lpstr>
      <vt:lpstr>Summary of Linear Factor Model Applications and Cross Sectional Tests</vt:lpstr>
      <vt:lpstr>Linear asset pricing model recapped</vt:lpstr>
      <vt:lpstr>Applications</vt:lpstr>
      <vt:lpstr>Time subscript in the testing equations</vt:lpstr>
      <vt:lpstr>Regression equations &amp; testing in detail</vt:lpstr>
      <vt:lpstr>Regression equations &amp; testing in detail (cont’d)</vt:lpstr>
      <vt:lpstr>Regression equations &amp; testing in detail (cont’d)</vt:lpstr>
      <vt:lpstr>Return prediction</vt:lpstr>
      <vt:lpstr>Return prediction</vt:lpstr>
      <vt:lpstr>Return prediction: Empirical executions</vt:lpstr>
      <vt:lpstr>Portfolio sorting example: Huang (2009)</vt:lpstr>
      <vt:lpstr>Example: Huang (2009)</vt:lpstr>
      <vt:lpstr>Advantages and disadvantages of portfolio sorting</vt:lpstr>
      <vt:lpstr>Cross-sectional regressions</vt:lpstr>
      <vt:lpstr>Cross-sectional regressions</vt:lpstr>
      <vt:lpstr>Example: Huang (2009)</vt:lpstr>
      <vt:lpstr>Fama-MacBeth in SAS</vt:lpstr>
      <vt:lpstr>Fama-MacBeth in SAS</vt:lpstr>
      <vt:lpstr>Newey-West adjustment in equation of the above slide</vt:lpstr>
      <vt:lpstr>Finance-byu Python package</vt:lpstr>
    </vt:vector>
  </TitlesOfParts>
  <Company>Bartek,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Ang, Andrew</dc:creator>
  <cp:lastModifiedBy>Alan Huang</cp:lastModifiedBy>
  <cp:revision>963</cp:revision>
  <cp:lastPrinted>2007-06-20T18:06:32Z</cp:lastPrinted>
  <dcterms:created xsi:type="dcterms:W3CDTF">2007-06-19T19:59:29Z</dcterms:created>
  <dcterms:modified xsi:type="dcterms:W3CDTF">2023-03-30T16:44:13Z</dcterms:modified>
</cp:coreProperties>
</file>