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641" r:id="rId2"/>
    <p:sldId id="739" r:id="rId3"/>
    <p:sldId id="722" r:id="rId4"/>
    <p:sldId id="724" r:id="rId5"/>
    <p:sldId id="725" r:id="rId6"/>
    <p:sldId id="726" r:id="rId7"/>
    <p:sldId id="727" r:id="rId8"/>
    <p:sldId id="728" r:id="rId9"/>
    <p:sldId id="729" r:id="rId10"/>
    <p:sldId id="730" r:id="rId11"/>
    <p:sldId id="731" r:id="rId12"/>
    <p:sldId id="732" r:id="rId13"/>
    <p:sldId id="733" r:id="rId14"/>
    <p:sldId id="734" r:id="rId15"/>
    <p:sldId id="723" r:id="rId16"/>
    <p:sldId id="740" r:id="rId17"/>
    <p:sldId id="742" r:id="rId18"/>
    <p:sldId id="741" r:id="rId19"/>
    <p:sldId id="262" r:id="rId20"/>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liano Ana" initials="GA" lastIdx="1" clrIdx="0">
    <p:extLst>
      <p:ext uri="{19B8F6BF-5375-455C-9EA6-DF929625EA0E}">
        <p15:presenceInfo xmlns:p15="http://schemas.microsoft.com/office/powerpoint/2012/main" userId="S-1-5-21-1982880576-57950227-3204010946-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C2FF"/>
    <a:srgbClr val="0081CC"/>
    <a:srgbClr val="11AA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0F31B-86F4-4D34-9C1D-D9041714D32D}" v="4" dt="2024-03-13T22:52:11.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4" autoAdjust="0"/>
    <p:restoredTop sz="84249" autoAdjust="0"/>
  </p:normalViewPr>
  <p:slideViewPr>
    <p:cSldViewPr snapToGrid="0">
      <p:cViewPr varScale="1">
        <p:scale>
          <a:sx n="113" d="100"/>
          <a:sy n="113" d="100"/>
        </p:scale>
        <p:origin x="126" y="954"/>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55F8F00B-5BE1-4A97-8527-DC485333C9D3}"/>
    <pc:docChg chg="modSld">
      <pc:chgData name="Alan Huang" userId="e4f1e405-0684-4fff-9372-f77ae2d03020" providerId="ADAL" clId="{55F8F00B-5BE1-4A97-8527-DC485333C9D3}" dt="2023-03-22T20:54:35.761" v="7" actId="20577"/>
      <pc:docMkLst>
        <pc:docMk/>
      </pc:docMkLst>
      <pc:sldChg chg="modSp mod">
        <pc:chgData name="Alan Huang" userId="e4f1e405-0684-4fff-9372-f77ae2d03020" providerId="ADAL" clId="{55F8F00B-5BE1-4A97-8527-DC485333C9D3}" dt="2023-03-22T20:54:35.761" v="7" actId="20577"/>
        <pc:sldMkLst>
          <pc:docMk/>
          <pc:sldMk cId="1305085325" sldId="262"/>
        </pc:sldMkLst>
        <pc:spChg chg="mod">
          <ac:chgData name="Alan Huang" userId="e4f1e405-0684-4fff-9372-f77ae2d03020" providerId="ADAL" clId="{55F8F00B-5BE1-4A97-8527-DC485333C9D3}" dt="2023-03-22T20:54:35.761" v="7" actId="20577"/>
          <ac:spMkLst>
            <pc:docMk/>
            <pc:sldMk cId="1305085325" sldId="262"/>
            <ac:spMk id="2" creationId="{00000000-0000-0000-0000-000000000000}"/>
          </ac:spMkLst>
        </pc:spChg>
      </pc:sldChg>
    </pc:docChg>
  </pc:docChgLst>
  <pc:docChgLst>
    <pc:chgData name="Alan Huang" userId="e4f1e405-0684-4fff-9372-f77ae2d03020" providerId="ADAL" clId="{2B00F31B-86F4-4D34-9C1D-D9041714D32D}"/>
    <pc:docChg chg="custSel addSld modSld">
      <pc:chgData name="Alan Huang" userId="e4f1e405-0684-4fff-9372-f77ae2d03020" providerId="ADAL" clId="{2B00F31B-86F4-4D34-9C1D-D9041714D32D}" dt="2024-03-13T22:52:11.307" v="79" actId="478"/>
      <pc:docMkLst>
        <pc:docMk/>
      </pc:docMkLst>
      <pc:sldChg chg="addSp delSp modSp mod">
        <pc:chgData name="Alan Huang" userId="e4f1e405-0684-4fff-9372-f77ae2d03020" providerId="ADAL" clId="{2B00F31B-86F4-4D34-9C1D-D9041714D32D}" dt="2024-03-13T22:51:37.923" v="75" actId="1076"/>
        <pc:sldMkLst>
          <pc:docMk/>
          <pc:sldMk cId="134983364" sldId="740"/>
        </pc:sldMkLst>
        <pc:spChg chg="add mod">
          <ac:chgData name="Alan Huang" userId="e4f1e405-0684-4fff-9372-f77ae2d03020" providerId="ADAL" clId="{2B00F31B-86F4-4D34-9C1D-D9041714D32D}" dt="2024-03-13T22:50:56.908" v="73" actId="5793"/>
          <ac:spMkLst>
            <pc:docMk/>
            <pc:sldMk cId="134983364" sldId="740"/>
            <ac:spMk id="5" creationId="{9252EB2D-D9EE-E6D7-32C6-FB20692EE7AB}"/>
          </ac:spMkLst>
        </pc:spChg>
        <pc:picChg chg="del">
          <ac:chgData name="Alan Huang" userId="e4f1e405-0684-4fff-9372-f77ae2d03020" providerId="ADAL" clId="{2B00F31B-86F4-4D34-9C1D-D9041714D32D}" dt="2024-03-13T22:48:57.227" v="4" actId="478"/>
          <ac:picMkLst>
            <pc:docMk/>
            <pc:sldMk cId="134983364" sldId="740"/>
            <ac:picMk id="6" creationId="{A5A48C08-538A-ACFB-345A-C4AFB3EDCDD1}"/>
          </ac:picMkLst>
        </pc:picChg>
        <pc:picChg chg="add mod">
          <ac:chgData name="Alan Huang" userId="e4f1e405-0684-4fff-9372-f77ae2d03020" providerId="ADAL" clId="{2B00F31B-86F4-4D34-9C1D-D9041714D32D}" dt="2024-03-13T22:51:37.923" v="75" actId="1076"/>
          <ac:picMkLst>
            <pc:docMk/>
            <pc:sldMk cId="134983364" sldId="740"/>
            <ac:picMk id="8" creationId="{D9BB10C9-142E-F0AA-98B8-4C45506EB5CA}"/>
          </ac:picMkLst>
        </pc:picChg>
      </pc:sldChg>
      <pc:sldChg chg="addSp delSp modSp mod">
        <pc:chgData name="Alan Huang" userId="e4f1e405-0684-4fff-9372-f77ae2d03020" providerId="ADAL" clId="{2B00F31B-86F4-4D34-9C1D-D9041714D32D}" dt="2024-03-13T22:46:52.946" v="3" actId="1076"/>
        <pc:sldMkLst>
          <pc:docMk/>
          <pc:sldMk cId="1333892991" sldId="741"/>
        </pc:sldMkLst>
        <pc:picChg chg="add mod">
          <ac:chgData name="Alan Huang" userId="e4f1e405-0684-4fff-9372-f77ae2d03020" providerId="ADAL" clId="{2B00F31B-86F4-4D34-9C1D-D9041714D32D}" dt="2024-03-13T22:46:52.946" v="3" actId="1076"/>
          <ac:picMkLst>
            <pc:docMk/>
            <pc:sldMk cId="1333892991" sldId="741"/>
            <ac:picMk id="5" creationId="{4313901A-9144-E811-FDAC-51E54AE87AB7}"/>
          </ac:picMkLst>
        </pc:picChg>
        <pc:picChg chg="del">
          <ac:chgData name="Alan Huang" userId="e4f1e405-0684-4fff-9372-f77ae2d03020" providerId="ADAL" clId="{2B00F31B-86F4-4D34-9C1D-D9041714D32D}" dt="2024-03-13T22:46:23.972" v="0" actId="478"/>
          <ac:picMkLst>
            <pc:docMk/>
            <pc:sldMk cId="1333892991" sldId="741"/>
            <ac:picMk id="6" creationId="{9903FEFA-9593-3599-0E77-6F75D51FF8BE}"/>
          </ac:picMkLst>
        </pc:picChg>
      </pc:sldChg>
      <pc:sldChg chg="addSp delSp new mod">
        <pc:chgData name="Alan Huang" userId="e4f1e405-0684-4fff-9372-f77ae2d03020" providerId="ADAL" clId="{2B00F31B-86F4-4D34-9C1D-D9041714D32D}" dt="2024-03-13T22:52:11.307" v="79" actId="478"/>
        <pc:sldMkLst>
          <pc:docMk/>
          <pc:sldMk cId="2713085375" sldId="742"/>
        </pc:sldMkLst>
        <pc:spChg chg="del">
          <ac:chgData name="Alan Huang" userId="e4f1e405-0684-4fff-9372-f77ae2d03020" providerId="ADAL" clId="{2B00F31B-86F4-4D34-9C1D-D9041714D32D}" dt="2024-03-13T22:52:07.803" v="78" actId="478"/>
          <ac:spMkLst>
            <pc:docMk/>
            <pc:sldMk cId="2713085375" sldId="742"/>
            <ac:spMk id="2" creationId="{1CDA408E-623D-0F40-7C90-C6949654C4E9}"/>
          </ac:spMkLst>
        </pc:spChg>
        <pc:spChg chg="del">
          <ac:chgData name="Alan Huang" userId="e4f1e405-0684-4fff-9372-f77ae2d03020" providerId="ADAL" clId="{2B00F31B-86F4-4D34-9C1D-D9041714D32D}" dt="2024-03-13T22:52:11.307" v="79" actId="478"/>
          <ac:spMkLst>
            <pc:docMk/>
            <pc:sldMk cId="2713085375" sldId="742"/>
            <ac:spMk id="3" creationId="{E8A8EDCF-DC79-7348-EC03-85B6271B4265}"/>
          </ac:spMkLst>
        </pc:spChg>
        <pc:picChg chg="add">
          <ac:chgData name="Alan Huang" userId="e4f1e405-0684-4fff-9372-f77ae2d03020" providerId="ADAL" clId="{2B00F31B-86F4-4D34-9C1D-D9041714D32D}" dt="2024-03-13T22:52:03.430" v="77" actId="22"/>
          <ac:picMkLst>
            <pc:docMk/>
            <pc:sldMk cId="2713085375" sldId="742"/>
            <ac:picMk id="6" creationId="{39E12C6E-FC2B-9B07-6F28-9CB7DF785FA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2" y="2230438"/>
            <a:ext cx="8229600"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dirty="0"/>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
            <a:ext cx="8686800" cy="82296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287463"/>
            <a:ext cx="8686800" cy="5246687"/>
          </a:xfrm>
        </p:spPr>
        <p:txBody>
          <a:bodyPr vert="vert27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425" y="1187356"/>
            <a:ext cx="2205038" cy="5483272"/>
          </a:xfrm>
        </p:spPr>
        <p:txBody>
          <a:bodyPr vert="vert270"/>
          <a:lstStyle/>
          <a:p>
            <a:r>
              <a:rPr lang="en-US" dirty="0"/>
              <a:t>Click to edit Master title style</a:t>
            </a:r>
          </a:p>
        </p:txBody>
      </p:sp>
      <p:sp>
        <p:nvSpPr>
          <p:cNvPr id="3" name="Vertical Text Placeholder 2"/>
          <p:cNvSpPr>
            <a:spLocks noGrp="1"/>
          </p:cNvSpPr>
          <p:nvPr>
            <p:ph type="body" orient="vert" idx="1"/>
          </p:nvPr>
        </p:nvSpPr>
        <p:spPr>
          <a:xfrm>
            <a:off x="2684463" y="1187356"/>
            <a:ext cx="6467475" cy="5483272"/>
          </a:xfrm>
        </p:spPr>
        <p:txBody>
          <a:bodyPr vert="vert27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5434" y="1287463"/>
            <a:ext cx="8690333" cy="5246687"/>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
            <a:ext cx="8686800" cy="822960"/>
          </a:xfrm>
        </p:spPr>
        <p:txBody>
          <a:bodyPr/>
          <a:lstStyle/>
          <a:p>
            <a:r>
              <a:rPr lang="en-US"/>
              <a:t>Click to edit Master title style</a:t>
            </a:r>
          </a:p>
        </p:txBody>
      </p:sp>
      <p:sp>
        <p:nvSpPr>
          <p:cNvPr id="3" name="Content Placeholder 2"/>
          <p:cNvSpPr>
            <a:spLocks noGrp="1"/>
          </p:cNvSpPr>
          <p:nvPr>
            <p:ph sz="half" idx="1"/>
          </p:nvPr>
        </p:nvSpPr>
        <p:spPr>
          <a:xfrm>
            <a:off x="457200"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0652"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
            <a:ext cx="8686800" cy="82296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5306"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5306"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899025"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899025"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
            <a:ext cx="8686800" cy="822960"/>
          </a:xfrm>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1097498"/>
            <a:ext cx="3159125" cy="107958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1097498"/>
            <a:ext cx="5367337" cy="5436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79425" y="2177086"/>
            <a:ext cx="3159125" cy="4357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1064524"/>
            <a:ext cx="5761037" cy="39789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457200" y="45720"/>
            <a:ext cx="86868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dirty="0"/>
              <a:t>Click to edit Master title style</a:t>
            </a:r>
          </a:p>
        </p:txBody>
      </p:sp>
      <p:sp>
        <p:nvSpPr>
          <p:cNvPr id="1028" name="Rectangle 3"/>
          <p:cNvSpPr>
            <a:spLocks noGrp="1" noChangeArrowheads="1"/>
          </p:cNvSpPr>
          <p:nvPr>
            <p:ph type="body" idx="1"/>
          </p:nvPr>
        </p:nvSpPr>
        <p:spPr bwMode="auto">
          <a:xfrm>
            <a:off x="457200" y="1287463"/>
            <a:ext cx="8686800"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7210425" y="6905625"/>
            <a:ext cx="2239963" cy="30654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000"/>
            </a:lvl1pPr>
          </a:lstStyle>
          <a:p>
            <a:pPr>
              <a:defRPr/>
            </a:pPr>
            <a:fld id="{EF78FC0E-B6AA-4048-920C-1BB36C97C2E4}" type="slidenum">
              <a:rPr lang="en-US" smtClean="0"/>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1" fontAlgn="base" hangingPunct="1">
        <a:lnSpc>
          <a:spcPct val="1000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ibm.com/blog/equbot-aieq-ai-powered-et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5A076D5-D782-9E9D-72B9-49D454724CEE}"/>
              </a:ext>
            </a:extLst>
          </p:cNvPr>
          <p:cNvSpPr txBox="1">
            <a:spLocks/>
          </p:cNvSpPr>
          <p:nvPr/>
        </p:nvSpPr>
        <p:spPr bwMode="auto">
          <a:xfrm>
            <a:off x="798513" y="1063625"/>
            <a:ext cx="81613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normAutofit fontScale="75000" lnSpcReduction="20000"/>
          </a:bodyPr>
          <a:lstStyle>
            <a:lvl1pPr algn="l" defTabSz="966788" rtl="0" eaLnBrk="1" fontAlgn="base" hangingPunct="1">
              <a:spcBef>
                <a:spcPct val="0"/>
              </a:spcBef>
              <a:spcAft>
                <a:spcPct val="0"/>
              </a:spcAft>
              <a:defRPr sz="3800" b="1">
                <a:solidFill>
                  <a:srgbClr val="0081CC"/>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a:lstStyle>
          <a:p>
            <a:r>
              <a:rPr lang="en-US" kern="0" dirty="0"/>
              <a:t>Machine Learning Basics on Linear Factor Models</a:t>
            </a:r>
            <a:br>
              <a:rPr lang="en-US" kern="0" dirty="0"/>
            </a:br>
            <a:br>
              <a:rPr lang="en-US" kern="0" dirty="0"/>
            </a:br>
            <a:r>
              <a:rPr lang="en-US" kern="0" dirty="0"/>
              <a:t>5. An Empirical Assessment on US equities</a:t>
            </a:r>
          </a:p>
        </p:txBody>
      </p:sp>
      <p:sp>
        <p:nvSpPr>
          <p:cNvPr id="10" name="Subtitle 2">
            <a:extLst>
              <a:ext uri="{FF2B5EF4-FFF2-40B4-BE49-F238E27FC236}">
                <a16:creationId xmlns:a16="http://schemas.microsoft.com/office/drawing/2014/main" id="{F2DA0466-2BF2-AC7A-E2A4-80DE53F589FB}"/>
              </a:ext>
            </a:extLst>
          </p:cNvPr>
          <p:cNvSpPr>
            <a:spLocks noGrp="1"/>
          </p:cNvSpPr>
          <p:nvPr>
            <p:ph type="subTitle" idx="1"/>
          </p:nvPr>
        </p:nvSpPr>
        <p:spPr>
          <a:xfrm>
            <a:off x="646113" y="4470400"/>
            <a:ext cx="8721252" cy="2008188"/>
          </a:xfrm>
        </p:spPr>
        <p:txBody>
          <a:bodyPr/>
          <a:lstStyle/>
          <a:p>
            <a:r>
              <a:rPr lang="en-US" dirty="0"/>
              <a:t>This slide set is largely based on Gu, Kelly, and Xiu (2020) and its Internet Appendix. </a:t>
            </a:r>
          </a:p>
        </p:txBody>
      </p:sp>
    </p:spTree>
    <p:extLst>
      <p:ext uri="{BB962C8B-B14F-4D97-AF65-F5344CB8AC3E}">
        <p14:creationId xmlns:p14="http://schemas.microsoft.com/office/powerpoint/2010/main" val="392088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which covariates matter?</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10</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pic>
        <p:nvPicPr>
          <p:cNvPr id="5" name="Picture 4"/>
          <p:cNvPicPr>
            <a:picLocks noChangeAspect="1"/>
          </p:cNvPicPr>
          <p:nvPr/>
        </p:nvPicPr>
        <p:blipFill>
          <a:blip r:embed="rId2"/>
          <a:stretch>
            <a:fillRect/>
          </a:stretch>
        </p:blipFill>
        <p:spPr>
          <a:xfrm>
            <a:off x="457200" y="1190851"/>
            <a:ext cx="4118350" cy="5439909"/>
          </a:xfrm>
          <a:prstGeom prst="rect">
            <a:avLst/>
          </a:prstGeom>
        </p:spPr>
      </p:pic>
      <p:sp>
        <p:nvSpPr>
          <p:cNvPr id="27" name="Content Placeholder 2"/>
          <p:cNvSpPr>
            <a:spLocks noGrp="1"/>
          </p:cNvSpPr>
          <p:nvPr>
            <p:ph idx="1"/>
          </p:nvPr>
        </p:nvSpPr>
        <p:spPr>
          <a:xfrm>
            <a:off x="5029200" y="1287461"/>
            <a:ext cx="4114800" cy="5246687"/>
          </a:xfrm>
        </p:spPr>
        <p:txBody>
          <a:bodyPr/>
          <a:lstStyle/>
          <a:p>
            <a:r>
              <a:rPr lang="en-US" sz="1600" b="1" dirty="0"/>
              <a:t>Reports importance of the top 20 stock-level characteristics for each method</a:t>
            </a:r>
          </a:p>
          <a:p>
            <a:pPr lvl="1"/>
            <a:r>
              <a:rPr lang="en-US" sz="1400" dirty="0"/>
              <a:t>Indicators importance magnitude for penalized linear models and dimension reduction models are highly skewed toward momentum and reversal</a:t>
            </a:r>
          </a:p>
          <a:p>
            <a:pPr lvl="1"/>
            <a:r>
              <a:rPr lang="en-US" sz="1400" b="1" dirty="0"/>
              <a:t>Trees and neural networks are more democratic, drawing predictive information from a broader set of characteristics</a:t>
            </a:r>
          </a:p>
        </p:txBody>
      </p:sp>
    </p:spTree>
    <p:extLst>
      <p:ext uri="{BB962C8B-B14F-4D97-AF65-F5344CB8AC3E}">
        <p14:creationId xmlns:p14="http://schemas.microsoft.com/office/powerpoint/2010/main" val="2074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which covariates matter?</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11</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a:t>Shows the </a:t>
                </a:r>
                <a14:m>
                  <m:oMath xmlns:m="http://schemas.openxmlformats.org/officeDocument/2006/math">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𝑹</m:t>
                        </m:r>
                      </m:e>
                      <m:sup>
                        <m:r>
                          <a:rPr lang="en-US" sz="1600" b="1" i="1" dirty="0" smtClean="0">
                            <a:latin typeface="Cambria Math" panose="02040503050406030204" pitchFamily="18" charset="0"/>
                          </a:rPr>
                          <m:t>𝟐</m:t>
                        </m:r>
                      </m:sup>
                    </m:sSup>
                  </m:oMath>
                </a14:m>
                <a:r>
                  <a:rPr lang="en-US" sz="1600" b="1" dirty="0"/>
                  <a:t>-based importance measure for each predictor variable </a:t>
                </a:r>
                <a:r>
                  <a:rPr lang="en-US" sz="1600" dirty="0"/>
                  <a:t>(again normalized to sum to one within a given model). </a:t>
                </a:r>
              </a:p>
              <a:p>
                <a:endParaRPr lang="en-US" sz="1600" dirty="0"/>
              </a:p>
              <a:p>
                <a:endParaRPr lang="en-US" sz="1600" dirty="0"/>
              </a:p>
              <a:p>
                <a:endParaRPr lang="en-US" sz="1600" dirty="0"/>
              </a:p>
              <a:p>
                <a:endParaRPr lang="en-US" sz="1600" dirty="0"/>
              </a:p>
              <a:p>
                <a:endParaRPr lang="en-US" sz="1600" dirty="0"/>
              </a:p>
              <a:p>
                <a:endParaRPr lang="en-US" sz="1400" dirty="0"/>
              </a:p>
              <a:p>
                <a:endParaRPr lang="en-US" sz="1400" dirty="0"/>
              </a:p>
              <a:p>
                <a:endParaRPr lang="en-US" sz="1400" dirty="0"/>
              </a:p>
              <a:p>
                <a:pPr lvl="1"/>
                <a:endParaRPr lang="en-US" sz="1400" dirty="0"/>
              </a:p>
              <a:p>
                <a:pPr lvl="1"/>
                <a:r>
                  <a:rPr lang="en-US" sz="1400" dirty="0"/>
                  <a:t>All models agree that the aggregate book-to-market ratio is a critical predictor, whereas market volatility has little role in any model. </a:t>
                </a:r>
              </a:p>
              <a:p>
                <a:pPr lvl="1"/>
                <a:r>
                  <a:rPr lang="en-US" sz="1400" dirty="0"/>
                  <a:t>Linear and generalized linear models strongly favor bond market variables including the default spread and treasury rate. Nonlinear methods (trees and neural networks) place great emphasis on exactly those predictors ignored by linear methods, such as term spreads and issuance activity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16" b="-6852"/>
                </a:stretch>
              </a:blipFill>
            </p:spPr>
            <p:txBody>
              <a:bodyPr/>
              <a:lstStyle/>
              <a:p>
                <a:r>
                  <a:rPr lang="en-US">
                    <a:noFill/>
                  </a:rPr>
                  <a:t> </a:t>
                </a:r>
              </a:p>
            </p:txBody>
          </p:sp>
        </mc:Fallback>
      </mc:AlternateContent>
      <p:pic>
        <p:nvPicPr>
          <p:cNvPr id="6" name="Picture 5"/>
          <p:cNvPicPr>
            <a:picLocks noChangeAspect="1"/>
          </p:cNvPicPr>
          <p:nvPr/>
        </p:nvPicPr>
        <p:blipFill rotWithShape="1">
          <a:blip r:embed="rId3"/>
          <a:srcRect t="35696"/>
          <a:stretch/>
        </p:blipFill>
        <p:spPr>
          <a:xfrm>
            <a:off x="1490200" y="1933303"/>
            <a:ext cx="6620799" cy="3405965"/>
          </a:xfrm>
          <a:prstGeom prst="rect">
            <a:avLst/>
          </a:prstGeom>
        </p:spPr>
      </p:pic>
    </p:spTree>
    <p:extLst>
      <p:ext uri="{BB962C8B-B14F-4D97-AF65-F5344CB8AC3E}">
        <p14:creationId xmlns:p14="http://schemas.microsoft.com/office/powerpoint/2010/main" val="43229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portfolio level performance</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12</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mc:AlternateContent xmlns:mc="http://schemas.openxmlformats.org/markup-compatibility/2006" xmlns:a14="http://schemas.microsoft.com/office/drawing/2010/main">
        <mc:Choice Requires="a14">
          <p:sp>
            <p:nvSpPr>
              <p:cNvPr id="27" name="Content Placeholder 2"/>
              <p:cNvSpPr>
                <a:spLocks noGrp="1"/>
              </p:cNvSpPr>
              <p:nvPr>
                <p:ph idx="1"/>
              </p:nvPr>
            </p:nvSpPr>
            <p:spPr>
              <a:xfrm>
                <a:off x="5269295" y="1287461"/>
                <a:ext cx="4114800" cy="5246687"/>
              </a:xfrm>
            </p:spPr>
            <p:txBody>
              <a:bodyPr/>
              <a:lstStyle/>
              <a:p>
                <a:r>
                  <a:rPr lang="en-US" sz="1400" dirty="0"/>
                  <a:t>Form </a:t>
                </a:r>
                <a:r>
                  <a:rPr lang="en-US" sz="1400" b="1" dirty="0"/>
                  <a:t>bottom-up forecasts </a:t>
                </a:r>
                <a:r>
                  <a:rPr lang="en-US" sz="1400" dirty="0"/>
                  <a:t>for 25 of the most well known portfolios in the empirical finance literature, including the S&amp;P 500, six size and value portfolios, six size and investment portfolios, six size and profitability portfolios, and six size and momentum portfolios. All of these portfolios are long-only and therefore have substantial overlap with the market index. We also study long-short size, value, profitability, investment, and momentum factor portfolios (SMB, HML, RMW, CMA, UMD)</a:t>
                </a:r>
              </a:p>
              <a:p>
                <a:r>
                  <a:rPr lang="en-US" sz="1400" dirty="0"/>
                  <a:t>Reports monthly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i="1">
                            <a:latin typeface="Cambria Math" panose="02040503050406030204" pitchFamily="18" charset="0"/>
                          </a:rPr>
                          <m:t>𝑂𝑂𝑆</m:t>
                        </m:r>
                      </m:sub>
                      <m:sup>
                        <m:r>
                          <a:rPr lang="en-US" sz="1400" i="1">
                            <a:latin typeface="Cambria Math" panose="02040503050406030204" pitchFamily="18" charset="0"/>
                          </a:rPr>
                          <m:t>2</m:t>
                        </m:r>
                      </m:sup>
                    </m:sSubSup>
                  </m:oMath>
                </a14:m>
                <a:r>
                  <a:rPr lang="en-US" sz="1400" dirty="0"/>
                  <a:t> over our 30-year testing sample</a:t>
                </a:r>
              </a:p>
              <a:p>
                <a:r>
                  <a:rPr lang="en-US" sz="1400" dirty="0"/>
                  <a:t>Regularized linear methods fail to outperform naïve constant forecasts of the S&amp;P500</a:t>
                </a:r>
              </a:p>
              <a:p>
                <a:r>
                  <a:rPr lang="en-US" sz="1400" b="1" dirty="0"/>
                  <a:t>All nonlinear models have substantial positive predictive performance</a:t>
                </a:r>
              </a:p>
              <a:p>
                <a:r>
                  <a:rPr lang="en-US" sz="1400" dirty="0"/>
                  <a:t>Patterns in S&amp;P500 forecasting performance across models carry over to long-only characteristic-sorted portfolios and long-short factor portfolios. </a:t>
                </a:r>
                <a:r>
                  <a:rPr lang="en-US" sz="1400" b="1" dirty="0"/>
                  <a:t>Nonlinear methods excel</a:t>
                </a:r>
                <a:endParaRPr lang="en-US" sz="1200" b="1" dirty="0"/>
              </a:p>
            </p:txBody>
          </p:sp>
        </mc:Choice>
        <mc:Fallback xmlns="">
          <p:sp>
            <p:nvSpPr>
              <p:cNvPr id="27" name="Content Placeholder 2"/>
              <p:cNvSpPr>
                <a:spLocks noGrp="1" noRot="1" noChangeAspect="1" noMove="1" noResize="1" noEditPoints="1" noAdjustHandles="1" noChangeArrowheads="1" noChangeShapeType="1" noTextEdit="1"/>
              </p:cNvSpPr>
              <p:nvPr>
                <p:ph idx="1"/>
              </p:nvPr>
            </p:nvSpPr>
            <p:spPr>
              <a:xfrm>
                <a:off x="5269295" y="1287461"/>
                <a:ext cx="4114800" cy="5246687"/>
              </a:xfrm>
              <a:blipFill rotWithShape="0">
                <a:blip r:embed="rId2"/>
                <a:stretch>
                  <a:fillRect t="-116" r="-148" b="-1161"/>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457200" y="1406476"/>
            <a:ext cx="4812095" cy="5008655"/>
          </a:xfrm>
          <a:prstGeom prst="rect">
            <a:avLst/>
          </a:prstGeom>
        </p:spPr>
      </p:pic>
    </p:spTree>
    <p:extLst>
      <p:ext uri="{BB962C8B-B14F-4D97-AF65-F5344CB8AC3E}">
        <p14:creationId xmlns:p14="http://schemas.microsoft.com/office/powerpoint/2010/main" val="76534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portfolio level performance</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13</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
        <p:nvSpPr>
          <p:cNvPr id="27" name="Content Placeholder 2"/>
          <p:cNvSpPr>
            <a:spLocks noGrp="1"/>
          </p:cNvSpPr>
          <p:nvPr>
            <p:ph idx="1"/>
          </p:nvPr>
        </p:nvSpPr>
        <p:spPr>
          <a:xfrm>
            <a:off x="5269295" y="1287461"/>
            <a:ext cx="4114800" cy="5246687"/>
          </a:xfrm>
        </p:spPr>
        <p:txBody>
          <a:bodyPr/>
          <a:lstStyle/>
          <a:p>
            <a:r>
              <a:rPr lang="en-US" sz="1400" dirty="0"/>
              <a:t>Form </a:t>
            </a:r>
            <a:r>
              <a:rPr lang="en-US" sz="1400" b="1" dirty="0"/>
              <a:t>bottom-up forecasts </a:t>
            </a:r>
            <a:r>
              <a:rPr lang="en-US" sz="1400" dirty="0"/>
              <a:t>of S&amp;P 500, six size and value portfolios, six size and investment portfolios, six size and profitability portfolios, and six size and momentum portfolios, plus long-short SMB, HML, RMW, CMA, UMD</a:t>
            </a:r>
          </a:p>
          <a:p>
            <a:r>
              <a:rPr lang="en-US" sz="1400" dirty="0"/>
              <a:t>Reports </a:t>
            </a:r>
            <a:r>
              <a:rPr lang="en-US" sz="1400" b="1" dirty="0"/>
              <a:t>improvement in annualized Sharpe ratio</a:t>
            </a:r>
            <a:r>
              <a:rPr lang="en-US" sz="1400" dirty="0"/>
              <a:t> for an investor exploiting ML predictions for portfolio timing in order to </a:t>
            </a:r>
            <a:r>
              <a:rPr lang="en-US" sz="1400" b="1" dirty="0"/>
              <a:t>assess the economic magnitudes of portfolio predictability</a:t>
            </a:r>
          </a:p>
          <a:p>
            <a:r>
              <a:rPr lang="en-US" sz="1400" dirty="0"/>
              <a:t>NN3 for example improves the buy-and-hold Sharpe ratio of the S&amp;P500 by 0.20</a:t>
            </a:r>
          </a:p>
          <a:p>
            <a:r>
              <a:rPr lang="en-US" sz="1400" dirty="0"/>
              <a:t>For characteristic-based portfolios, </a:t>
            </a:r>
            <a:r>
              <a:rPr lang="en-US" sz="1400" b="1" dirty="0"/>
              <a:t>nonlinear ML help improve Sharpe ratios</a:t>
            </a:r>
            <a:r>
              <a:rPr lang="en-US" sz="1400" dirty="0"/>
              <a:t> by anywhere from few percentage points to over 24 percentage points</a:t>
            </a:r>
            <a:endParaRPr lang="en-US" sz="1200" b="1" dirty="0"/>
          </a:p>
        </p:txBody>
      </p:sp>
      <p:pic>
        <p:nvPicPr>
          <p:cNvPr id="6" name="Picture 5"/>
          <p:cNvPicPr>
            <a:picLocks noChangeAspect="1"/>
          </p:cNvPicPr>
          <p:nvPr/>
        </p:nvPicPr>
        <p:blipFill>
          <a:blip r:embed="rId2"/>
          <a:stretch>
            <a:fillRect/>
          </a:stretch>
        </p:blipFill>
        <p:spPr>
          <a:xfrm>
            <a:off x="457200" y="1406476"/>
            <a:ext cx="4839212" cy="4210553"/>
          </a:xfrm>
          <a:prstGeom prst="rect">
            <a:avLst/>
          </a:prstGeom>
        </p:spPr>
      </p:pic>
    </p:spTree>
    <p:extLst>
      <p:ext uri="{BB962C8B-B14F-4D97-AF65-F5344CB8AC3E}">
        <p14:creationId xmlns:p14="http://schemas.microsoft.com/office/powerpoint/2010/main" val="64848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portfolio level performance</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14</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
        <p:nvSpPr>
          <p:cNvPr id="27" name="Content Placeholder 2"/>
          <p:cNvSpPr>
            <a:spLocks noGrp="1"/>
          </p:cNvSpPr>
          <p:nvPr>
            <p:ph idx="1"/>
          </p:nvPr>
        </p:nvSpPr>
        <p:spPr>
          <a:xfrm>
            <a:off x="5269295" y="1287461"/>
            <a:ext cx="4114800" cy="5246687"/>
          </a:xfrm>
        </p:spPr>
        <p:txBody>
          <a:bodyPr/>
          <a:lstStyle/>
          <a:p>
            <a:r>
              <a:rPr lang="en-US" sz="1400" dirty="0"/>
              <a:t>Form </a:t>
            </a:r>
            <a:r>
              <a:rPr lang="en-US" sz="1400" b="1" dirty="0"/>
              <a:t>bottom-up forecasts </a:t>
            </a:r>
            <a:r>
              <a:rPr lang="en-US" sz="1400" dirty="0"/>
              <a:t>of S&amp;P 500, six size and value portfolios, six size and investment portfolios, six size and profitability portfolios, and six size and momentum portfolios, plus long-short SMB, HML, RMW, CMA, UMD</a:t>
            </a:r>
          </a:p>
          <a:p>
            <a:r>
              <a:rPr lang="en-US" sz="1400" dirty="0"/>
              <a:t>We can also </a:t>
            </a:r>
            <a:r>
              <a:rPr lang="en-US" sz="1400" b="1" dirty="0"/>
              <a:t>assess the economic magnitudes of portfolio predictability with a market timing trading strategy</a:t>
            </a:r>
          </a:p>
          <a:p>
            <a:r>
              <a:rPr lang="en-US" sz="1400" dirty="0"/>
              <a:t>Table reports annualized Sharpe ratio gains (relative to a buy-and-hold strategy) for timing strategies based on ML</a:t>
            </a:r>
          </a:p>
          <a:p>
            <a:r>
              <a:rPr lang="en-US" sz="1400" dirty="0"/>
              <a:t>The </a:t>
            </a:r>
            <a:r>
              <a:rPr lang="en-US" sz="1400" b="1" dirty="0"/>
              <a:t>strongest and most consistent trading strategies are those based on nonlinear models, with NNs the best overall</a:t>
            </a:r>
          </a:p>
        </p:txBody>
      </p:sp>
      <p:pic>
        <p:nvPicPr>
          <p:cNvPr id="5" name="Picture 4"/>
          <p:cNvPicPr>
            <a:picLocks noChangeAspect="1"/>
          </p:cNvPicPr>
          <p:nvPr/>
        </p:nvPicPr>
        <p:blipFill>
          <a:blip r:embed="rId2"/>
          <a:stretch>
            <a:fillRect/>
          </a:stretch>
        </p:blipFill>
        <p:spPr>
          <a:xfrm>
            <a:off x="457200" y="1406476"/>
            <a:ext cx="4808823" cy="4772393"/>
          </a:xfrm>
          <a:prstGeom prst="rect">
            <a:avLst/>
          </a:prstGeom>
        </p:spPr>
      </p:pic>
    </p:spTree>
    <p:extLst>
      <p:ext uri="{BB962C8B-B14F-4D97-AF65-F5344CB8AC3E}">
        <p14:creationId xmlns:p14="http://schemas.microsoft.com/office/powerpoint/2010/main" val="295016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of 3 factor model</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455435" y="1459975"/>
            <a:ext cx="4810578" cy="3752105"/>
          </a:xfrm>
          <a:prstGeom prst="rect">
            <a:avLst/>
          </a:prstGeom>
        </p:spPr>
      </p:pic>
      <mc:AlternateContent xmlns:mc="http://schemas.openxmlformats.org/markup-compatibility/2006" xmlns:a14="http://schemas.microsoft.com/office/drawing/2010/main">
        <mc:Choice Requires="a14">
          <p:sp>
            <p:nvSpPr>
              <p:cNvPr id="6" name="Content Placeholder 2"/>
              <p:cNvSpPr txBox="1">
                <a:spLocks/>
              </p:cNvSpPr>
              <p:nvPr/>
            </p:nvSpPr>
            <p:spPr bwMode="auto">
              <a:xfrm>
                <a:off x="5269295" y="1287461"/>
                <a:ext cx="4114800" cy="5246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marL="184150" indent="-184150" algn="l" defTabSz="966788" rtl="0" eaLnBrk="1" fontAlgn="base" hangingPunct="1">
                  <a:lnSpc>
                    <a:spcPct val="1000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a:lstStyle>
              <a:p>
                <a:r>
                  <a:rPr lang="en-US" sz="1400" b="1" dirty="0"/>
                  <a:t>Simulated data from 2 different data generating processes</a:t>
                </a:r>
                <a:r>
                  <a:rPr lang="en-US" sz="1400" dirty="0"/>
                  <a:t> that produce data from a high dimensional predictor set</a:t>
                </a:r>
              </a:p>
              <a:p>
                <a:pPr lvl="1"/>
                <a:r>
                  <a:rPr lang="en-US" sz="1400" dirty="0"/>
                  <a:t>(a) individual predictors enter only linearly and additively</a:t>
                </a:r>
              </a:p>
              <a:p>
                <a:pPr lvl="1"/>
                <a:r>
                  <a:rPr lang="en-US" sz="1400" dirty="0"/>
                  <a:t>(b) predictors can enter through nonlinear transformations and via pairwise interactions</a:t>
                </a:r>
              </a:p>
              <a:p>
                <a:r>
                  <a:rPr lang="en-US" sz="1400" dirty="0"/>
                  <a:t>Applied ML repertoire to the simulated datasets</a:t>
                </a:r>
              </a:p>
              <a:p>
                <a:r>
                  <a:rPr lang="en-US" sz="1400" b="1" dirty="0"/>
                  <a:t>Reports monthly </a:t>
                </a:r>
                <a14:m>
                  <m:oMath xmlns:m="http://schemas.openxmlformats.org/officeDocument/2006/math">
                    <m:sSubSup>
                      <m:sSubSupPr>
                        <m:ctrlPr>
                          <a:rPr lang="en-US" sz="1400" b="1" i="1">
                            <a:latin typeface="Cambria Math" panose="02040503050406030204" pitchFamily="18" charset="0"/>
                          </a:rPr>
                        </m:ctrlPr>
                      </m:sSubSupPr>
                      <m:e>
                        <m:r>
                          <a:rPr lang="en-US" sz="1400" b="1" i="1">
                            <a:latin typeface="Cambria Math" panose="02040503050406030204" pitchFamily="18" charset="0"/>
                          </a:rPr>
                          <m:t>𝑹</m:t>
                        </m:r>
                      </m:e>
                      <m:sub>
                        <m:r>
                          <a:rPr lang="en-US" sz="1400" b="1" i="1">
                            <a:latin typeface="Cambria Math" panose="02040503050406030204" pitchFamily="18" charset="0"/>
                          </a:rPr>
                          <m:t>𝑺</m:t>
                        </m:r>
                      </m:sub>
                      <m:sup>
                        <m:r>
                          <a:rPr lang="en-US" sz="1400" b="1" i="1">
                            <a:latin typeface="Cambria Math" panose="02040503050406030204" pitchFamily="18" charset="0"/>
                          </a:rPr>
                          <m:t>𝟐</m:t>
                        </m:r>
                      </m:sup>
                    </m:sSubSup>
                  </m:oMath>
                </a14:m>
                <a:r>
                  <a:rPr lang="en-US" sz="1400" b="1" dirty="0"/>
                  <a:t> </a:t>
                </a:r>
                <a:r>
                  <a:rPr lang="en-US" sz="1400" dirty="0"/>
                  <a:t>both IS and OOS </a:t>
                </a:r>
                <a:r>
                  <a:rPr lang="en-US" sz="1400" b="1" dirty="0"/>
                  <a:t>for each model and each method over 50 and 100 MC repetitions</a:t>
                </a:r>
              </a:p>
              <a:p>
                <a:pPr lvl="1"/>
                <a:r>
                  <a:rPr lang="en-US" sz="1400" b="1" dirty="0"/>
                  <a:t>Linear and generalized linear methods dominate in the linear and </a:t>
                </a:r>
                <a:r>
                  <a:rPr lang="en-US" sz="1400" b="1" dirty="0" err="1"/>
                  <a:t>uninteracted</a:t>
                </a:r>
                <a:r>
                  <a:rPr lang="en-US" sz="1400" b="1" dirty="0"/>
                  <a:t> setting</a:t>
                </a:r>
              </a:p>
              <a:p>
                <a:pPr lvl="1"/>
                <a:r>
                  <a:rPr lang="en-US" sz="1400" b="1" dirty="0"/>
                  <a:t>Tree-based methods and neural networks significantly outperform in the nonlinear and interactive setting</a:t>
                </a:r>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5269295" y="1287461"/>
                <a:ext cx="4114800" cy="5246687"/>
              </a:xfrm>
              <a:prstGeom prst="rect">
                <a:avLst/>
              </a:prstGeom>
              <a:blipFill rotWithShape="0">
                <a:blip r:embed="rId3"/>
                <a:stretch>
                  <a:fillRect t="-116" r="-1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 name="TextBox 8"/>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Tree>
    <p:extLst>
      <p:ext uri="{BB962C8B-B14F-4D97-AF65-F5344CB8AC3E}">
        <p14:creationId xmlns:p14="http://schemas.microsoft.com/office/powerpoint/2010/main" val="186868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247F-096D-1823-8880-69DB35CFA237}"/>
              </a:ext>
            </a:extLst>
          </p:cNvPr>
          <p:cNvSpPr>
            <a:spLocks noGrp="1"/>
          </p:cNvSpPr>
          <p:nvPr>
            <p:ph type="title"/>
          </p:nvPr>
        </p:nvSpPr>
        <p:spPr/>
        <p:txBody>
          <a:bodyPr/>
          <a:lstStyle/>
          <a:p>
            <a:r>
              <a:rPr lang="en-US" dirty="0"/>
              <a:t>Finally, an AI-powered ETF</a:t>
            </a:r>
          </a:p>
        </p:txBody>
      </p:sp>
      <p:sp>
        <p:nvSpPr>
          <p:cNvPr id="3" name="Content Placeholder 2">
            <a:extLst>
              <a:ext uri="{FF2B5EF4-FFF2-40B4-BE49-F238E27FC236}">
                <a16:creationId xmlns:a16="http://schemas.microsoft.com/office/drawing/2014/main" id="{677E7F2F-9925-EA1F-B0D8-B2B46889822D}"/>
              </a:ext>
            </a:extLst>
          </p:cNvPr>
          <p:cNvSpPr>
            <a:spLocks noGrp="1"/>
          </p:cNvSpPr>
          <p:nvPr>
            <p:ph idx="1"/>
          </p:nvPr>
        </p:nvSpPr>
        <p:spPr>
          <a:xfrm>
            <a:off x="455434" y="1287463"/>
            <a:ext cx="1474965" cy="5246687"/>
          </a:xfrm>
        </p:spPr>
        <p:txBody>
          <a:bodyPr/>
          <a:lstStyle/>
          <a:p>
            <a:r>
              <a:rPr lang="en-US" dirty="0"/>
              <a:t>AIEQ ETF,  powered by IBM Watson</a:t>
            </a:r>
          </a:p>
          <a:p>
            <a:endParaRPr lang="en-US" dirty="0"/>
          </a:p>
        </p:txBody>
      </p:sp>
      <p:sp>
        <p:nvSpPr>
          <p:cNvPr id="4" name="Slide Number Placeholder 3">
            <a:extLst>
              <a:ext uri="{FF2B5EF4-FFF2-40B4-BE49-F238E27FC236}">
                <a16:creationId xmlns:a16="http://schemas.microsoft.com/office/drawing/2014/main" id="{235AC93D-5BD9-C378-B6D9-0DD00430CFC6}"/>
              </a:ext>
            </a:extLst>
          </p:cNvPr>
          <p:cNvSpPr>
            <a:spLocks noGrp="1"/>
          </p:cNvSpPr>
          <p:nvPr>
            <p:ph type="sldNum" sz="quarter" idx="10"/>
          </p:nvPr>
        </p:nvSpPr>
        <p:spPr/>
        <p:txBody>
          <a:bodyPr/>
          <a:lstStyle/>
          <a:p>
            <a:pPr>
              <a:defRPr/>
            </a:pPr>
            <a:fld id="{09365272-BA40-44CC-9448-31C16C70B020}" type="slidenum">
              <a:rPr lang="en-US" smtClean="0"/>
              <a:pPr>
                <a:defRPr/>
              </a:pPr>
              <a:t>16</a:t>
            </a:fld>
            <a:endParaRPr lang="en-US"/>
          </a:p>
        </p:txBody>
      </p:sp>
      <p:sp>
        <p:nvSpPr>
          <p:cNvPr id="5" name="TextBox 4">
            <a:extLst>
              <a:ext uri="{FF2B5EF4-FFF2-40B4-BE49-F238E27FC236}">
                <a16:creationId xmlns:a16="http://schemas.microsoft.com/office/drawing/2014/main" id="{9252EB2D-D9EE-E6D7-32C6-FB20692EE7AB}"/>
              </a:ext>
            </a:extLst>
          </p:cNvPr>
          <p:cNvSpPr txBox="1"/>
          <p:nvPr/>
        </p:nvSpPr>
        <p:spPr>
          <a:xfrm>
            <a:off x="2235200" y="1422400"/>
            <a:ext cx="6790267" cy="1261884"/>
          </a:xfrm>
          <a:prstGeom prst="rect">
            <a:avLst/>
          </a:prstGeom>
          <a:noFill/>
        </p:spPr>
        <p:txBody>
          <a:bodyPr wrap="square" rtlCol="0">
            <a:spAutoFit/>
          </a:bodyPr>
          <a:lstStyle/>
          <a:p>
            <a:pPr marL="342900" indent="-342900">
              <a:buFont typeface="Arial" panose="020B0604020202020204" pitchFamily="34" charset="0"/>
              <a:buChar char="•"/>
            </a:pPr>
            <a:r>
              <a:rPr lang="en-US" dirty="0"/>
              <a:t>How </a:t>
            </a:r>
            <a:r>
              <a:rPr lang="en-US" dirty="0" err="1"/>
              <a:t>EquBot</a:t>
            </a:r>
            <a:r>
              <a:rPr lang="en-US" dirty="0"/>
              <a:t> is beating the market with AIEQ, the AI-powered ETF</a:t>
            </a:r>
          </a:p>
          <a:p>
            <a:pPr marL="800100" lvl="1" indent="-342900">
              <a:buFont typeface="Arial" panose="020B0604020202020204" pitchFamily="34" charset="0"/>
              <a:buChar char="•"/>
            </a:pPr>
            <a:r>
              <a:rPr lang="en-US" dirty="0">
                <a:hlinkClick r:id="rId2"/>
              </a:rPr>
              <a:t>https://www.ibm.com/blog/equbot-aieq-ai-powered-etf/</a:t>
            </a:r>
            <a:endParaRPr lang="en-US" dirty="0"/>
          </a:p>
          <a:p>
            <a:pPr lvl="1"/>
            <a:endParaRPr lang="en-US" dirty="0"/>
          </a:p>
        </p:txBody>
      </p:sp>
      <p:pic>
        <p:nvPicPr>
          <p:cNvPr id="8" name="Picture 7">
            <a:extLst>
              <a:ext uri="{FF2B5EF4-FFF2-40B4-BE49-F238E27FC236}">
                <a16:creationId xmlns:a16="http://schemas.microsoft.com/office/drawing/2014/main" id="{D9BB10C9-142E-F0AA-98B8-4C45506EB5CA}"/>
              </a:ext>
            </a:extLst>
          </p:cNvPr>
          <p:cNvPicPr>
            <a:picLocks noChangeAspect="1"/>
          </p:cNvPicPr>
          <p:nvPr/>
        </p:nvPicPr>
        <p:blipFill>
          <a:blip r:embed="rId3"/>
          <a:stretch>
            <a:fillRect/>
          </a:stretch>
        </p:blipFill>
        <p:spPr>
          <a:xfrm>
            <a:off x="1766550" y="2365741"/>
            <a:ext cx="5858693" cy="4858428"/>
          </a:xfrm>
          <a:prstGeom prst="rect">
            <a:avLst/>
          </a:prstGeom>
        </p:spPr>
      </p:pic>
    </p:spTree>
    <p:extLst>
      <p:ext uri="{BB962C8B-B14F-4D97-AF65-F5344CB8AC3E}">
        <p14:creationId xmlns:p14="http://schemas.microsoft.com/office/powerpoint/2010/main" val="13498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F9968-84BA-643F-6A46-240DCD71C89A}"/>
              </a:ext>
            </a:extLst>
          </p:cNvPr>
          <p:cNvSpPr>
            <a:spLocks noGrp="1"/>
          </p:cNvSpPr>
          <p:nvPr>
            <p:ph type="sldNum" sz="quarter" idx="10"/>
          </p:nvPr>
        </p:nvSpPr>
        <p:spPr/>
        <p:txBody>
          <a:bodyPr/>
          <a:lstStyle/>
          <a:p>
            <a:pPr>
              <a:defRPr/>
            </a:pPr>
            <a:fld id="{09365272-BA40-44CC-9448-31C16C70B020}" type="slidenum">
              <a:rPr lang="en-US" smtClean="0"/>
              <a:pPr>
                <a:defRPr/>
              </a:pPr>
              <a:t>17</a:t>
            </a:fld>
            <a:endParaRPr lang="en-US"/>
          </a:p>
        </p:txBody>
      </p:sp>
      <p:pic>
        <p:nvPicPr>
          <p:cNvPr id="6" name="Picture 5">
            <a:extLst>
              <a:ext uri="{FF2B5EF4-FFF2-40B4-BE49-F238E27FC236}">
                <a16:creationId xmlns:a16="http://schemas.microsoft.com/office/drawing/2014/main" id="{39E12C6E-FC2B-9B07-6F28-9CB7DF785FAE}"/>
              </a:ext>
            </a:extLst>
          </p:cNvPr>
          <p:cNvPicPr>
            <a:picLocks noChangeAspect="1"/>
          </p:cNvPicPr>
          <p:nvPr/>
        </p:nvPicPr>
        <p:blipFill>
          <a:blip r:embed="rId2"/>
          <a:stretch>
            <a:fillRect/>
          </a:stretch>
        </p:blipFill>
        <p:spPr>
          <a:xfrm>
            <a:off x="1888225" y="0"/>
            <a:ext cx="5824750" cy="7315200"/>
          </a:xfrm>
          <a:prstGeom prst="rect">
            <a:avLst/>
          </a:prstGeom>
        </p:spPr>
      </p:pic>
    </p:spTree>
    <p:extLst>
      <p:ext uri="{BB962C8B-B14F-4D97-AF65-F5344CB8AC3E}">
        <p14:creationId xmlns:p14="http://schemas.microsoft.com/office/powerpoint/2010/main" val="271308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7F52-1F9E-A6F6-A60E-F5021BEF5BB0}"/>
              </a:ext>
            </a:extLst>
          </p:cNvPr>
          <p:cNvSpPr>
            <a:spLocks noGrp="1"/>
          </p:cNvSpPr>
          <p:nvPr>
            <p:ph type="title"/>
          </p:nvPr>
        </p:nvSpPr>
        <p:spPr/>
        <p:txBody>
          <a:bodyPr/>
          <a:lstStyle/>
          <a:p>
            <a:r>
              <a:rPr lang="en-US" dirty="0"/>
              <a:t>Performance vs S&amp;P 500</a:t>
            </a:r>
          </a:p>
        </p:txBody>
      </p:sp>
      <p:sp>
        <p:nvSpPr>
          <p:cNvPr id="4" name="Slide Number Placeholder 3">
            <a:extLst>
              <a:ext uri="{FF2B5EF4-FFF2-40B4-BE49-F238E27FC236}">
                <a16:creationId xmlns:a16="http://schemas.microsoft.com/office/drawing/2014/main" id="{03D5CCC1-A52E-7BBA-CF37-7716E17948A0}"/>
              </a:ext>
            </a:extLst>
          </p:cNvPr>
          <p:cNvSpPr>
            <a:spLocks noGrp="1"/>
          </p:cNvSpPr>
          <p:nvPr>
            <p:ph type="sldNum" sz="quarter" idx="10"/>
          </p:nvPr>
        </p:nvSpPr>
        <p:spPr/>
        <p:txBody>
          <a:bodyPr/>
          <a:lstStyle/>
          <a:p>
            <a:pPr>
              <a:defRPr/>
            </a:pPr>
            <a:fld id="{09365272-BA40-44CC-9448-31C16C70B020}" type="slidenum">
              <a:rPr lang="en-US" smtClean="0"/>
              <a:pPr>
                <a:defRPr/>
              </a:pPr>
              <a:t>18</a:t>
            </a:fld>
            <a:endParaRPr lang="en-US"/>
          </a:p>
        </p:txBody>
      </p:sp>
      <p:pic>
        <p:nvPicPr>
          <p:cNvPr id="5" name="Picture 4">
            <a:extLst>
              <a:ext uri="{FF2B5EF4-FFF2-40B4-BE49-F238E27FC236}">
                <a16:creationId xmlns:a16="http://schemas.microsoft.com/office/drawing/2014/main" id="{4313901A-9144-E811-FDAC-51E54AE87AB7}"/>
              </a:ext>
            </a:extLst>
          </p:cNvPr>
          <p:cNvPicPr>
            <a:picLocks noChangeAspect="1"/>
          </p:cNvPicPr>
          <p:nvPr/>
        </p:nvPicPr>
        <p:blipFill>
          <a:blip r:embed="rId2"/>
          <a:stretch>
            <a:fillRect/>
          </a:stretch>
        </p:blipFill>
        <p:spPr>
          <a:xfrm>
            <a:off x="908676" y="1076506"/>
            <a:ext cx="6618190" cy="5162188"/>
          </a:xfrm>
          <a:prstGeom prst="rect">
            <a:avLst/>
          </a:prstGeom>
        </p:spPr>
      </p:pic>
    </p:spTree>
    <p:extLst>
      <p:ext uri="{BB962C8B-B14F-4D97-AF65-F5344CB8AC3E}">
        <p14:creationId xmlns:p14="http://schemas.microsoft.com/office/powerpoint/2010/main" val="13338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a:t>5 Exercise</a:t>
            </a:r>
            <a:endParaRPr lang="en-US" dirty="0"/>
          </a:p>
        </p:txBody>
      </p:sp>
      <p:sp>
        <p:nvSpPr>
          <p:cNvPr id="3" name="Content Placeholder 2"/>
          <p:cNvSpPr>
            <a:spLocks noGrp="1"/>
          </p:cNvSpPr>
          <p:nvPr>
            <p:ph idx="1"/>
          </p:nvPr>
        </p:nvSpPr>
        <p:spPr/>
        <p:txBody>
          <a:bodyPr>
            <a:normAutofit/>
          </a:bodyPr>
          <a:lstStyle/>
          <a:p>
            <a:r>
              <a:rPr lang="en-US" dirty="0"/>
              <a:t>Compare different neural network methods vs. linear regression and select based on OOS R2 performance and portfolio performance.</a:t>
            </a:r>
          </a:p>
          <a:p>
            <a:endParaRPr lang="en-US" dirty="0"/>
          </a:p>
        </p:txBody>
      </p:sp>
    </p:spTree>
    <p:extLst>
      <p:ext uri="{BB962C8B-B14F-4D97-AF65-F5344CB8AC3E}">
        <p14:creationId xmlns:p14="http://schemas.microsoft.com/office/powerpoint/2010/main" val="130508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Factor Zoo for Return Predictions</a:t>
            </a:r>
          </a:p>
        </p:txBody>
      </p:sp>
      <p:sp>
        <p:nvSpPr>
          <p:cNvPr id="3" name="Content Placeholder 2"/>
          <p:cNvSpPr>
            <a:spLocks noGrp="1"/>
          </p:cNvSpPr>
          <p:nvPr>
            <p:ph idx="1"/>
          </p:nvPr>
        </p:nvSpPr>
        <p:spPr/>
        <p:txBody>
          <a:bodyPr>
            <a:normAutofit/>
          </a:bodyPr>
          <a:lstStyle/>
          <a:p>
            <a:pPr>
              <a:lnSpc>
                <a:spcPct val="120000"/>
              </a:lnSpc>
            </a:pPr>
            <a:r>
              <a:rPr lang="en-US" sz="1600" dirty="0"/>
              <a:t>Hou, Xue and Zhang (2018) summarize that 452 “factors” so far are “discovered” in the literature that are shown to be able to predict returns.</a:t>
            </a:r>
          </a:p>
          <a:p>
            <a:pPr>
              <a:lnSpc>
                <a:spcPct val="120000"/>
              </a:lnSpc>
            </a:pPr>
            <a:r>
              <a:rPr lang="en-US" sz="1700" dirty="0"/>
              <a:t>The factors are classified into six groups</a:t>
            </a:r>
          </a:p>
          <a:p>
            <a:pPr marL="712470" lvl="1" indent="-360045">
              <a:spcBef>
                <a:spcPts val="600"/>
              </a:spcBef>
              <a:buFont typeface="Arial" panose="020B0604020202020204" pitchFamily="34" charset="0"/>
              <a:buChar char="•"/>
            </a:pPr>
            <a:r>
              <a:rPr lang="en-US" sz="1600" dirty="0"/>
              <a:t>Momentum</a:t>
            </a:r>
          </a:p>
          <a:p>
            <a:pPr marL="712470" lvl="1" indent="-360045">
              <a:spcBef>
                <a:spcPts val="600"/>
              </a:spcBef>
              <a:buFont typeface="Arial" panose="020B0604020202020204" pitchFamily="34" charset="0"/>
              <a:buChar char="•"/>
            </a:pPr>
            <a:r>
              <a:rPr lang="en-US" sz="1600" dirty="0"/>
              <a:t>Value vs growth</a:t>
            </a:r>
          </a:p>
          <a:p>
            <a:pPr marL="712470" lvl="1" indent="-360045">
              <a:spcBef>
                <a:spcPts val="600"/>
              </a:spcBef>
              <a:buFont typeface="Arial" panose="020B0604020202020204" pitchFamily="34" charset="0"/>
              <a:buChar char="•"/>
            </a:pPr>
            <a:r>
              <a:rPr lang="en-US" sz="1600" dirty="0"/>
              <a:t>Investment (firm’s investment activities)</a:t>
            </a:r>
          </a:p>
          <a:p>
            <a:pPr marL="712470" lvl="1" indent="-360045">
              <a:spcBef>
                <a:spcPts val="600"/>
              </a:spcBef>
              <a:buFont typeface="Arial" panose="020B0604020202020204" pitchFamily="34" charset="0"/>
              <a:buChar char="•"/>
            </a:pPr>
            <a:r>
              <a:rPr lang="en-US" sz="1600" dirty="0"/>
              <a:t>Profitability</a:t>
            </a:r>
          </a:p>
          <a:p>
            <a:pPr marL="712470" lvl="1" indent="-360045">
              <a:spcBef>
                <a:spcPts val="600"/>
              </a:spcBef>
              <a:buFont typeface="Arial" panose="020B0604020202020204" pitchFamily="34" charset="0"/>
              <a:buChar char="•"/>
            </a:pPr>
            <a:r>
              <a:rPr lang="en-US" sz="1600" dirty="0"/>
              <a:t>Intangibles</a:t>
            </a:r>
          </a:p>
          <a:p>
            <a:pPr marL="712470" lvl="1" indent="-360045">
              <a:spcBef>
                <a:spcPts val="600"/>
              </a:spcBef>
              <a:buFont typeface="Arial" panose="020B0604020202020204" pitchFamily="34" charset="0"/>
              <a:buChar char="•"/>
            </a:pPr>
            <a:r>
              <a:rPr lang="en-US" sz="1600" dirty="0"/>
              <a:t>Trading frictions</a:t>
            </a:r>
          </a:p>
          <a:p>
            <a:pPr marL="352425" lvl="1" indent="0">
              <a:spcBef>
                <a:spcPts val="600"/>
              </a:spcBef>
              <a:buNone/>
            </a:pPr>
            <a:endParaRPr lang="en-US" sz="1600" dirty="0"/>
          </a:p>
          <a:p>
            <a:pPr marL="360045" indent="-360045">
              <a:spcBef>
                <a:spcPts val="600"/>
              </a:spcBef>
              <a:buFont typeface="Arial" panose="020B0604020202020204" pitchFamily="34" charset="0"/>
              <a:buChar char="•"/>
            </a:pPr>
            <a:r>
              <a:rPr lang="en-US" sz="1600" dirty="0"/>
              <a:t>They replicate the anomalies, and conclude:</a:t>
            </a:r>
          </a:p>
          <a:p>
            <a:pPr marL="0" indent="0">
              <a:spcBef>
                <a:spcPts val="600"/>
              </a:spcBef>
              <a:buNone/>
            </a:pPr>
            <a:endParaRPr lang="en-US" sz="1600" dirty="0"/>
          </a:p>
          <a:p>
            <a:pPr marL="360045" indent="-360045">
              <a:spcBef>
                <a:spcPts val="600"/>
              </a:spcBef>
              <a:buFont typeface="Arial" panose="020B0604020202020204" pitchFamily="34" charset="0"/>
              <a:buChar char="•"/>
            </a:pPr>
            <a:endParaRPr lang="en-US" sz="1700" dirty="0"/>
          </a:p>
        </p:txBody>
      </p:sp>
      <p:pic>
        <p:nvPicPr>
          <p:cNvPr id="4" name="Picture 3">
            <a:extLst>
              <a:ext uri="{FF2B5EF4-FFF2-40B4-BE49-F238E27FC236}">
                <a16:creationId xmlns:a16="http://schemas.microsoft.com/office/drawing/2014/main" id="{71EC4944-E9A6-1118-BDB5-098293E58031}"/>
              </a:ext>
            </a:extLst>
          </p:cNvPr>
          <p:cNvPicPr>
            <a:picLocks noChangeAspect="1"/>
          </p:cNvPicPr>
          <p:nvPr/>
        </p:nvPicPr>
        <p:blipFill>
          <a:blip r:embed="rId2"/>
          <a:stretch>
            <a:fillRect/>
          </a:stretch>
        </p:blipFill>
        <p:spPr>
          <a:xfrm>
            <a:off x="878878" y="5277199"/>
            <a:ext cx="8041005" cy="1087026"/>
          </a:xfrm>
          <a:prstGeom prst="rect">
            <a:avLst/>
          </a:prstGeom>
        </p:spPr>
      </p:pic>
    </p:spTree>
    <p:extLst>
      <p:ext uri="{BB962C8B-B14F-4D97-AF65-F5344CB8AC3E}">
        <p14:creationId xmlns:p14="http://schemas.microsoft.com/office/powerpoint/2010/main" val="214646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key takeaways</a:t>
            </a:r>
          </a:p>
        </p:txBody>
      </p:sp>
      <p:sp>
        <p:nvSpPr>
          <p:cNvPr id="3" name="Content Placeholder 2"/>
          <p:cNvSpPr>
            <a:spLocks noGrp="1"/>
          </p:cNvSpPr>
          <p:nvPr>
            <p:ph idx="1"/>
          </p:nvPr>
        </p:nvSpPr>
        <p:spPr/>
        <p:txBody>
          <a:bodyPr/>
          <a:lstStyle/>
          <a:p>
            <a:r>
              <a:rPr lang="en-US" b="1" dirty="0"/>
              <a:t>Adding many variables impacts model predictability</a:t>
            </a:r>
          </a:p>
          <a:p>
            <a:r>
              <a:rPr lang="en-US" dirty="0"/>
              <a:t>Large scale empirical analysis of ~30k individual stocks from 1957-2016; 94 characteristics for each stock, interactions of each characteristic with 8 aggregate time series variables; 74 industry sector dummy variables, totaling more than 900 baseline signals</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3</a:t>
            </a:fld>
            <a:endParaRPr lang="en-US"/>
          </a:p>
        </p:txBody>
      </p:sp>
      <p:sp>
        <p:nvSpPr>
          <p:cNvPr id="5" name="Rectangle 4"/>
          <p:cNvSpPr/>
          <p:nvPr/>
        </p:nvSpPr>
        <p:spPr bwMode="auto">
          <a:xfrm>
            <a:off x="744584" y="3095895"/>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Method </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6" name="Rectangle 5"/>
          <p:cNvSpPr/>
          <p:nvPr/>
        </p:nvSpPr>
        <p:spPr bwMode="auto">
          <a:xfrm>
            <a:off x="3141616" y="3095896"/>
            <a:ext cx="1188720"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Tuning parameter</a:t>
            </a:r>
          </a:p>
        </p:txBody>
      </p:sp>
      <p:sp>
        <p:nvSpPr>
          <p:cNvPr id="7" name="Rectangle 6"/>
          <p:cNvSpPr/>
          <p:nvPr/>
        </p:nvSpPr>
        <p:spPr bwMode="auto">
          <a:xfrm>
            <a:off x="4428306" y="3095895"/>
            <a:ext cx="1737360"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Performance (OOS R</a:t>
            </a:r>
            <a:r>
              <a:rPr kumimoji="0" lang="en-US" sz="1400" b="0" i="0" u="none" strike="noStrike" cap="none" normalizeH="0" baseline="30000" dirty="0">
                <a:ln>
                  <a:noFill/>
                </a:ln>
                <a:solidFill>
                  <a:schemeClr val="tx1"/>
                </a:solidFill>
                <a:effectLst/>
                <a:latin typeface="Arial" charset="0"/>
                <a:cs typeface="Arial" charset="0"/>
              </a:rPr>
              <a:t>2</a:t>
            </a:r>
            <a:r>
              <a:rPr kumimoji="0" lang="en-US" sz="1400" b="0" i="0" u="none" strike="noStrike" cap="none" normalizeH="0" baseline="0" dirty="0">
                <a:ln>
                  <a:noFill/>
                </a:ln>
                <a:solidFill>
                  <a:schemeClr val="tx1"/>
                </a:solidFill>
                <a:effectLst/>
                <a:latin typeface="Arial" charset="0"/>
                <a:cs typeface="Arial" charset="0"/>
              </a:rPr>
              <a:t> per month)</a:t>
            </a:r>
          </a:p>
        </p:txBody>
      </p:sp>
      <p:sp>
        <p:nvSpPr>
          <p:cNvPr id="8" name="Rectangle 7"/>
          <p:cNvSpPr/>
          <p:nvPr/>
        </p:nvSpPr>
        <p:spPr bwMode="auto">
          <a:xfrm>
            <a:off x="744584" y="3614055"/>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OLS-3 panel benchmark (size, </a:t>
            </a:r>
            <a:r>
              <a:rPr lang="en-US" sz="1400" dirty="0" err="1">
                <a:latin typeface="Arial" charset="0"/>
                <a:cs typeface="Arial" charset="0"/>
              </a:rPr>
              <a:t>btm</a:t>
            </a:r>
            <a:r>
              <a:rPr lang="en-US" sz="1400" dirty="0">
                <a:latin typeface="Arial" charset="0"/>
                <a:cs typeface="Arial" charset="0"/>
              </a:rPr>
              <a:t>, mom)</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9" name="Rectangle 8"/>
          <p:cNvSpPr/>
          <p:nvPr/>
        </p:nvSpPr>
        <p:spPr bwMode="auto">
          <a:xfrm>
            <a:off x="3141616" y="3614056"/>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No </a:t>
            </a:r>
          </a:p>
        </p:txBody>
      </p:sp>
      <p:sp>
        <p:nvSpPr>
          <p:cNvPr id="10" name="Rectangle 9"/>
          <p:cNvSpPr/>
          <p:nvPr/>
        </p:nvSpPr>
        <p:spPr bwMode="auto">
          <a:xfrm>
            <a:off x="4428306" y="3614055"/>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0.16%</a:t>
            </a:r>
          </a:p>
        </p:txBody>
      </p:sp>
      <p:sp>
        <p:nvSpPr>
          <p:cNvPr id="11" name="Rectangle 10"/>
          <p:cNvSpPr/>
          <p:nvPr/>
        </p:nvSpPr>
        <p:spPr bwMode="auto">
          <a:xfrm>
            <a:off x="744584" y="4123504"/>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OLS panel 900+ predictors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2" name="Rectangle 11"/>
          <p:cNvSpPr/>
          <p:nvPr/>
        </p:nvSpPr>
        <p:spPr bwMode="auto">
          <a:xfrm>
            <a:off x="3141616" y="4123505"/>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No </a:t>
            </a:r>
          </a:p>
        </p:txBody>
      </p:sp>
      <p:sp>
        <p:nvSpPr>
          <p:cNvPr id="13" name="Rectangle 12"/>
          <p:cNvSpPr/>
          <p:nvPr/>
        </p:nvSpPr>
        <p:spPr bwMode="auto">
          <a:xfrm>
            <a:off x="4428306" y="4123504"/>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Negative </a:t>
            </a:r>
          </a:p>
        </p:txBody>
      </p:sp>
      <p:sp>
        <p:nvSpPr>
          <p:cNvPr id="14" name="Rectangle 13"/>
          <p:cNvSpPr/>
          <p:nvPr/>
        </p:nvSpPr>
        <p:spPr bwMode="auto">
          <a:xfrm>
            <a:off x="744584" y="4632952"/>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Elastic net 900+ predictors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5" name="Rectangle 14"/>
          <p:cNvSpPr/>
          <p:nvPr/>
        </p:nvSpPr>
        <p:spPr bwMode="auto">
          <a:xfrm>
            <a:off x="3141616" y="4632953"/>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Yes</a:t>
            </a:r>
          </a:p>
        </p:txBody>
      </p:sp>
      <p:sp>
        <p:nvSpPr>
          <p:cNvPr id="16" name="Rectangle 15"/>
          <p:cNvSpPr/>
          <p:nvPr/>
        </p:nvSpPr>
        <p:spPr bwMode="auto">
          <a:xfrm>
            <a:off x="4428306" y="4632952"/>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0.11%</a:t>
            </a:r>
          </a:p>
        </p:txBody>
      </p:sp>
      <p:sp>
        <p:nvSpPr>
          <p:cNvPr id="17" name="Rectangle 16"/>
          <p:cNvSpPr/>
          <p:nvPr/>
        </p:nvSpPr>
        <p:spPr bwMode="auto">
          <a:xfrm>
            <a:off x="744584" y="5143764"/>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PCR / PLS 900+ predictors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8" name="Rectangle 17"/>
          <p:cNvSpPr/>
          <p:nvPr/>
        </p:nvSpPr>
        <p:spPr bwMode="auto">
          <a:xfrm>
            <a:off x="3141616" y="5143765"/>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Yes</a:t>
            </a:r>
          </a:p>
        </p:txBody>
      </p:sp>
      <p:sp>
        <p:nvSpPr>
          <p:cNvPr id="19" name="Rectangle 18"/>
          <p:cNvSpPr/>
          <p:nvPr/>
        </p:nvSpPr>
        <p:spPr bwMode="auto">
          <a:xfrm>
            <a:off x="4428306" y="5143764"/>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0.26%, 0.27%</a:t>
            </a:r>
          </a:p>
        </p:txBody>
      </p:sp>
      <p:sp>
        <p:nvSpPr>
          <p:cNvPr id="20" name="Rectangle 19"/>
          <p:cNvSpPr/>
          <p:nvPr/>
        </p:nvSpPr>
        <p:spPr bwMode="auto">
          <a:xfrm>
            <a:off x="744584" y="5658928"/>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Trees 900+ predictors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3141616" y="5658929"/>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Yes</a:t>
            </a:r>
          </a:p>
        </p:txBody>
      </p:sp>
      <p:sp>
        <p:nvSpPr>
          <p:cNvPr id="22" name="Rectangle 21"/>
          <p:cNvSpPr/>
          <p:nvPr/>
        </p:nvSpPr>
        <p:spPr bwMode="auto">
          <a:xfrm>
            <a:off x="4428306" y="5658928"/>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0.33%</a:t>
            </a:r>
          </a:p>
        </p:txBody>
      </p:sp>
      <p:sp>
        <p:nvSpPr>
          <p:cNvPr id="23" name="Rectangle 22"/>
          <p:cNvSpPr/>
          <p:nvPr/>
        </p:nvSpPr>
        <p:spPr bwMode="auto">
          <a:xfrm>
            <a:off x="744584" y="6170551"/>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Neural networks 900+ predictors</a:t>
            </a:r>
          </a:p>
        </p:txBody>
      </p:sp>
      <p:sp>
        <p:nvSpPr>
          <p:cNvPr id="24" name="Rectangle 23"/>
          <p:cNvSpPr/>
          <p:nvPr/>
        </p:nvSpPr>
        <p:spPr bwMode="auto">
          <a:xfrm>
            <a:off x="3141616" y="6170552"/>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Yes</a:t>
            </a:r>
          </a:p>
        </p:txBody>
      </p:sp>
      <p:sp>
        <p:nvSpPr>
          <p:cNvPr id="25" name="Rectangle 24"/>
          <p:cNvSpPr/>
          <p:nvPr/>
        </p:nvSpPr>
        <p:spPr bwMode="auto">
          <a:xfrm>
            <a:off x="4428306" y="6170551"/>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0.40%</a:t>
            </a:r>
          </a:p>
        </p:txBody>
      </p:sp>
      <p:sp>
        <p:nvSpPr>
          <p:cNvPr id="26" name="TextBox 25"/>
          <p:cNvSpPr txBox="1"/>
          <p:nvPr/>
        </p:nvSpPr>
        <p:spPr>
          <a:xfrm>
            <a:off x="6429334" y="3652719"/>
            <a:ext cx="3021054" cy="954107"/>
          </a:xfrm>
          <a:prstGeom prst="rect">
            <a:avLst/>
          </a:prstGeom>
          <a:noFill/>
        </p:spPr>
        <p:txBody>
          <a:bodyPr wrap="square" rtlCol="0">
            <a:spAutoFit/>
          </a:bodyPr>
          <a:lstStyle/>
          <a:p>
            <a:r>
              <a:rPr lang="en-US" sz="1400" dirty="0"/>
              <a:t>By expanding the OLS panel to include 900+ predictors, predictability vanishes immediately (due to inefficiency of OLS)</a:t>
            </a:r>
          </a:p>
        </p:txBody>
      </p:sp>
      <p:sp>
        <p:nvSpPr>
          <p:cNvPr id="27" name="Right Brace 26"/>
          <p:cNvSpPr/>
          <p:nvPr/>
        </p:nvSpPr>
        <p:spPr bwMode="auto">
          <a:xfrm>
            <a:off x="6263636" y="3722914"/>
            <a:ext cx="137164" cy="805539"/>
          </a:xfrm>
          <a:prstGeom prst="rightBrace">
            <a:avLst/>
          </a:prstGeom>
          <a:noFill/>
          <a:ln w="317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28" name="TextBox 27"/>
          <p:cNvSpPr txBox="1"/>
          <p:nvPr/>
        </p:nvSpPr>
        <p:spPr>
          <a:xfrm>
            <a:off x="6429334" y="4606826"/>
            <a:ext cx="3021054" cy="954107"/>
          </a:xfrm>
          <a:prstGeom prst="rect">
            <a:avLst/>
          </a:prstGeom>
          <a:noFill/>
        </p:spPr>
        <p:txBody>
          <a:bodyPr wrap="square" rtlCol="0">
            <a:spAutoFit/>
          </a:bodyPr>
          <a:lstStyle/>
          <a:p>
            <a:r>
              <a:rPr lang="en-US" sz="1400" dirty="0"/>
              <a:t>Elastic net immediately solves OLS inefficiency problem; while PCR / PLS further improves by reducing further dimension of predictor set</a:t>
            </a:r>
          </a:p>
        </p:txBody>
      </p:sp>
      <p:sp>
        <p:nvSpPr>
          <p:cNvPr id="29" name="Right Brace 28"/>
          <p:cNvSpPr/>
          <p:nvPr/>
        </p:nvSpPr>
        <p:spPr bwMode="auto">
          <a:xfrm>
            <a:off x="6268987" y="4681109"/>
            <a:ext cx="137164" cy="805539"/>
          </a:xfrm>
          <a:prstGeom prst="rightBrace">
            <a:avLst/>
          </a:prstGeom>
          <a:noFill/>
          <a:ln w="317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30" name="TextBox 29"/>
          <p:cNvSpPr txBox="1"/>
          <p:nvPr/>
        </p:nvSpPr>
        <p:spPr>
          <a:xfrm>
            <a:off x="6429334" y="5822030"/>
            <a:ext cx="3021054" cy="523220"/>
          </a:xfrm>
          <a:prstGeom prst="rect">
            <a:avLst/>
          </a:prstGeom>
          <a:noFill/>
        </p:spPr>
        <p:txBody>
          <a:bodyPr wrap="square" rtlCol="0">
            <a:spAutoFit/>
          </a:bodyPr>
          <a:lstStyle/>
          <a:p>
            <a:r>
              <a:rPr lang="en-US" sz="1400" dirty="0"/>
              <a:t>Allowing </a:t>
            </a:r>
            <a:r>
              <a:rPr lang="en-US" sz="1400" dirty="0" err="1"/>
              <a:t>nonlinearites</a:t>
            </a:r>
            <a:r>
              <a:rPr lang="en-US" sz="1400" dirty="0"/>
              <a:t> improves predictions substantially</a:t>
            </a:r>
          </a:p>
        </p:txBody>
      </p:sp>
      <p:sp>
        <p:nvSpPr>
          <p:cNvPr id="31" name="Right Brace 30"/>
          <p:cNvSpPr/>
          <p:nvPr/>
        </p:nvSpPr>
        <p:spPr bwMode="auto">
          <a:xfrm>
            <a:off x="6268987" y="5684233"/>
            <a:ext cx="137164" cy="805539"/>
          </a:xfrm>
          <a:prstGeom prst="rightBrace">
            <a:avLst/>
          </a:prstGeom>
          <a:noFill/>
          <a:ln w="317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Tree>
    <p:extLst>
      <p:ext uri="{BB962C8B-B14F-4D97-AF65-F5344CB8AC3E}">
        <p14:creationId xmlns:p14="http://schemas.microsoft.com/office/powerpoint/2010/main" val="28845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key takeaways</a:t>
            </a:r>
          </a:p>
        </p:txBody>
      </p:sp>
      <p:sp>
        <p:nvSpPr>
          <p:cNvPr id="3" name="Content Placeholder 2"/>
          <p:cNvSpPr>
            <a:spLocks noGrp="1"/>
          </p:cNvSpPr>
          <p:nvPr>
            <p:ph idx="1"/>
          </p:nvPr>
        </p:nvSpPr>
        <p:spPr/>
        <p:txBody>
          <a:bodyPr/>
          <a:lstStyle/>
          <a:p>
            <a:r>
              <a:rPr lang="en-US" b="1" dirty="0"/>
              <a:t>Aggregate portfolio predictability also improves with ML</a:t>
            </a:r>
          </a:p>
          <a:p>
            <a:r>
              <a:rPr lang="en-US" dirty="0"/>
              <a:t>Build bottom-up portfolio-level forecasts from the stock-level forecasts produced by ML models (e.g., bottom-up forecasts of the S&amp;P500 portfolio return)</a:t>
            </a:r>
          </a:p>
          <a:p>
            <a:endParaRPr lang="en-US" dirty="0"/>
          </a:p>
          <a:p>
            <a:endParaRPr lang="en-US" dirty="0"/>
          </a:p>
          <a:p>
            <a:endParaRPr lang="en-US" dirty="0"/>
          </a:p>
          <a:p>
            <a:endParaRPr lang="en-US" dirty="0"/>
          </a:p>
          <a:p>
            <a:endParaRPr lang="en-US" dirty="0"/>
          </a:p>
          <a:p>
            <a:endParaRPr lang="en-US" dirty="0"/>
          </a:p>
          <a:p>
            <a:r>
              <a:rPr lang="en-US" dirty="0"/>
              <a:t>Individual stock returns of smallest and least liquid stocks in sample behave erratically making it more pronounced the predictive power at the portfolio level vs. the stock level</a:t>
            </a:r>
          </a:p>
          <a:p>
            <a:r>
              <a:rPr lang="en-US" dirty="0"/>
              <a:t>Aggregating into portfolio averages out much of the unpredictable stock-level noise and boosts the signal strength, helping ML detecting predictive associations</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4</a:t>
            </a:fld>
            <a:endParaRPr lang="en-US"/>
          </a:p>
        </p:txBody>
      </p:sp>
      <p:sp>
        <p:nvSpPr>
          <p:cNvPr id="5" name="Rectangle 4"/>
          <p:cNvSpPr/>
          <p:nvPr/>
        </p:nvSpPr>
        <p:spPr bwMode="auto">
          <a:xfrm>
            <a:off x="744584" y="2489431"/>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Method </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6" name="Rectangle 5"/>
          <p:cNvSpPr/>
          <p:nvPr/>
        </p:nvSpPr>
        <p:spPr bwMode="auto">
          <a:xfrm>
            <a:off x="3141616" y="2489432"/>
            <a:ext cx="1188720"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Tuning parameter</a:t>
            </a:r>
          </a:p>
        </p:txBody>
      </p:sp>
      <p:sp>
        <p:nvSpPr>
          <p:cNvPr id="7" name="Rectangle 6"/>
          <p:cNvSpPr/>
          <p:nvPr/>
        </p:nvSpPr>
        <p:spPr bwMode="auto">
          <a:xfrm>
            <a:off x="4428306" y="2489431"/>
            <a:ext cx="1737360"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Performance (OOS R</a:t>
            </a:r>
            <a:r>
              <a:rPr kumimoji="0" lang="en-US" sz="1400" b="0" i="0" u="none" strike="noStrike" cap="none" normalizeH="0" baseline="30000" dirty="0">
                <a:ln>
                  <a:noFill/>
                </a:ln>
                <a:solidFill>
                  <a:schemeClr val="tx1"/>
                </a:solidFill>
                <a:effectLst/>
                <a:latin typeface="Arial" charset="0"/>
                <a:cs typeface="Arial" charset="0"/>
              </a:rPr>
              <a:t>2</a:t>
            </a:r>
            <a:r>
              <a:rPr kumimoji="0" lang="en-US" sz="1400" b="0" i="0" u="none" strike="noStrike" cap="none" normalizeH="0" baseline="0" dirty="0">
                <a:ln>
                  <a:noFill/>
                </a:ln>
                <a:solidFill>
                  <a:schemeClr val="tx1"/>
                </a:solidFill>
                <a:effectLst/>
                <a:latin typeface="Arial" charset="0"/>
                <a:cs typeface="Arial" charset="0"/>
              </a:rPr>
              <a:t> per month)</a:t>
            </a:r>
          </a:p>
        </p:txBody>
      </p:sp>
      <p:sp>
        <p:nvSpPr>
          <p:cNvPr id="8" name="Rectangle 7"/>
          <p:cNvSpPr/>
          <p:nvPr/>
        </p:nvSpPr>
        <p:spPr bwMode="auto">
          <a:xfrm>
            <a:off x="744584" y="3007591"/>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OLS-3 panel benchmark (size, </a:t>
            </a:r>
            <a:r>
              <a:rPr lang="en-US" sz="1400" dirty="0" err="1">
                <a:latin typeface="Arial" charset="0"/>
                <a:cs typeface="Arial" charset="0"/>
              </a:rPr>
              <a:t>btm</a:t>
            </a:r>
            <a:r>
              <a:rPr lang="en-US" sz="1400" dirty="0">
                <a:latin typeface="Arial" charset="0"/>
                <a:cs typeface="Arial" charset="0"/>
              </a:rPr>
              <a:t>, mom)</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9" name="Rectangle 8"/>
          <p:cNvSpPr/>
          <p:nvPr/>
        </p:nvSpPr>
        <p:spPr bwMode="auto">
          <a:xfrm>
            <a:off x="3141616" y="3007592"/>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No </a:t>
            </a:r>
          </a:p>
        </p:txBody>
      </p:sp>
      <p:sp>
        <p:nvSpPr>
          <p:cNvPr id="10" name="Rectangle 9"/>
          <p:cNvSpPr/>
          <p:nvPr/>
        </p:nvSpPr>
        <p:spPr bwMode="auto">
          <a:xfrm>
            <a:off x="4428306" y="3007591"/>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(0.22%)</a:t>
            </a:r>
          </a:p>
        </p:txBody>
      </p:sp>
      <p:sp>
        <p:nvSpPr>
          <p:cNvPr id="14" name="Rectangle 13"/>
          <p:cNvSpPr/>
          <p:nvPr/>
        </p:nvSpPr>
        <p:spPr bwMode="auto">
          <a:xfrm>
            <a:off x="744584" y="3517040"/>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Generalized linear model</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5" name="Rectangle 14"/>
          <p:cNvSpPr/>
          <p:nvPr/>
        </p:nvSpPr>
        <p:spPr bwMode="auto">
          <a:xfrm>
            <a:off x="3141616" y="3517041"/>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Yes</a:t>
            </a:r>
          </a:p>
        </p:txBody>
      </p:sp>
      <p:sp>
        <p:nvSpPr>
          <p:cNvPr id="16" name="Rectangle 15"/>
          <p:cNvSpPr/>
          <p:nvPr/>
        </p:nvSpPr>
        <p:spPr bwMode="auto">
          <a:xfrm>
            <a:off x="4428306" y="3517040"/>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0.71%</a:t>
            </a:r>
          </a:p>
        </p:txBody>
      </p:sp>
      <p:sp>
        <p:nvSpPr>
          <p:cNvPr id="17" name="Rectangle 16"/>
          <p:cNvSpPr/>
          <p:nvPr/>
        </p:nvSpPr>
        <p:spPr bwMode="auto">
          <a:xfrm>
            <a:off x="744584" y="4027852"/>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Trees 900+ predictors</a:t>
            </a:r>
          </a:p>
        </p:txBody>
      </p:sp>
      <p:sp>
        <p:nvSpPr>
          <p:cNvPr id="18" name="Rectangle 17"/>
          <p:cNvSpPr/>
          <p:nvPr/>
        </p:nvSpPr>
        <p:spPr bwMode="auto">
          <a:xfrm>
            <a:off x="3141616" y="4027853"/>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Yes</a:t>
            </a:r>
          </a:p>
        </p:txBody>
      </p:sp>
      <p:sp>
        <p:nvSpPr>
          <p:cNvPr id="19" name="Rectangle 18"/>
          <p:cNvSpPr/>
          <p:nvPr/>
        </p:nvSpPr>
        <p:spPr bwMode="auto">
          <a:xfrm>
            <a:off x="4428306" y="4027852"/>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1.08%</a:t>
            </a:r>
          </a:p>
        </p:txBody>
      </p:sp>
      <p:sp>
        <p:nvSpPr>
          <p:cNvPr id="20" name="Rectangle 19"/>
          <p:cNvSpPr/>
          <p:nvPr/>
        </p:nvSpPr>
        <p:spPr bwMode="auto">
          <a:xfrm>
            <a:off x="744584" y="4543016"/>
            <a:ext cx="2299062"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Neural networks 900+ predictors</a:t>
            </a:r>
          </a:p>
        </p:txBody>
      </p:sp>
      <p:sp>
        <p:nvSpPr>
          <p:cNvPr id="21" name="Rectangle 20"/>
          <p:cNvSpPr/>
          <p:nvPr/>
        </p:nvSpPr>
        <p:spPr bwMode="auto">
          <a:xfrm>
            <a:off x="3141616" y="4543017"/>
            <a:ext cx="118872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66788"/>
            <a:r>
              <a:rPr lang="en-US" sz="1400" dirty="0">
                <a:latin typeface="Arial" charset="0"/>
                <a:cs typeface="Arial" charset="0"/>
              </a:rPr>
              <a:t>Yes</a:t>
            </a:r>
          </a:p>
        </p:txBody>
      </p:sp>
      <p:sp>
        <p:nvSpPr>
          <p:cNvPr id="22" name="Rectangle 21"/>
          <p:cNvSpPr/>
          <p:nvPr/>
        </p:nvSpPr>
        <p:spPr bwMode="auto">
          <a:xfrm>
            <a:off x="4428306" y="4543016"/>
            <a:ext cx="1737360" cy="40494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1.80%</a:t>
            </a:r>
          </a:p>
        </p:txBody>
      </p:sp>
      <p:sp>
        <p:nvSpPr>
          <p:cNvPr id="26" name="TextBox 25"/>
          <p:cNvSpPr txBox="1"/>
          <p:nvPr/>
        </p:nvSpPr>
        <p:spPr>
          <a:xfrm>
            <a:off x="6429334" y="3140793"/>
            <a:ext cx="3021054" cy="738664"/>
          </a:xfrm>
          <a:prstGeom prst="rect">
            <a:avLst/>
          </a:prstGeom>
          <a:noFill/>
        </p:spPr>
        <p:txBody>
          <a:bodyPr wrap="square" rtlCol="0">
            <a:spAutoFit/>
          </a:bodyPr>
          <a:lstStyle/>
          <a:p>
            <a:r>
              <a:rPr lang="en-US" sz="1400" dirty="0"/>
              <a:t>Benchmark 3-characteristic OLS model produced negative performance vs. the GLM</a:t>
            </a:r>
          </a:p>
        </p:txBody>
      </p:sp>
      <p:sp>
        <p:nvSpPr>
          <p:cNvPr id="27" name="Right Brace 26"/>
          <p:cNvSpPr/>
          <p:nvPr/>
        </p:nvSpPr>
        <p:spPr bwMode="auto">
          <a:xfrm>
            <a:off x="6263636" y="3116450"/>
            <a:ext cx="137164" cy="805539"/>
          </a:xfrm>
          <a:prstGeom prst="rightBrace">
            <a:avLst/>
          </a:prstGeom>
          <a:noFill/>
          <a:ln w="317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28" name="TextBox 27"/>
          <p:cNvSpPr txBox="1"/>
          <p:nvPr/>
        </p:nvSpPr>
        <p:spPr>
          <a:xfrm>
            <a:off x="6429334" y="4215804"/>
            <a:ext cx="3021054" cy="523220"/>
          </a:xfrm>
          <a:prstGeom prst="rect">
            <a:avLst/>
          </a:prstGeom>
          <a:noFill/>
        </p:spPr>
        <p:txBody>
          <a:bodyPr wrap="square" rtlCol="0">
            <a:spAutoFit/>
          </a:bodyPr>
          <a:lstStyle/>
          <a:p>
            <a:r>
              <a:rPr lang="en-US" sz="1400" dirty="0"/>
              <a:t>Trees and neural networks further improve upon this </a:t>
            </a:r>
          </a:p>
        </p:txBody>
      </p:sp>
      <p:sp>
        <p:nvSpPr>
          <p:cNvPr id="29" name="Right Brace 28"/>
          <p:cNvSpPr/>
          <p:nvPr/>
        </p:nvSpPr>
        <p:spPr bwMode="auto">
          <a:xfrm>
            <a:off x="6268987" y="4074645"/>
            <a:ext cx="137164" cy="805539"/>
          </a:xfrm>
          <a:prstGeom prst="rightBrace">
            <a:avLst/>
          </a:prstGeom>
          <a:noFill/>
          <a:ln w="317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Tree>
    <p:extLst>
      <p:ext uri="{BB962C8B-B14F-4D97-AF65-F5344CB8AC3E}">
        <p14:creationId xmlns:p14="http://schemas.microsoft.com/office/powerpoint/2010/main" val="152899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methodology</a:t>
            </a:r>
          </a:p>
        </p:txBody>
      </p:sp>
      <p:sp>
        <p:nvSpPr>
          <p:cNvPr id="3" name="Content Placeholder 2"/>
          <p:cNvSpPr>
            <a:spLocks noGrp="1"/>
          </p:cNvSpPr>
          <p:nvPr>
            <p:ph idx="1"/>
          </p:nvPr>
        </p:nvSpPr>
        <p:spPr/>
        <p:txBody>
          <a:bodyPr/>
          <a:lstStyle/>
          <a:p>
            <a:r>
              <a:rPr lang="en-US" sz="1600" dirty="0"/>
              <a:t>Statistical model describing a method’s general functional form for risk premium predictions</a:t>
            </a:r>
          </a:p>
          <a:p>
            <a:r>
              <a:rPr lang="en-US" sz="1600" dirty="0"/>
              <a:t>Objective function for estimating model parameters</a:t>
            </a:r>
          </a:p>
          <a:p>
            <a:pPr lvl="1"/>
            <a:r>
              <a:rPr lang="en-US" sz="1400" dirty="0"/>
              <a:t>All estimates share objective of minimizing mean squared predictions error (MSE)</a:t>
            </a:r>
          </a:p>
          <a:p>
            <a:pPr lvl="1"/>
            <a:r>
              <a:rPr lang="en-US" sz="1400" dirty="0"/>
              <a:t>Regularization is introduced through variations of the MSE objective (e.g., adding parameterization penalties and </a:t>
            </a:r>
            <a:r>
              <a:rPr lang="en-US" sz="1400" dirty="0" err="1"/>
              <a:t>robustification</a:t>
            </a:r>
            <a:r>
              <a:rPr lang="en-US" sz="1400" dirty="0"/>
              <a:t> against outliers)</a:t>
            </a:r>
          </a:p>
          <a:p>
            <a:r>
              <a:rPr lang="en-US" sz="1600" dirty="0"/>
              <a:t>Design disjoint subsamples for estimation and testing and to introduce the notion of “</a:t>
            </a:r>
            <a:r>
              <a:rPr lang="en-US" sz="1600" dirty="0" err="1"/>
              <a:t>hyperparameter</a:t>
            </a:r>
            <a:r>
              <a:rPr lang="en-US" sz="1600" dirty="0"/>
              <a:t> tuning”</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5</a:t>
            </a:fld>
            <a:endParaRPr lang="en-US"/>
          </a:p>
        </p:txBody>
      </p:sp>
      <p:sp>
        <p:nvSpPr>
          <p:cNvPr id="5" name="Rectangle 4"/>
          <p:cNvSpPr/>
          <p:nvPr/>
        </p:nvSpPr>
        <p:spPr bwMode="auto">
          <a:xfrm>
            <a:off x="744584" y="3717515"/>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Training subsample</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8" name="Rectangle 7"/>
          <p:cNvSpPr/>
          <p:nvPr/>
        </p:nvSpPr>
        <p:spPr bwMode="auto">
          <a:xfrm>
            <a:off x="744584" y="4199302"/>
            <a:ext cx="2299062"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Estimate the model subject to a specific set of tuning parameters values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
        <p:nvSpPr>
          <p:cNvPr id="25" name="Rectangle 24"/>
          <p:cNvSpPr/>
          <p:nvPr/>
        </p:nvSpPr>
        <p:spPr bwMode="auto">
          <a:xfrm>
            <a:off x="3678078" y="3717515"/>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Validation subsample</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30" name="Rectangle 29"/>
          <p:cNvSpPr/>
          <p:nvPr/>
        </p:nvSpPr>
        <p:spPr bwMode="auto">
          <a:xfrm>
            <a:off x="3678078" y="4199301"/>
            <a:ext cx="2299062" cy="244789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Tune </a:t>
            </a:r>
            <a:r>
              <a:rPr lang="en-US" sz="1400" dirty="0" err="1">
                <a:latin typeface="Arial" charset="0"/>
                <a:cs typeface="Arial" charset="0"/>
              </a:rPr>
              <a:t>hyperparameters</a:t>
            </a:r>
            <a:endParaRPr lang="en-US" sz="1400" dirty="0">
              <a:latin typeface="Arial" charset="0"/>
              <a:cs typeface="Arial" charset="0"/>
            </a:endParaRP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Construct forecasts</a:t>
            </a:r>
            <a:r>
              <a:rPr kumimoji="0" lang="en-US" sz="1400" b="0" i="0" u="none" strike="noStrike" cap="none" normalizeH="0" dirty="0">
                <a:ln>
                  <a:noFill/>
                </a:ln>
                <a:solidFill>
                  <a:schemeClr val="tx1"/>
                </a:solidFill>
                <a:effectLst/>
                <a:latin typeface="Arial" charset="0"/>
                <a:cs typeface="Arial" charset="0"/>
              </a:rPr>
              <a:t> for data points</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charset="0"/>
                <a:cs typeface="Arial" charset="0"/>
              </a:rPr>
              <a:t>Calculate</a:t>
            </a:r>
            <a:r>
              <a:rPr lang="en-US" sz="1400" dirty="0">
                <a:latin typeface="Arial" charset="0"/>
                <a:cs typeface="Arial" charset="0"/>
              </a:rPr>
              <a:t> objective function based on forecast errors from validation sample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Evaluate</a:t>
            </a:r>
            <a:r>
              <a:rPr kumimoji="0" lang="en-US" sz="1400" b="0" i="0" u="none" strike="noStrike" cap="none" normalizeH="0" dirty="0">
                <a:ln>
                  <a:noFill/>
                </a:ln>
                <a:solidFill>
                  <a:schemeClr val="tx1"/>
                </a:solidFill>
                <a:effectLst/>
                <a:latin typeface="Arial" charset="0"/>
                <a:cs typeface="Arial" charset="0"/>
              </a:rPr>
              <a:t> using lowest MSE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charset="0"/>
                <a:cs typeface="Arial" charset="0"/>
              </a:rPr>
              <a:t>Simulate OOS test of the model</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31" name="Rectangle 30"/>
          <p:cNvSpPr/>
          <p:nvPr/>
        </p:nvSpPr>
        <p:spPr bwMode="auto">
          <a:xfrm>
            <a:off x="6611572" y="3717515"/>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Testing subsample</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33" name="Rectangle 32"/>
          <p:cNvSpPr/>
          <p:nvPr/>
        </p:nvSpPr>
        <p:spPr bwMode="auto">
          <a:xfrm>
            <a:off x="6611572" y="4199302"/>
            <a:ext cx="2299062"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Re-train models in combined window (validation + test)</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Evaluate</a:t>
            </a:r>
            <a:r>
              <a:rPr kumimoji="0" lang="en-US" sz="1400" b="0" i="0" u="none" strike="noStrike" cap="none" normalizeH="0" dirty="0">
                <a:ln>
                  <a:noFill/>
                </a:ln>
                <a:solidFill>
                  <a:schemeClr val="tx1"/>
                </a:solidFill>
                <a:effectLst/>
                <a:latin typeface="Arial" charset="0"/>
                <a:cs typeface="Arial" charset="0"/>
              </a:rPr>
              <a:t> method’s predictive performance with best / optimal parameters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1" name="Right Arrow 10"/>
          <p:cNvSpPr/>
          <p:nvPr/>
        </p:nvSpPr>
        <p:spPr bwMode="auto">
          <a:xfrm>
            <a:off x="3177982" y="4949478"/>
            <a:ext cx="365760" cy="378823"/>
          </a:xfrm>
          <a:prstGeom prst="rightArrow">
            <a:avLst/>
          </a:prstGeom>
          <a:solidFill>
            <a:srgbClr val="85C2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34" name="Right Arrow 33"/>
          <p:cNvSpPr/>
          <p:nvPr/>
        </p:nvSpPr>
        <p:spPr bwMode="auto">
          <a:xfrm>
            <a:off x="6111476" y="4930358"/>
            <a:ext cx="365760" cy="378823"/>
          </a:xfrm>
          <a:prstGeom prst="rightArrow">
            <a:avLst/>
          </a:prstGeom>
          <a:solidFill>
            <a:srgbClr val="85C2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12" name="TextBox 11"/>
          <p:cNvSpPr txBox="1"/>
          <p:nvPr/>
        </p:nvSpPr>
        <p:spPr>
          <a:xfrm>
            <a:off x="226834" y="1238512"/>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1</a:t>
            </a:r>
          </a:p>
        </p:txBody>
      </p:sp>
      <p:sp>
        <p:nvSpPr>
          <p:cNvPr id="35" name="TextBox 34"/>
          <p:cNvSpPr txBox="1"/>
          <p:nvPr/>
        </p:nvSpPr>
        <p:spPr>
          <a:xfrm>
            <a:off x="226834" y="1654921"/>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2</a:t>
            </a:r>
          </a:p>
        </p:txBody>
      </p:sp>
      <p:sp>
        <p:nvSpPr>
          <p:cNvPr id="36" name="TextBox 35"/>
          <p:cNvSpPr txBox="1"/>
          <p:nvPr/>
        </p:nvSpPr>
        <p:spPr>
          <a:xfrm>
            <a:off x="231599" y="3028816"/>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3</a:t>
            </a:r>
          </a:p>
        </p:txBody>
      </p:sp>
    </p:spTree>
    <p:extLst>
      <p:ext uri="{BB962C8B-B14F-4D97-AF65-F5344CB8AC3E}">
        <p14:creationId xmlns:p14="http://schemas.microsoft.com/office/powerpoint/2010/main" val="259845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Empirical study of US equities: performance evaluation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𝑹</m:t>
                        </m:r>
                      </m:e>
                      <m:sub>
                        <m:r>
                          <a:rPr lang="en-US" b="1" i="1">
                            <a:latin typeface="Cambria Math" panose="02040503050406030204" pitchFamily="18" charset="0"/>
                          </a:rPr>
                          <m:t>𝑶𝑶𝑺</m:t>
                        </m:r>
                      </m:sub>
                      <m:sup>
                        <m:r>
                          <a:rPr lang="en-US" b="1" i="1">
                            <a:latin typeface="Cambria Math" panose="02040503050406030204" pitchFamily="18" charset="0"/>
                          </a:rPr>
                          <m:t>𝟐</m:t>
                        </m:r>
                      </m:sup>
                    </m:sSubSup>
                  </m:oMath>
                </a14:m>
                <a:r>
                  <a:rPr lang="en-US" b="1" dirty="0"/>
                  <a:t> is calculated to assess the predictive performance for individual excess stock return forecasts</a:t>
                </a:r>
              </a:p>
              <a:p>
                <a:pPr marL="0" indent="0">
                  <a:buNone/>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𝑅</m:t>
                          </m:r>
                        </m:e>
                        <m:sub>
                          <m:r>
                            <a:rPr lang="en-US" sz="1600" b="0" i="1" smtClean="0">
                              <a:latin typeface="Cambria Math" panose="02040503050406030204" pitchFamily="18" charset="0"/>
                            </a:rPr>
                            <m:t>𝑂𝑂𝑆</m:t>
                          </m:r>
                        </m:sub>
                        <m:sup>
                          <m:r>
                            <a:rPr lang="en-US" sz="1600" b="0" i="1" smtClean="0">
                              <a:latin typeface="Cambria Math" panose="02040503050406030204" pitchFamily="18" charset="0"/>
                            </a:rPr>
                            <m:t>2</m:t>
                          </m:r>
                        </m:sup>
                      </m:sSubSup>
                      <m:r>
                        <a:rPr lang="en-US" sz="1600" i="1">
                          <a:latin typeface="Cambria Math" panose="02040503050406030204" pitchFamily="18" charset="0"/>
                        </a:rPr>
                        <m:t>=</m:t>
                      </m:r>
                      <m:r>
                        <a:rPr lang="en-US" sz="1600" b="0" i="1" smtClean="0">
                          <a:latin typeface="Cambria Math" panose="02040503050406030204" pitchFamily="18" charset="0"/>
                        </a:rPr>
                        <m:t>1−</m:t>
                      </m:r>
                      <m:f>
                        <m:fPr>
                          <m:ctrlPr>
                            <a:rPr lang="en-US" sz="1600" i="1" smtClean="0">
                              <a:latin typeface="Cambria Math" panose="02040503050406030204" pitchFamily="18" charset="0"/>
                            </a:rPr>
                          </m:ctrlPr>
                        </m:fPr>
                        <m:num>
                          <m:nary>
                            <m:naryPr>
                              <m:chr m:val="∑"/>
                              <m:limLoc m:val="subSup"/>
                              <m:supHide m:val="on"/>
                              <m:ctrlPr>
                                <a:rPr lang="en-US" sz="1600" i="1" smtClean="0">
                                  <a:latin typeface="Cambria Math" panose="02040503050406030204" pitchFamily="18" charset="0"/>
                                </a:rPr>
                              </m:ctrlPr>
                            </m:naryPr>
                            <m:sub>
                              <m:d>
                                <m:dPr>
                                  <m:ctrlPr>
                                    <a:rPr lang="en-US" sz="160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𝑡</m:t>
                                  </m:r>
                                </m:e>
                              </m:d>
                              <m:r>
                                <m:rPr>
                                  <m:brk m:alnAt="9"/>
                                </m:rPr>
                                <a:rPr lang="en-US" sz="1600" i="1" smtClean="0">
                                  <a:latin typeface="Cambria Math" panose="02040503050406030204" pitchFamily="18" charset="0"/>
                                  <a:ea typeface="Cambria Math" panose="02040503050406030204" pitchFamily="18" charset="0"/>
                                </a:rPr>
                                <m:t>𝜖</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𝒯</m:t>
                                  </m:r>
                                </m:e>
                                <m:sub>
                                  <m:r>
                                    <a:rPr lang="en-US" sz="1600" b="0" i="1" smtClean="0">
                                      <a:latin typeface="Cambria Math" panose="02040503050406030204" pitchFamily="18" charset="0"/>
                                      <a:ea typeface="Cambria Math" panose="02040503050406030204" pitchFamily="18" charset="0"/>
                                    </a:rPr>
                                    <m:t>3</m:t>
                                  </m:r>
                                </m:sub>
                              </m:sSub>
                            </m:sub>
                            <m:sup/>
                            <m:e>
                              <m:sSup>
                                <m:sSupPr>
                                  <m:ctrlPr>
                                    <a:rPr lang="en-US" sz="1600" i="1" smtClean="0">
                                      <a:latin typeface="Cambria Math" panose="02040503050406030204" pitchFamily="18" charset="0"/>
                                    </a:rPr>
                                  </m:ctrlPr>
                                </m:sSupPr>
                                <m:e>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𝑟</m:t>
                                              </m:r>
                                            </m:e>
                                          </m:acc>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e>
                                  </m:d>
                                </m:e>
                                <m:sup>
                                  <m:r>
                                    <a:rPr lang="en-US" sz="1600" b="0" i="1" smtClean="0">
                                      <a:latin typeface="Cambria Math" panose="02040503050406030204" pitchFamily="18" charset="0"/>
                                    </a:rPr>
                                    <m:t>2</m:t>
                                  </m:r>
                                </m:sup>
                              </m:sSup>
                            </m:e>
                          </m:nary>
                        </m:num>
                        <m:den>
                          <m:nary>
                            <m:naryPr>
                              <m:chr m:val="∑"/>
                              <m:limLoc m:val="subSup"/>
                              <m:supHide m:val="on"/>
                              <m:ctrlPr>
                                <a:rPr lang="en-US" sz="1600" i="1">
                                  <a:latin typeface="Cambria Math" panose="02040503050406030204" pitchFamily="18" charset="0"/>
                                </a:rPr>
                              </m:ctrlPr>
                            </m:naryPr>
                            <m:sub>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𝑡</m:t>
                                  </m:r>
                                </m:e>
                              </m:d>
                              <m:r>
                                <m:rPr>
                                  <m:brk m:alnAt="9"/>
                                </m:rPr>
                                <a:rPr lang="en-US" sz="1600" i="1">
                                  <a:latin typeface="Cambria Math" panose="02040503050406030204" pitchFamily="18" charset="0"/>
                                  <a:ea typeface="Cambria Math" panose="02040503050406030204" pitchFamily="18" charset="0"/>
                                </a:rPr>
                                <m:t>𝜖</m:t>
                              </m:r>
                              <m:sSub>
                                <m:sSubPr>
                                  <m:ctrlPr>
                                    <a:rPr lang="en-US" sz="1600" i="1">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𝒯</m:t>
                                  </m:r>
                                </m:e>
                                <m:sub>
                                  <m:r>
                                    <a:rPr lang="en-US" sz="1600" i="1">
                                      <a:latin typeface="Cambria Math" panose="02040503050406030204" pitchFamily="18" charset="0"/>
                                      <a:ea typeface="Cambria Math" panose="02040503050406030204" pitchFamily="18" charset="0"/>
                                    </a:rPr>
                                    <m:t>3</m:t>
                                  </m:r>
                                </m:sub>
                              </m:sSub>
                            </m:sub>
                            <m:sup/>
                            <m:e>
                              <m:sSubSup>
                                <m:sSubSupPr>
                                  <m:ctrlPr>
                                    <a:rPr lang="en-US" sz="160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𝑟</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2</m:t>
                                  </m:r>
                                </m:sup>
                              </m:sSubSup>
                            </m:e>
                          </m:nary>
                        </m:den>
                      </m:f>
                    </m:oMath>
                  </m:oMathPara>
                </a14:m>
                <a:endParaRPr lang="en-US" sz="1600" dirty="0"/>
              </a:p>
              <a:p>
                <a:pPr lvl="1"/>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𝒯</m:t>
                        </m:r>
                      </m:e>
                      <m:sub>
                        <m:r>
                          <a:rPr lang="en-US" sz="1600" i="1">
                            <a:latin typeface="Cambria Math" panose="02040503050406030204" pitchFamily="18" charset="0"/>
                            <a:ea typeface="Cambria Math" panose="02040503050406030204" pitchFamily="18" charset="0"/>
                          </a:rPr>
                          <m:t>3</m:t>
                        </m:r>
                      </m:sub>
                    </m:sSub>
                  </m:oMath>
                </a14:m>
                <a:r>
                  <a:rPr lang="en-US" sz="1600" dirty="0"/>
                  <a:t> indicates that fits are only assessed on the testing subsample, whose data never enters into model estimation or tuning</a:t>
                </a:r>
              </a:p>
              <a:p>
                <a:pPr lvl="1"/>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𝑂𝑂𝑆</m:t>
                        </m:r>
                      </m:sub>
                      <m:sup>
                        <m:r>
                          <a:rPr lang="en-US" sz="1600" i="1">
                            <a:latin typeface="Cambria Math" panose="02040503050406030204" pitchFamily="18" charset="0"/>
                          </a:rPr>
                          <m:t>2</m:t>
                        </m:r>
                      </m:sup>
                    </m:sSubSup>
                  </m:oMath>
                </a14:m>
                <a:r>
                  <a:rPr lang="en-US" sz="1600" dirty="0"/>
                  <a:t> pools prediction errors across firms and over time into a grand panel-level assessment of each model</a:t>
                </a:r>
              </a:p>
              <a:p>
                <a:r>
                  <a:rPr lang="en-US" dirty="0"/>
                  <a:t>Caution when using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𝑂𝑂𝑆</m:t>
                        </m:r>
                      </m:sub>
                      <m:sup>
                        <m:r>
                          <a:rPr lang="en-US" i="1">
                            <a:latin typeface="Cambria Math" panose="02040503050406030204" pitchFamily="18" charset="0"/>
                          </a:rPr>
                          <m:t>2</m:t>
                        </m:r>
                      </m:sup>
                    </m:sSubSup>
                  </m:oMath>
                </a14:m>
                <a:r>
                  <a:rPr lang="en-US" dirty="0"/>
                  <a:t>…</a:t>
                </a:r>
              </a:p>
              <a:p>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32"/>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6</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pic>
        <p:nvPicPr>
          <p:cNvPr id="6" name="Picture 5"/>
          <p:cNvPicPr>
            <a:picLocks noChangeAspect="1"/>
          </p:cNvPicPr>
          <p:nvPr/>
        </p:nvPicPr>
        <p:blipFill rotWithShape="1">
          <a:blip r:embed="rId3"/>
          <a:srcRect t="1411" b="-1"/>
          <a:stretch/>
        </p:blipFill>
        <p:spPr>
          <a:xfrm>
            <a:off x="1580700" y="4402183"/>
            <a:ext cx="6439799" cy="2131967"/>
          </a:xfrm>
          <a:prstGeom prst="rect">
            <a:avLst/>
          </a:prstGeom>
        </p:spPr>
      </p:pic>
    </p:spTree>
    <p:extLst>
      <p:ext uri="{BB962C8B-B14F-4D97-AF65-F5344CB8AC3E}">
        <p14:creationId xmlns:p14="http://schemas.microsoft.com/office/powerpoint/2010/main" val="19097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2"/>
              <p:cNvSpPr txBox="1">
                <a:spLocks/>
              </p:cNvSpPr>
              <p:nvPr/>
            </p:nvSpPr>
            <p:spPr bwMode="auto">
              <a:xfrm>
                <a:off x="455434" y="1287463"/>
                <a:ext cx="8690333" cy="5246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marL="184150" indent="-184150" algn="l" defTabSz="966788" rtl="0" eaLnBrk="1" fontAlgn="base" hangingPunct="1">
                  <a:lnSpc>
                    <a:spcPct val="1000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a:lstStyle>
              <a:p>
                <a:r>
                  <a:rPr lang="en-US" sz="1800" b="1" dirty="0"/>
                  <a:t>Comparison of ML techniques in terms of their </a:t>
                </a:r>
                <a14:m>
                  <m:oMath xmlns:m="http://schemas.openxmlformats.org/officeDocument/2006/math">
                    <m:sSubSup>
                      <m:sSubSupPr>
                        <m:ctrlPr>
                          <a:rPr lang="en-US" sz="1800" b="1" i="1">
                            <a:latin typeface="Cambria Math" panose="02040503050406030204" pitchFamily="18" charset="0"/>
                          </a:rPr>
                        </m:ctrlPr>
                      </m:sSubSupPr>
                      <m:e>
                        <m:r>
                          <a:rPr lang="en-US" sz="1800" b="1" i="1">
                            <a:latin typeface="Cambria Math" panose="02040503050406030204" pitchFamily="18" charset="0"/>
                          </a:rPr>
                          <m:t>𝑹</m:t>
                        </m:r>
                      </m:e>
                      <m:sub>
                        <m:r>
                          <a:rPr lang="en-US" sz="1800" b="1" i="1">
                            <a:latin typeface="Cambria Math" panose="02040503050406030204" pitchFamily="18" charset="0"/>
                          </a:rPr>
                          <m:t>𝑶𝑶𝑺</m:t>
                        </m:r>
                      </m:sub>
                      <m:sup>
                        <m:r>
                          <a:rPr lang="en-US" sz="1800" b="1" i="1">
                            <a:latin typeface="Cambria Math" panose="02040503050406030204" pitchFamily="18" charset="0"/>
                          </a:rPr>
                          <m:t>𝟐</m:t>
                        </m:r>
                      </m:sup>
                    </m:sSubSup>
                  </m:oMath>
                </a14:m>
                <a:endParaRPr lang="en-US" sz="1800" b="1" kern="0" dirty="0"/>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455434" y="1287463"/>
                <a:ext cx="8690333" cy="5246687"/>
              </a:xfrm>
              <a:prstGeom prst="rect">
                <a:avLst/>
              </a:prstGeom>
              <a:blipFill rotWithShape="0">
                <a:blip r:embed="rId2"/>
                <a:stretch>
                  <a:fillRect t="-2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p:cNvSpPr>
            <a:spLocks noGrp="1"/>
          </p:cNvSpPr>
          <p:nvPr>
            <p:ph type="title"/>
          </p:nvPr>
        </p:nvSpPr>
        <p:spPr/>
        <p:txBody>
          <a:bodyPr/>
          <a:lstStyle/>
          <a:p>
            <a:pPr lvl="1"/>
            <a:r>
              <a:rPr lang="en-US" dirty="0"/>
              <a:t>Empirical study of US equities: the cross section of individual stocks</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7</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pic>
        <p:nvPicPr>
          <p:cNvPr id="5" name="Picture 4"/>
          <p:cNvPicPr>
            <a:picLocks noChangeAspect="1"/>
          </p:cNvPicPr>
          <p:nvPr/>
        </p:nvPicPr>
        <p:blipFill>
          <a:blip r:embed="rId3"/>
          <a:stretch>
            <a:fillRect/>
          </a:stretch>
        </p:blipFill>
        <p:spPr>
          <a:xfrm>
            <a:off x="332126" y="1757045"/>
            <a:ext cx="5557844" cy="460388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66662" y="1628776"/>
                <a:ext cx="3702731" cy="5246687"/>
              </a:xfrm>
            </p:spPr>
            <p:txBody>
              <a:bodyPr/>
              <a:lstStyle/>
              <a:p>
                <a:r>
                  <a:rPr lang="en-US" sz="1400" dirty="0"/>
                  <a:t>First row reports entire pooled sample</a:t>
                </a:r>
              </a:p>
              <a:p>
                <a:pPr lvl="1"/>
                <a:r>
                  <a:rPr lang="en-US" sz="1200" dirty="0"/>
                  <a:t>OLS model produces negative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𝑅</m:t>
                        </m:r>
                      </m:e>
                      <m:sub>
                        <m:r>
                          <a:rPr lang="en-US" sz="1200" i="1">
                            <a:latin typeface="Cambria Math" panose="02040503050406030204" pitchFamily="18" charset="0"/>
                          </a:rPr>
                          <m:t>𝑂𝑂𝑆</m:t>
                        </m:r>
                      </m:sub>
                      <m:sup>
                        <m:r>
                          <a:rPr lang="en-US" sz="1200" i="1">
                            <a:latin typeface="Cambria Math" panose="02040503050406030204" pitchFamily="18" charset="0"/>
                          </a:rPr>
                          <m:t>2</m:t>
                        </m:r>
                      </m:sup>
                    </m:sSubSup>
                  </m:oMath>
                </a14:m>
                <a:endParaRPr lang="en-US" sz="1200" dirty="0"/>
              </a:p>
              <a:p>
                <a:pPr lvl="1"/>
                <a:r>
                  <a:rPr lang="en-US" sz="1200" dirty="0"/>
                  <a:t>Restricting OLS to a sparse parametrization generates substantial improvements</a:t>
                </a:r>
              </a:p>
              <a:p>
                <a:pPr lvl="1"/>
                <a:r>
                  <a:rPr lang="en-US" sz="1200" dirty="0"/>
                  <a:t>Linear model via dimension reduction (PLS / PCR) further improves predictions and compete with boosted trees / RF</a:t>
                </a:r>
              </a:p>
              <a:p>
                <a:pPr lvl="1"/>
                <a:r>
                  <a:rPr lang="en-US" sz="1200" dirty="0"/>
                  <a:t>GLM with group lasso fails to improve as spline functions may not be capturing interaction among features</a:t>
                </a:r>
              </a:p>
              <a:p>
                <a:pPr lvl="1"/>
                <a:r>
                  <a:rPr lang="en-US" sz="1200" dirty="0"/>
                  <a:t>NNs are the best performing nonlinear method and best predictor overall as they capture complex predictor interactions, but benefits of “deep” learning may be limited to 3 layers…</a:t>
                </a:r>
              </a:p>
              <a:p>
                <a:r>
                  <a:rPr lang="en-US" sz="1400" dirty="0"/>
                  <a:t>2</a:t>
                </a:r>
                <a:r>
                  <a:rPr lang="en-US" sz="1400" baseline="30000" dirty="0"/>
                  <a:t>nd</a:t>
                </a:r>
                <a:r>
                  <a:rPr lang="en-US" sz="1400" dirty="0"/>
                  <a:t> and 3</a:t>
                </a:r>
                <a:r>
                  <a:rPr lang="en-US" sz="1400" baseline="30000" dirty="0"/>
                  <a:t>rd</a:t>
                </a:r>
                <a:r>
                  <a:rPr lang="en-US" sz="1400" dirty="0"/>
                  <a:t> rows breakout predictability for large and small stocks subsamples</a:t>
                </a:r>
              </a:p>
              <a:p>
                <a:pPr lvl="1"/>
                <a:r>
                  <a:rPr lang="en-US" sz="1200" dirty="0"/>
                  <a:t>General patterns carry</a:t>
                </a:r>
              </a:p>
              <a:p>
                <a:pPr lvl="1"/>
                <a:r>
                  <a:rPr lang="en-US" sz="1200" dirty="0"/>
                  <a:t>Tree methods and NNs are especially successful among large stocks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66662" y="1628776"/>
                <a:ext cx="3702731" cy="5246687"/>
              </a:xfrm>
              <a:blipFill rotWithShape="0">
                <a:blip r:embed="rId4"/>
                <a:stretch>
                  <a:fillRect t="-116" r="-659"/>
                </a:stretch>
              </a:blipFill>
            </p:spPr>
            <p:txBody>
              <a:bodyPr/>
              <a:lstStyle/>
              <a:p>
                <a:r>
                  <a:rPr lang="en-US">
                    <a:noFill/>
                  </a:rPr>
                  <a:t> </a:t>
                </a:r>
              </a:p>
            </p:txBody>
          </p:sp>
        </mc:Fallback>
      </mc:AlternateContent>
    </p:spTree>
    <p:extLst>
      <p:ext uri="{BB962C8B-B14F-4D97-AF65-F5344CB8AC3E}">
        <p14:creationId xmlns:p14="http://schemas.microsoft.com/office/powerpoint/2010/main" val="9756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5434" y="1287463"/>
            <a:ext cx="8690333"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marL="184150" indent="-184150" algn="l" defTabSz="966788" rtl="0" eaLnBrk="1" fontAlgn="base" hangingPunct="1">
              <a:lnSpc>
                <a:spcPct val="1000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ct val="1000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a:lstStyle>
          <a:p>
            <a:r>
              <a:rPr lang="en-US" sz="1600" b="1" dirty="0"/>
              <a:t>Statistical significance of differences among models at the monthly frequency</a:t>
            </a:r>
          </a:p>
          <a:p>
            <a:endParaRPr lang="en-US" sz="1600" kern="0" dirty="0"/>
          </a:p>
          <a:p>
            <a:endParaRPr lang="en-US" sz="1600" kern="0" dirty="0"/>
          </a:p>
          <a:p>
            <a:endParaRPr lang="en-US" sz="1600" kern="0" dirty="0"/>
          </a:p>
          <a:p>
            <a:endParaRPr lang="en-US" sz="1600" kern="0" dirty="0"/>
          </a:p>
          <a:p>
            <a:endParaRPr lang="en-US" sz="1600" kern="0" dirty="0"/>
          </a:p>
          <a:p>
            <a:endParaRPr lang="en-US" sz="1600" kern="0" dirty="0"/>
          </a:p>
          <a:p>
            <a:endParaRPr lang="en-US" sz="1600" kern="0" dirty="0"/>
          </a:p>
          <a:p>
            <a:endParaRPr lang="en-US" sz="1600" kern="0" dirty="0"/>
          </a:p>
          <a:p>
            <a:pPr lvl="1"/>
            <a:r>
              <a:rPr lang="en-US" sz="1400" kern="0" dirty="0"/>
              <a:t>Constrained linear models produce statistically significant improvements over the unconstrained OLS model, although there’s little difference in the performance of penalized linear methods and dimension reduction methods</a:t>
            </a:r>
          </a:p>
          <a:p>
            <a:pPr lvl="1"/>
            <a:r>
              <a:rPr lang="en-US" sz="1400" kern="0" dirty="0"/>
              <a:t>Tree methods uniformly improve over linear models, but improvements are marginally significant </a:t>
            </a:r>
          </a:p>
          <a:p>
            <a:pPr lvl="1"/>
            <a:r>
              <a:rPr lang="en-US" sz="1400" b="1" kern="0" dirty="0"/>
              <a:t>NNs are the only models that product large and significant statistical improvements over linear and generalized linear models</a:t>
            </a:r>
          </a:p>
          <a:p>
            <a:endParaRPr lang="en-US" sz="1600" kern="0" dirty="0"/>
          </a:p>
        </p:txBody>
      </p:sp>
      <p:sp>
        <p:nvSpPr>
          <p:cNvPr id="2" name="Title 1"/>
          <p:cNvSpPr>
            <a:spLocks noGrp="1"/>
          </p:cNvSpPr>
          <p:nvPr>
            <p:ph type="title"/>
          </p:nvPr>
        </p:nvSpPr>
        <p:spPr/>
        <p:txBody>
          <a:bodyPr/>
          <a:lstStyle/>
          <a:p>
            <a:pPr lvl="1"/>
            <a:r>
              <a:rPr lang="en-US" dirty="0"/>
              <a:t>Empirical study of US equities: the cross section of individual stocks</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8</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pic>
        <p:nvPicPr>
          <p:cNvPr id="6" name="Picture 5"/>
          <p:cNvPicPr>
            <a:picLocks noChangeAspect="1"/>
          </p:cNvPicPr>
          <p:nvPr/>
        </p:nvPicPr>
        <p:blipFill>
          <a:blip r:embed="rId2"/>
          <a:stretch>
            <a:fillRect/>
          </a:stretch>
        </p:blipFill>
        <p:spPr>
          <a:xfrm>
            <a:off x="1623569" y="1602613"/>
            <a:ext cx="6354062" cy="3315163"/>
          </a:xfrm>
          <a:prstGeom prst="rect">
            <a:avLst/>
          </a:prstGeom>
        </p:spPr>
      </p:pic>
    </p:spTree>
    <p:extLst>
      <p:ext uri="{BB962C8B-B14F-4D97-AF65-F5344CB8AC3E}">
        <p14:creationId xmlns:p14="http://schemas.microsoft.com/office/powerpoint/2010/main" val="164592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6766198" y="2087577"/>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4</a:t>
            </a:r>
          </a:p>
        </p:txBody>
      </p:sp>
      <p:sp>
        <p:nvSpPr>
          <p:cNvPr id="2" name="Title 1"/>
          <p:cNvSpPr>
            <a:spLocks noGrp="1"/>
          </p:cNvSpPr>
          <p:nvPr>
            <p:ph type="title"/>
          </p:nvPr>
        </p:nvSpPr>
        <p:spPr/>
        <p:txBody>
          <a:bodyPr/>
          <a:lstStyle/>
          <a:p>
            <a:pPr lvl="1"/>
            <a:r>
              <a:rPr lang="en-US" dirty="0"/>
              <a:t>Empirical study of US equities: which covariates matter?</a:t>
            </a:r>
          </a:p>
        </p:txBody>
      </p:sp>
      <p:sp>
        <p:nvSpPr>
          <p:cNvPr id="3" name="Content Placeholder 2"/>
          <p:cNvSpPr>
            <a:spLocks noGrp="1"/>
          </p:cNvSpPr>
          <p:nvPr>
            <p:ph idx="1"/>
          </p:nvPr>
        </p:nvSpPr>
        <p:spPr/>
        <p:txBody>
          <a:bodyPr/>
          <a:lstStyle/>
          <a:p>
            <a:r>
              <a:rPr lang="en-US" b="1" dirty="0"/>
              <a:t>Models are in close agreement regarding the most influential stock-level predictors</a:t>
            </a:r>
            <a:r>
              <a:rPr lang="en-US" dirty="0"/>
              <a:t>, which can be grouped into four categories:</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9</a:t>
            </a:fld>
            <a:endParaRPr lang="en-US"/>
          </a:p>
        </p:txBody>
      </p:sp>
      <p:sp>
        <p:nvSpPr>
          <p:cNvPr id="32" name="TextBox 31"/>
          <p:cNvSpPr txBox="1"/>
          <p:nvPr/>
        </p:nvSpPr>
        <p:spPr>
          <a:xfrm>
            <a:off x="0" y="6935786"/>
            <a:ext cx="8991600" cy="246221"/>
          </a:xfrm>
          <a:prstGeom prst="rect">
            <a:avLst/>
          </a:prstGeom>
          <a:noFill/>
        </p:spPr>
        <p:txBody>
          <a:bodyPr wrap="square" rtlCol="0">
            <a:spAutoFit/>
          </a:bodyPr>
          <a:lstStyle/>
          <a:p>
            <a:r>
              <a:rPr lang="en-US" sz="1000" dirty="0" err="1"/>
              <a:t>Gu</a:t>
            </a:r>
            <a:r>
              <a:rPr lang="en-US" sz="1000" dirty="0"/>
              <a:t>, S., Kelly, B., </a:t>
            </a:r>
            <a:r>
              <a:rPr lang="en-US" sz="1000" dirty="0" err="1"/>
              <a:t>Xiu</a:t>
            </a:r>
            <a:r>
              <a:rPr lang="en-US" sz="1000" dirty="0"/>
              <a:t>, D. Empirical Asset Pricing via Machine Learning, </a:t>
            </a:r>
            <a:r>
              <a:rPr lang="en-US" sz="1000" i="1" dirty="0"/>
              <a:t>The Review of Financial Studies</a:t>
            </a:r>
            <a:r>
              <a:rPr lang="en-US" sz="1000" dirty="0"/>
              <a:t>, Volume 33, Issue 5, May 2020, Pages 2223–2273.</a:t>
            </a:r>
          </a:p>
        </p:txBody>
      </p:sp>
      <p:sp>
        <p:nvSpPr>
          <p:cNvPr id="12" name="TextBox 11"/>
          <p:cNvSpPr txBox="1"/>
          <p:nvPr/>
        </p:nvSpPr>
        <p:spPr>
          <a:xfrm>
            <a:off x="341134" y="2091204"/>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1</a:t>
            </a:r>
          </a:p>
        </p:txBody>
      </p:sp>
      <p:sp>
        <p:nvSpPr>
          <p:cNvPr id="35" name="TextBox 34"/>
          <p:cNvSpPr txBox="1"/>
          <p:nvPr/>
        </p:nvSpPr>
        <p:spPr>
          <a:xfrm>
            <a:off x="2480770" y="2091204"/>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2</a:t>
            </a:r>
          </a:p>
        </p:txBody>
      </p:sp>
      <p:sp>
        <p:nvSpPr>
          <p:cNvPr id="36" name="TextBox 35"/>
          <p:cNvSpPr txBox="1"/>
          <p:nvPr/>
        </p:nvSpPr>
        <p:spPr>
          <a:xfrm>
            <a:off x="4618446" y="2091204"/>
            <a:ext cx="457200" cy="400110"/>
          </a:xfrm>
          <a:prstGeom prst="rect">
            <a:avLst/>
          </a:prstGeom>
          <a:solidFill>
            <a:schemeClr val="bg1"/>
          </a:solidFill>
        </p:spPr>
        <p:txBody>
          <a:bodyPr wrap="square" rtlCol="0" anchor="ctr">
            <a:spAutoFit/>
          </a:bodyPr>
          <a:lstStyle/>
          <a:p>
            <a:pPr algn="ctr"/>
            <a:r>
              <a:rPr lang="en-US" sz="2000" b="1" dirty="0">
                <a:solidFill>
                  <a:srgbClr val="85C2FF"/>
                </a:solidFill>
              </a:rPr>
              <a:t>3</a:t>
            </a:r>
          </a:p>
        </p:txBody>
      </p:sp>
      <p:sp>
        <p:nvSpPr>
          <p:cNvPr id="17" name="Rectangle 16"/>
          <p:cNvSpPr/>
          <p:nvPr/>
        </p:nvSpPr>
        <p:spPr bwMode="auto">
          <a:xfrm>
            <a:off x="684034" y="2271339"/>
            <a:ext cx="1797909"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Recent price trends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8" name="Rectangle 17"/>
          <p:cNvSpPr/>
          <p:nvPr/>
        </p:nvSpPr>
        <p:spPr bwMode="auto">
          <a:xfrm>
            <a:off x="684034" y="2753126"/>
            <a:ext cx="1797909"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ST reversal</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Stock momentum</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Momentum change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Industry</a:t>
            </a:r>
            <a:r>
              <a:rPr kumimoji="0" lang="en-US" sz="1400" b="0" i="0" u="none" strike="noStrike" cap="none" normalizeH="0" dirty="0">
                <a:ln>
                  <a:noFill/>
                </a:ln>
                <a:solidFill>
                  <a:schemeClr val="tx1"/>
                </a:solidFill>
                <a:effectLst/>
                <a:latin typeface="Arial" charset="0"/>
                <a:cs typeface="Arial" charset="0"/>
              </a:rPr>
              <a:t> momentum</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charset="0"/>
                <a:cs typeface="Arial" charset="0"/>
              </a:rPr>
              <a:t>Recent</a:t>
            </a:r>
            <a:r>
              <a:rPr lang="en-US" sz="1400" dirty="0">
                <a:latin typeface="Arial" charset="0"/>
                <a:cs typeface="Arial" charset="0"/>
              </a:rPr>
              <a:t> maximum return</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LT</a:t>
            </a:r>
            <a:r>
              <a:rPr kumimoji="0" lang="en-US" sz="1400" b="0" i="0" u="none" strike="noStrike" cap="none" normalizeH="0" dirty="0">
                <a:ln>
                  <a:noFill/>
                </a:ln>
                <a:solidFill>
                  <a:schemeClr val="tx1"/>
                </a:solidFill>
                <a:effectLst/>
                <a:latin typeface="Arial" charset="0"/>
                <a:cs typeface="Arial" charset="0"/>
              </a:rPr>
              <a:t> reversal</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19" name="Rectangle 18"/>
          <p:cNvSpPr/>
          <p:nvPr/>
        </p:nvSpPr>
        <p:spPr bwMode="auto">
          <a:xfrm>
            <a:off x="2820537" y="2271339"/>
            <a:ext cx="1797909"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Liquidity variables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20" name="Rectangle 19"/>
          <p:cNvSpPr/>
          <p:nvPr/>
        </p:nvSpPr>
        <p:spPr bwMode="auto">
          <a:xfrm>
            <a:off x="2820537" y="2753126"/>
            <a:ext cx="1797909"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Turnover and turnover volatility</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Log</a:t>
            </a:r>
            <a:r>
              <a:rPr kumimoji="0" lang="en-US" sz="1400" b="0" i="0" u="none" strike="noStrike" cap="none" normalizeH="0" dirty="0">
                <a:ln>
                  <a:noFill/>
                </a:ln>
                <a:solidFill>
                  <a:schemeClr val="tx1"/>
                </a:solidFill>
                <a:effectLst/>
                <a:latin typeface="Arial" charset="0"/>
                <a:cs typeface="Arial" charset="0"/>
              </a:rPr>
              <a:t> market equity</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charset="0"/>
                <a:cs typeface="Arial" charset="0"/>
              </a:rPr>
              <a:t>Dollar volume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dirty="0" err="1">
                <a:ln>
                  <a:noFill/>
                </a:ln>
                <a:solidFill>
                  <a:schemeClr val="tx1"/>
                </a:solidFill>
                <a:effectLst/>
                <a:latin typeface="Arial" charset="0"/>
                <a:cs typeface="Arial" charset="0"/>
              </a:rPr>
              <a:t>Amihud</a:t>
            </a:r>
            <a:r>
              <a:rPr kumimoji="0" lang="en-US" sz="1400" b="0" i="0" u="none" strike="noStrike" cap="none" normalizeH="0" dirty="0">
                <a:ln>
                  <a:noFill/>
                </a:ln>
                <a:solidFill>
                  <a:schemeClr val="tx1"/>
                </a:solidFill>
                <a:effectLst/>
                <a:latin typeface="Arial" charset="0"/>
                <a:cs typeface="Arial" charset="0"/>
              </a:rPr>
              <a:t> illiquidity</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Number of zero trading days</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Bid-ask</a:t>
            </a:r>
            <a:r>
              <a:rPr kumimoji="0" lang="en-US" sz="1400" b="0" i="0" u="none" strike="noStrike" cap="none" normalizeH="0" dirty="0">
                <a:ln>
                  <a:noFill/>
                </a:ln>
                <a:solidFill>
                  <a:schemeClr val="tx1"/>
                </a:solidFill>
                <a:effectLst/>
                <a:latin typeface="Arial" charset="0"/>
                <a:cs typeface="Arial" charset="0"/>
              </a:rPr>
              <a:t> spread</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57040" y="2271339"/>
            <a:ext cx="1797909"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Risk measures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4957040" y="2753126"/>
            <a:ext cx="1797909"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Total and idiosyncratic return volatility</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Market beta</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Beta-squared</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23" name="Rectangle 22"/>
          <p:cNvSpPr/>
          <p:nvPr/>
        </p:nvSpPr>
        <p:spPr bwMode="auto">
          <a:xfrm>
            <a:off x="7093542" y="2267712"/>
            <a:ext cx="1797909"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Valuation ratios and fundamental signals</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24" name="Rectangle 23"/>
          <p:cNvSpPr/>
          <p:nvPr/>
        </p:nvSpPr>
        <p:spPr bwMode="auto">
          <a:xfrm>
            <a:off x="7093542" y="2749499"/>
            <a:ext cx="1797909"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Earnings to price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Sales to price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Asset growth</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Number of earnings increases</a:t>
            </a:r>
          </a:p>
        </p:txBody>
      </p:sp>
      <p:sp>
        <p:nvSpPr>
          <p:cNvPr id="5" name="TextBox 4">
            <a:extLst>
              <a:ext uri="{FF2B5EF4-FFF2-40B4-BE49-F238E27FC236}">
                <a16:creationId xmlns:a16="http://schemas.microsoft.com/office/drawing/2014/main" id="{09836B19-34BE-4510-239C-61088CA5FCD8}"/>
              </a:ext>
            </a:extLst>
          </p:cNvPr>
          <p:cNvSpPr txBox="1"/>
          <p:nvPr/>
        </p:nvSpPr>
        <p:spPr>
          <a:xfrm>
            <a:off x="798334" y="5549221"/>
            <a:ext cx="1546997" cy="1261884"/>
          </a:xfrm>
          <a:prstGeom prst="rect">
            <a:avLst/>
          </a:prstGeom>
          <a:noFill/>
        </p:spPr>
        <p:txBody>
          <a:bodyPr wrap="square" rtlCol="0">
            <a:spAutoFit/>
          </a:bodyPr>
          <a:lstStyle/>
          <a:p>
            <a:r>
              <a:rPr lang="en-US" dirty="0"/>
              <a:t>Momentum in Hou, Xue and Zhang (2018)</a:t>
            </a:r>
          </a:p>
        </p:txBody>
      </p:sp>
      <p:sp>
        <p:nvSpPr>
          <p:cNvPr id="7" name="TextBox 6">
            <a:extLst>
              <a:ext uri="{FF2B5EF4-FFF2-40B4-BE49-F238E27FC236}">
                <a16:creationId xmlns:a16="http://schemas.microsoft.com/office/drawing/2014/main" id="{109612CE-EC65-B6E3-85D5-FD025CADC3F1}"/>
              </a:ext>
            </a:extLst>
          </p:cNvPr>
          <p:cNvSpPr txBox="1"/>
          <p:nvPr/>
        </p:nvSpPr>
        <p:spPr>
          <a:xfrm>
            <a:off x="7344454" y="5548870"/>
            <a:ext cx="1546997" cy="677108"/>
          </a:xfrm>
          <a:prstGeom prst="rect">
            <a:avLst/>
          </a:prstGeom>
          <a:noFill/>
        </p:spPr>
        <p:txBody>
          <a:bodyPr wrap="square" rtlCol="0">
            <a:spAutoFit/>
          </a:bodyPr>
          <a:lstStyle/>
          <a:p>
            <a:r>
              <a:rPr lang="en-US" dirty="0"/>
              <a:t>Value &amp; Investment</a:t>
            </a:r>
          </a:p>
        </p:txBody>
      </p:sp>
    </p:spTree>
    <p:extLst>
      <p:ext uri="{BB962C8B-B14F-4D97-AF65-F5344CB8AC3E}">
        <p14:creationId xmlns:p14="http://schemas.microsoft.com/office/powerpoint/2010/main" val="370759177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4C306A5-D098-4D5F-BF2F-D4A53BCF183C}" vid="{68865878-E546-44DF-9093-72E6D7C66DC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14882</TotalTime>
  <Words>2161</Words>
  <Application>Microsoft Office PowerPoint</Application>
  <PresentationFormat>Custom</PresentationFormat>
  <Paragraphs>226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Cambria Math</vt:lpstr>
      <vt:lpstr>Default Design</vt:lpstr>
      <vt:lpstr>PowerPoint Presentation</vt:lpstr>
      <vt:lpstr>Potential Factor Zoo for Return Predictions</vt:lpstr>
      <vt:lpstr>Empirical study of US equities: key takeaways</vt:lpstr>
      <vt:lpstr>Empirical study of US equities: key takeaways</vt:lpstr>
      <vt:lpstr>Empirical study of US equities: methodology</vt:lpstr>
      <vt:lpstr>Empirical study of US equities: performance evaluation</vt:lpstr>
      <vt:lpstr>Empirical study of US equities: the cross section of individual stocks</vt:lpstr>
      <vt:lpstr>Empirical study of US equities: the cross section of individual stocks</vt:lpstr>
      <vt:lpstr>Empirical study of US equities: which covariates matter?</vt:lpstr>
      <vt:lpstr>Empirical study of US equities: which covariates matter?</vt:lpstr>
      <vt:lpstr>Empirical study of US equities: which covariates matter?</vt:lpstr>
      <vt:lpstr>Empirical study of US equities: portfolio level performance</vt:lpstr>
      <vt:lpstr>Empirical study of US equities: portfolio level performance</vt:lpstr>
      <vt:lpstr>Empirical study of US equities: portfolio level performance</vt:lpstr>
      <vt:lpstr>Simulation of 3 factor model</vt:lpstr>
      <vt:lpstr>Finally, an AI-powered ETF</vt:lpstr>
      <vt:lpstr>PowerPoint Presentation</vt:lpstr>
      <vt:lpstr>Performance vs S&amp;P 500</vt:lpstr>
      <vt:lpstr>Lecture 5 Exercise</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Funds, ETF, and Closed-End Funds</dc:title>
  <dc:creator>Alan Huang</dc:creator>
  <cp:lastModifiedBy>Alan Huang</cp:lastModifiedBy>
  <cp:revision>118</cp:revision>
  <cp:lastPrinted>2007-06-20T18:06:32Z</cp:lastPrinted>
  <dcterms:created xsi:type="dcterms:W3CDTF">2021-12-03T00:22:22Z</dcterms:created>
  <dcterms:modified xsi:type="dcterms:W3CDTF">2024-03-13T22:52:12Z</dcterms:modified>
</cp:coreProperties>
</file>