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664" r:id="rId2"/>
    <p:sldId id="666" r:id="rId3"/>
    <p:sldId id="665" r:id="rId4"/>
    <p:sldId id="360" r:id="rId5"/>
    <p:sldId id="375" r:id="rId6"/>
    <p:sldId id="377" r:id="rId7"/>
    <p:sldId id="379" r:id="rId8"/>
    <p:sldId id="364" r:id="rId9"/>
    <p:sldId id="378" r:id="rId10"/>
    <p:sldId id="530" r:id="rId11"/>
    <p:sldId id="535" r:id="rId12"/>
    <p:sldId id="365" r:id="rId13"/>
    <p:sldId id="367" r:id="rId14"/>
    <p:sldId id="368" r:id="rId15"/>
    <p:sldId id="668" r:id="rId16"/>
    <p:sldId id="711" r:id="rId17"/>
    <p:sldId id="718" r:id="rId18"/>
    <p:sldId id="721" r:id="rId19"/>
    <p:sldId id="720" r:id="rId20"/>
    <p:sldId id="667" r:id="rId21"/>
    <p:sldId id="361" r:id="rId22"/>
    <p:sldId id="362" r:id="rId23"/>
    <p:sldId id="415" r:id="rId24"/>
    <p:sldId id="722" r:id="rId25"/>
  </p:sldIdLst>
  <p:sldSz cx="9601200" cy="7315200"/>
  <p:notesSz cx="7315200" cy="9601200"/>
  <p:defaultTextStyle>
    <a:defPPr>
      <a:defRPr lang="en-US"/>
    </a:defPPr>
    <a:lvl1pPr algn="l" rtl="0" fontAlgn="base">
      <a:spcBef>
        <a:spcPct val="0"/>
      </a:spcBef>
      <a:spcAft>
        <a:spcPct val="0"/>
      </a:spcAft>
      <a:defRPr sz="19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19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19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19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19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19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19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19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1900"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608">
          <p15:clr>
            <a:srgbClr val="A4A3A4"/>
          </p15:clr>
        </p15:guide>
        <p15:guide id="2" orient="horz" pos="4336">
          <p15:clr>
            <a:srgbClr val="A4A3A4"/>
          </p15:clr>
        </p15:guide>
        <p15:guide id="3" pos="3024">
          <p15:clr>
            <a:srgbClr val="A4A3A4"/>
          </p15:clr>
        </p15:guide>
        <p15:guide id="4" pos="487">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81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3" autoAdjust="0"/>
    <p:restoredTop sz="84249" autoAdjust="0"/>
  </p:normalViewPr>
  <p:slideViewPr>
    <p:cSldViewPr snapToGrid="0">
      <p:cViewPr varScale="1">
        <p:scale>
          <a:sx n="130" d="100"/>
          <a:sy n="130" d="100"/>
        </p:scale>
        <p:origin x="150" y="570"/>
      </p:cViewPr>
      <p:guideLst>
        <p:guide orient="horz" pos="2608"/>
        <p:guide orient="horz" pos="4336"/>
        <p:guide pos="3024"/>
        <p:guide pos="48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53" d="100"/>
          <a:sy n="53" d="100"/>
        </p:scale>
        <p:origin x="-2610"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an Huang" userId="e4f1e405-0684-4fff-9372-f77ae2d03020" providerId="ADAL" clId="{610735A0-63A5-4AAB-9BFD-B74ADF141543}"/>
    <pc:docChg chg="delSld">
      <pc:chgData name="Alan Huang" userId="e4f1e405-0684-4fff-9372-f77ae2d03020" providerId="ADAL" clId="{610735A0-63A5-4AAB-9BFD-B74ADF141543}" dt="2024-01-08T15:42:17.614" v="0" actId="47"/>
      <pc:docMkLst>
        <pc:docMk/>
      </pc:docMkLst>
      <pc:sldChg chg="del">
        <pc:chgData name="Alan Huang" userId="e4f1e405-0684-4fff-9372-f77ae2d03020" providerId="ADAL" clId="{610735A0-63A5-4AAB-9BFD-B74ADF141543}" dt="2024-01-08T15:42:17.614" v="0" actId="47"/>
        <pc:sldMkLst>
          <pc:docMk/>
          <pc:sldMk cId="1873464659" sldId="41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defTabSz="966648">
              <a:defRPr sz="1300">
                <a:latin typeface="Arial" charset="0"/>
                <a:ea typeface="+mn-ea"/>
                <a:cs typeface="Arial" charset="0"/>
              </a:defRPr>
            </a:lvl1pPr>
          </a:lstStyle>
          <a:p>
            <a:pPr>
              <a:defRPr/>
            </a:pPr>
            <a:endParaRPr lang="en-US"/>
          </a:p>
        </p:txBody>
      </p:sp>
      <p:sp>
        <p:nvSpPr>
          <p:cNvPr id="12291" name="Rectangle 3"/>
          <p:cNvSpPr>
            <a:spLocks noGrp="1" noChangeArrowheads="1"/>
          </p:cNvSpPr>
          <p:nvPr>
            <p:ph type="dt" sz="quarter" idx="1"/>
          </p:nvPr>
        </p:nvSpPr>
        <p:spPr bwMode="auto">
          <a:xfrm>
            <a:off x="4144963" y="0"/>
            <a:ext cx="3168650"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algn="r" defTabSz="966648">
              <a:defRPr sz="1300">
                <a:latin typeface="Arial" charset="0"/>
                <a:ea typeface="+mn-ea"/>
                <a:cs typeface="Arial" charset="0"/>
              </a:defRPr>
            </a:lvl1pPr>
          </a:lstStyle>
          <a:p>
            <a:pPr>
              <a:defRPr/>
            </a:pPr>
            <a:endParaRPr lang="en-US"/>
          </a:p>
        </p:txBody>
      </p:sp>
      <p:sp>
        <p:nvSpPr>
          <p:cNvPr id="12292" name="Rectangle 4"/>
          <p:cNvSpPr>
            <a:spLocks noGrp="1" noChangeArrowheads="1"/>
          </p:cNvSpPr>
          <p:nvPr>
            <p:ph type="ftr" sz="quarter" idx="2"/>
          </p:nvPr>
        </p:nvSpPr>
        <p:spPr bwMode="auto">
          <a:xfrm>
            <a:off x="0" y="9118600"/>
            <a:ext cx="3170238" cy="481013"/>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defTabSz="966648">
              <a:defRPr sz="1300">
                <a:latin typeface="Arial" charset="0"/>
                <a:ea typeface="+mn-ea"/>
                <a:cs typeface="Arial" charset="0"/>
              </a:defRPr>
            </a:lvl1pPr>
          </a:lstStyle>
          <a:p>
            <a:pPr>
              <a:defRPr/>
            </a:pPr>
            <a:endParaRPr lang="en-US"/>
          </a:p>
        </p:txBody>
      </p:sp>
      <p:sp>
        <p:nvSpPr>
          <p:cNvPr id="12293" name="Rectangle 5"/>
          <p:cNvSpPr>
            <a:spLocks noGrp="1" noChangeArrowheads="1"/>
          </p:cNvSpPr>
          <p:nvPr>
            <p:ph type="sldNum" sz="quarter" idx="3"/>
          </p:nvPr>
        </p:nvSpPr>
        <p:spPr bwMode="auto">
          <a:xfrm>
            <a:off x="4144963" y="9118600"/>
            <a:ext cx="3168650" cy="481013"/>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algn="r" defTabSz="965200">
              <a:defRPr sz="1300"/>
            </a:lvl1pPr>
          </a:lstStyle>
          <a:p>
            <a:pPr>
              <a:defRPr/>
            </a:pPr>
            <a:fld id="{4C53939F-BFE5-45DF-A5CA-C957DD16AA43}" type="slidenum">
              <a:rPr lang="en-US"/>
              <a:pPr>
                <a:defRPr/>
              </a:pPr>
              <a:t>‹#›</a:t>
            </a:fld>
            <a:endParaRPr lang="en-US"/>
          </a:p>
        </p:txBody>
      </p:sp>
    </p:spTree>
    <p:extLst>
      <p:ext uri="{BB962C8B-B14F-4D97-AF65-F5344CB8AC3E}">
        <p14:creationId xmlns:p14="http://schemas.microsoft.com/office/powerpoint/2010/main" val="127619437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0T01:44:10.680"/>
    </inkml:context>
    <inkml:brush xml:id="br0">
      <inkml:brushProperty name="width" value="0.025" units="cm"/>
      <inkml:brushProperty name="height" value="0.025" units="cm"/>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0T01:44:13.416"/>
    </inkml:context>
    <inkml:brush xml:id="br0">
      <inkml:brushProperty name="width" value="0.025" units="cm"/>
      <inkml:brushProperty name="height" value="0.025" units="cm"/>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0T01:44:26.219"/>
    </inkml:context>
    <inkml:brush xml:id="br0">
      <inkml:brushProperty name="width" value="0.025" units="cm"/>
      <inkml:brushProperty name="height" value="0.025" units="cm"/>
    </inkml:brush>
  </inkml:definitions>
  <inkml:trace contextRef="#ctx0" brushRef="#br0">1 1 24575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0T01:44:26.777"/>
    </inkml:context>
    <inkml:brush xml:id="br0">
      <inkml:brushProperty name="width" value="0.025" units="cm"/>
      <inkml:brushProperty name="height" value="0.025" units="cm"/>
    </inkml:brush>
  </inkml:definitions>
  <inkml:trace contextRef="#ctx0" brushRef="#br0">1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0T01:44:27.244"/>
    </inkml:context>
    <inkml:brush xml:id="br0">
      <inkml:brushProperty name="width" value="0.025" units="cm"/>
      <inkml:brushProperty name="height" value="0.025" units="cm"/>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defTabSz="966648">
              <a:defRPr sz="1300">
                <a:latin typeface="Arial" charset="0"/>
                <a:ea typeface="+mn-ea"/>
                <a:cs typeface="Arial" charset="0"/>
              </a:defRPr>
            </a:lvl1pPr>
          </a:lstStyle>
          <a:p>
            <a:pPr>
              <a:defRPr/>
            </a:pPr>
            <a:endParaRPr lang="en-US"/>
          </a:p>
        </p:txBody>
      </p:sp>
      <p:sp>
        <p:nvSpPr>
          <p:cNvPr id="6147" name="Rectangle 3"/>
          <p:cNvSpPr>
            <a:spLocks noGrp="1" noChangeArrowheads="1"/>
          </p:cNvSpPr>
          <p:nvPr>
            <p:ph type="dt" idx="1"/>
          </p:nvPr>
        </p:nvSpPr>
        <p:spPr bwMode="auto">
          <a:xfrm>
            <a:off x="4144963" y="0"/>
            <a:ext cx="3168650"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algn="r" defTabSz="966648">
              <a:defRPr sz="1300">
                <a:latin typeface="Arial" charset="0"/>
                <a:ea typeface="+mn-ea"/>
                <a:cs typeface="Arial" charset="0"/>
              </a:defRPr>
            </a:lvl1pPr>
          </a:lstStyle>
          <a:p>
            <a:pPr>
              <a:defRPr/>
            </a:pPr>
            <a:endParaRPr lang="en-US"/>
          </a:p>
        </p:txBody>
      </p:sp>
      <p:sp>
        <p:nvSpPr>
          <p:cNvPr id="52228" name="Rectangle 4"/>
          <p:cNvSpPr>
            <a:spLocks noGrp="1" noRot="1" noChangeAspect="1" noChangeArrowheads="1" noTextEdit="1"/>
          </p:cNvSpPr>
          <p:nvPr>
            <p:ph type="sldImg" idx="2"/>
          </p:nvPr>
        </p:nvSpPr>
        <p:spPr bwMode="auto">
          <a:xfrm>
            <a:off x="1295400" y="720725"/>
            <a:ext cx="47244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118600"/>
            <a:ext cx="3170238" cy="481013"/>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defTabSz="966648">
              <a:defRPr sz="1300">
                <a:latin typeface="Arial" charset="0"/>
                <a:ea typeface="+mn-ea"/>
                <a:cs typeface="Arial" charset="0"/>
              </a:defRPr>
            </a:lvl1pPr>
          </a:lstStyle>
          <a:p>
            <a:pPr>
              <a:defRPr/>
            </a:pPr>
            <a:endParaRPr lang="en-US"/>
          </a:p>
        </p:txBody>
      </p:sp>
      <p:sp>
        <p:nvSpPr>
          <p:cNvPr id="6151" name="Rectangle 7"/>
          <p:cNvSpPr>
            <a:spLocks noGrp="1" noChangeArrowheads="1"/>
          </p:cNvSpPr>
          <p:nvPr>
            <p:ph type="sldNum" sz="quarter" idx="5"/>
          </p:nvPr>
        </p:nvSpPr>
        <p:spPr bwMode="auto">
          <a:xfrm>
            <a:off x="4144963" y="9118600"/>
            <a:ext cx="3168650" cy="481013"/>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algn="r" defTabSz="965200">
              <a:defRPr sz="1300"/>
            </a:lvl1pPr>
          </a:lstStyle>
          <a:p>
            <a:pPr>
              <a:defRPr/>
            </a:pPr>
            <a:fld id="{C3B1132C-A3A9-4F69-A6C8-1955D1396821}" type="slidenum">
              <a:rPr lang="en-US"/>
              <a:pPr>
                <a:defRPr/>
              </a:pPr>
              <a:t>‹#›</a:t>
            </a:fld>
            <a:endParaRPr lang="en-US"/>
          </a:p>
        </p:txBody>
      </p:sp>
    </p:spTree>
    <p:extLst>
      <p:ext uri="{BB962C8B-B14F-4D97-AF65-F5344CB8AC3E}">
        <p14:creationId xmlns:p14="http://schemas.microsoft.com/office/powerpoint/2010/main" val="16342862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BF1B43-5A07-4775-BCAF-69458329B13C}" type="slidenum">
              <a:rPr lang="en-US" altLang="en-US"/>
              <a:pPr/>
              <a:t>7</a:t>
            </a:fld>
            <a:endParaRPr lang="en-US" altLang="en-US"/>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66277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5BF196-7C56-425F-920E-7453DBDDC24B}" type="slidenum">
              <a:rPr lang="en-US" altLang="en-US"/>
              <a:pPr/>
              <a:t>23</a:t>
            </a:fld>
            <a:endParaRPr lang="en-US" altLang="en-US"/>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33714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9"/>
          <p:cNvSpPr>
            <a:spLocks noChangeArrowheads="1"/>
          </p:cNvSpPr>
          <p:nvPr userDrawn="1"/>
        </p:nvSpPr>
        <p:spPr bwMode="auto">
          <a:xfrm>
            <a:off x="0" y="4140200"/>
            <a:ext cx="9601200" cy="3175000"/>
          </a:xfrm>
          <a:prstGeom prst="rect">
            <a:avLst/>
          </a:prstGeom>
          <a:solidFill>
            <a:srgbClr val="0081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lvl1pPr defTabSz="966788" eaLnBrk="0" hangingPunct="0">
              <a:defRPr sz="1900">
                <a:solidFill>
                  <a:schemeClr val="tx1"/>
                </a:solidFill>
                <a:latin typeface="Arial" pitchFamily="34" charset="0"/>
                <a:ea typeface="ＭＳ Ｐゴシック" pitchFamily="34" charset="-128"/>
              </a:defRPr>
            </a:lvl1pPr>
            <a:lvl2pPr marL="742950" indent="-285750" defTabSz="966788" eaLnBrk="0" hangingPunct="0">
              <a:defRPr sz="1900">
                <a:solidFill>
                  <a:schemeClr val="tx1"/>
                </a:solidFill>
                <a:latin typeface="Arial" pitchFamily="34" charset="0"/>
                <a:ea typeface="ＭＳ Ｐゴシック" pitchFamily="34" charset="-128"/>
              </a:defRPr>
            </a:lvl2pPr>
            <a:lvl3pPr marL="1143000" indent="-228600" defTabSz="966788" eaLnBrk="0" hangingPunct="0">
              <a:defRPr sz="1900">
                <a:solidFill>
                  <a:schemeClr val="tx1"/>
                </a:solidFill>
                <a:latin typeface="Arial" pitchFamily="34" charset="0"/>
                <a:ea typeface="ＭＳ Ｐゴシック" pitchFamily="34" charset="-128"/>
              </a:defRPr>
            </a:lvl3pPr>
            <a:lvl4pPr marL="1600200" indent="-228600" defTabSz="966788" eaLnBrk="0" hangingPunct="0">
              <a:defRPr sz="1900">
                <a:solidFill>
                  <a:schemeClr val="tx1"/>
                </a:solidFill>
                <a:latin typeface="Arial" pitchFamily="34" charset="0"/>
                <a:ea typeface="ＭＳ Ｐゴシック" pitchFamily="34" charset="-128"/>
              </a:defRPr>
            </a:lvl4pPr>
            <a:lvl5pPr marL="2057400" indent="-228600" defTabSz="966788" eaLnBrk="0" hangingPunct="0">
              <a:defRPr sz="19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algn="ctr" eaLnBrk="1" hangingPunct="1"/>
            <a:endParaRPr lang="en-US" altLang="en-US">
              <a:solidFill>
                <a:schemeClr val="bg1"/>
              </a:solidFill>
            </a:endParaRPr>
          </a:p>
        </p:txBody>
      </p:sp>
      <p:sp>
        <p:nvSpPr>
          <p:cNvPr id="3074" name="Rectangle 2"/>
          <p:cNvSpPr>
            <a:spLocks noGrp="1" noChangeArrowheads="1"/>
          </p:cNvSpPr>
          <p:nvPr>
            <p:ph type="ctrTitle"/>
          </p:nvPr>
        </p:nvSpPr>
        <p:spPr>
          <a:xfrm>
            <a:off x="646113" y="911225"/>
            <a:ext cx="8161337" cy="1568450"/>
          </a:xfrm>
        </p:spPr>
        <p:txBody>
          <a:bodyPr/>
          <a:lstStyle>
            <a:lvl1pPr>
              <a:defRPr sz="3800">
                <a:solidFill>
                  <a:srgbClr val="0081CC"/>
                </a:solidFill>
              </a:defRPr>
            </a:lvl1pPr>
          </a:lstStyle>
          <a:p>
            <a:r>
              <a:rPr lang="en-US"/>
              <a:t>Click to edit Master title style</a:t>
            </a:r>
          </a:p>
        </p:txBody>
      </p:sp>
      <p:sp>
        <p:nvSpPr>
          <p:cNvPr id="3075" name="Rectangle 3"/>
          <p:cNvSpPr>
            <a:spLocks noGrp="1" noChangeArrowheads="1"/>
          </p:cNvSpPr>
          <p:nvPr>
            <p:ph type="subTitle" idx="1"/>
          </p:nvPr>
        </p:nvSpPr>
        <p:spPr bwMode="gray">
          <a:xfrm>
            <a:off x="646113" y="4470400"/>
            <a:ext cx="6719887" cy="2008188"/>
          </a:xfrm>
        </p:spPr>
        <p:txBody>
          <a:bodyPr/>
          <a:lstStyle>
            <a:lvl1pPr marL="0" indent="0">
              <a:lnSpc>
                <a:spcPts val="1800"/>
              </a:lnSpc>
              <a:buFont typeface="Arial" charset="0"/>
              <a:buNone/>
              <a:defRPr sz="1400">
                <a:solidFill>
                  <a:schemeClr val="bg1"/>
                </a:solidFill>
              </a:defRPr>
            </a:lvl1pPr>
          </a:lstStyle>
          <a:p>
            <a:r>
              <a:rPr lang="en-US"/>
              <a:t>Click to edit Master subtitle style</a:t>
            </a:r>
          </a:p>
        </p:txBody>
      </p:sp>
    </p:spTree>
    <p:extLst>
      <p:ext uri="{BB962C8B-B14F-4D97-AF65-F5344CB8AC3E}">
        <p14:creationId xmlns:p14="http://schemas.microsoft.com/office/powerpoint/2010/main" val="4012008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3ACEB6D0-4F30-4C78-97DE-D09AF0EE7016}" type="slidenum">
              <a:rPr lang="en-US"/>
              <a:pPr>
                <a:defRPr/>
              </a:pPr>
              <a:t>‹#›</a:t>
            </a:fld>
            <a:endParaRPr lang="en-US"/>
          </a:p>
        </p:txBody>
      </p:sp>
    </p:spTree>
    <p:extLst>
      <p:ext uri="{BB962C8B-B14F-4D97-AF65-F5344CB8AC3E}">
        <p14:creationId xmlns:p14="http://schemas.microsoft.com/office/powerpoint/2010/main" val="1708935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99300" y="-133350"/>
            <a:ext cx="2205038" cy="66675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9425" y="-133350"/>
            <a:ext cx="6467475" cy="66675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4EFA502D-724C-4245-9E5A-051B26763F8B}" type="slidenum">
              <a:rPr lang="en-US"/>
              <a:pPr>
                <a:defRPr/>
              </a:pPr>
              <a:t>‹#›</a:t>
            </a:fld>
            <a:endParaRPr lang="en-US"/>
          </a:p>
        </p:txBody>
      </p:sp>
    </p:spTree>
    <p:extLst>
      <p:ext uri="{BB962C8B-B14F-4D97-AF65-F5344CB8AC3E}">
        <p14:creationId xmlns:p14="http://schemas.microsoft.com/office/powerpoint/2010/main" val="506083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09365272-BA40-44CC-9448-31C16C70B020}" type="slidenum">
              <a:rPr lang="en-US"/>
              <a:pPr>
                <a:defRPr/>
              </a:pPr>
              <a:t>‹#›</a:t>
            </a:fld>
            <a:endParaRPr lang="en-US"/>
          </a:p>
        </p:txBody>
      </p:sp>
    </p:spTree>
    <p:extLst>
      <p:ext uri="{BB962C8B-B14F-4D97-AF65-F5344CB8AC3E}">
        <p14:creationId xmlns:p14="http://schemas.microsoft.com/office/powerpoint/2010/main" val="3069893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58825" y="4700588"/>
            <a:ext cx="8161338" cy="1452562"/>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58825" y="3100388"/>
            <a:ext cx="8161338" cy="1600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2C558CEF-8E91-455A-8046-54AC37505CA7}" type="slidenum">
              <a:rPr lang="en-US"/>
              <a:pPr>
                <a:defRPr/>
              </a:pPr>
              <a:t>‹#›</a:t>
            </a:fld>
            <a:endParaRPr lang="en-US"/>
          </a:p>
        </p:txBody>
      </p:sp>
    </p:spTree>
    <p:extLst>
      <p:ext uri="{BB962C8B-B14F-4D97-AF65-F5344CB8AC3E}">
        <p14:creationId xmlns:p14="http://schemas.microsoft.com/office/powerpoint/2010/main" val="1461877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9425" y="1287463"/>
            <a:ext cx="4122738" cy="5246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54563" y="1287463"/>
            <a:ext cx="4122737" cy="5246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B3BCDA08-6B7B-4CD2-BC6F-6E91C276CC2A}" type="slidenum">
              <a:rPr lang="en-US"/>
              <a:pPr>
                <a:defRPr/>
              </a:pPr>
              <a:t>‹#›</a:t>
            </a:fld>
            <a:endParaRPr lang="en-US"/>
          </a:p>
        </p:txBody>
      </p:sp>
    </p:spTree>
    <p:extLst>
      <p:ext uri="{BB962C8B-B14F-4D97-AF65-F5344CB8AC3E}">
        <p14:creationId xmlns:p14="http://schemas.microsoft.com/office/powerpoint/2010/main" val="3108310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9425" y="293688"/>
            <a:ext cx="8642350" cy="1219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79425" y="1636713"/>
            <a:ext cx="4243388"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79425" y="2319338"/>
            <a:ext cx="4243388"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876800" y="1636713"/>
            <a:ext cx="4244975"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76800" y="2319338"/>
            <a:ext cx="4244975"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8E3797C3-9745-4F36-8CB8-1BD400AAF88D}" type="slidenum">
              <a:rPr lang="en-US"/>
              <a:pPr>
                <a:defRPr/>
              </a:pPr>
              <a:t>‹#›</a:t>
            </a:fld>
            <a:endParaRPr lang="en-US"/>
          </a:p>
        </p:txBody>
      </p:sp>
    </p:spTree>
    <p:extLst>
      <p:ext uri="{BB962C8B-B14F-4D97-AF65-F5344CB8AC3E}">
        <p14:creationId xmlns:p14="http://schemas.microsoft.com/office/powerpoint/2010/main" val="1387699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63C41465-ACAF-4CEB-8918-9E1A11053FD1}" type="slidenum">
              <a:rPr lang="en-US"/>
              <a:pPr>
                <a:defRPr/>
              </a:pPr>
              <a:t>‹#›</a:t>
            </a:fld>
            <a:endParaRPr lang="en-US"/>
          </a:p>
        </p:txBody>
      </p:sp>
    </p:spTree>
    <p:extLst>
      <p:ext uri="{BB962C8B-B14F-4D97-AF65-F5344CB8AC3E}">
        <p14:creationId xmlns:p14="http://schemas.microsoft.com/office/powerpoint/2010/main" val="4180699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606EEDE7-E10E-4B51-A2B6-B6DC1592DEB2}" type="slidenum">
              <a:rPr lang="en-US"/>
              <a:pPr>
                <a:defRPr/>
              </a:pPr>
              <a:t>‹#›</a:t>
            </a:fld>
            <a:endParaRPr lang="en-US"/>
          </a:p>
        </p:txBody>
      </p:sp>
    </p:spTree>
    <p:extLst>
      <p:ext uri="{BB962C8B-B14F-4D97-AF65-F5344CB8AC3E}">
        <p14:creationId xmlns:p14="http://schemas.microsoft.com/office/powerpoint/2010/main" val="49311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9425" y="290513"/>
            <a:ext cx="3159125" cy="12398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754438" y="290513"/>
            <a:ext cx="5367337" cy="62436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79425" y="1530350"/>
            <a:ext cx="3159125" cy="5003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5C1C1050-532E-48AF-A500-FDC4AFF4500C}" type="slidenum">
              <a:rPr lang="en-US"/>
              <a:pPr>
                <a:defRPr/>
              </a:pPr>
              <a:t>‹#›</a:t>
            </a:fld>
            <a:endParaRPr lang="en-US"/>
          </a:p>
        </p:txBody>
      </p:sp>
    </p:spTree>
    <p:extLst>
      <p:ext uri="{BB962C8B-B14F-4D97-AF65-F5344CB8AC3E}">
        <p14:creationId xmlns:p14="http://schemas.microsoft.com/office/powerpoint/2010/main" val="448204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1188" y="5121275"/>
            <a:ext cx="5761037" cy="6032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881188" y="654050"/>
            <a:ext cx="5761037" cy="43894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881188" y="5724525"/>
            <a:ext cx="5761037" cy="8588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165CD948-BD34-41FC-99CD-52D1804CE6C1}" type="slidenum">
              <a:rPr lang="en-US"/>
              <a:pPr>
                <a:defRPr/>
              </a:pPr>
              <a:t>‹#›</a:t>
            </a:fld>
            <a:endParaRPr lang="en-US"/>
          </a:p>
        </p:txBody>
      </p:sp>
    </p:spTree>
    <p:extLst>
      <p:ext uri="{BB962C8B-B14F-4D97-AF65-F5344CB8AC3E}">
        <p14:creationId xmlns:p14="http://schemas.microsoft.com/office/powerpoint/2010/main" val="3156020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ChangeArrowheads="1"/>
          </p:cNvSpPr>
          <p:nvPr/>
        </p:nvSpPr>
        <p:spPr bwMode="auto">
          <a:xfrm>
            <a:off x="0" y="3175"/>
            <a:ext cx="9601200" cy="908050"/>
          </a:xfrm>
          <a:prstGeom prst="rect">
            <a:avLst/>
          </a:prstGeom>
          <a:solidFill>
            <a:srgbClr val="0081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900">
                <a:solidFill>
                  <a:schemeClr val="tx1"/>
                </a:solidFill>
                <a:latin typeface="Arial" pitchFamily="34" charset="0"/>
                <a:ea typeface="ＭＳ Ｐゴシック" pitchFamily="34" charset="-128"/>
              </a:defRPr>
            </a:lvl1pPr>
            <a:lvl2pPr marL="742950" indent="-285750" eaLnBrk="0" hangingPunct="0">
              <a:defRPr sz="1900">
                <a:solidFill>
                  <a:schemeClr val="tx1"/>
                </a:solidFill>
                <a:latin typeface="Arial" pitchFamily="34" charset="0"/>
                <a:ea typeface="ＭＳ Ｐゴシック" pitchFamily="34" charset="-128"/>
              </a:defRPr>
            </a:lvl2pPr>
            <a:lvl3pPr marL="1143000" indent="-228600" eaLnBrk="0" hangingPunct="0">
              <a:defRPr sz="1900">
                <a:solidFill>
                  <a:schemeClr val="tx1"/>
                </a:solidFill>
                <a:latin typeface="Arial" pitchFamily="34" charset="0"/>
                <a:ea typeface="ＭＳ Ｐゴシック" pitchFamily="34" charset="-128"/>
              </a:defRPr>
            </a:lvl3pPr>
            <a:lvl4pPr marL="1600200" indent="-228600" eaLnBrk="0" hangingPunct="0">
              <a:defRPr sz="1900">
                <a:solidFill>
                  <a:schemeClr val="tx1"/>
                </a:solidFill>
                <a:latin typeface="Arial" pitchFamily="34" charset="0"/>
                <a:ea typeface="ＭＳ Ｐゴシック" pitchFamily="34" charset="-128"/>
              </a:defRPr>
            </a:lvl4pPr>
            <a:lvl5pPr marL="2057400" indent="-228600" eaLnBrk="0" hangingPunct="0">
              <a:defRPr sz="19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eaLnBrk="1" hangingPunct="1"/>
            <a:endParaRPr lang="en-US" altLang="en-US"/>
          </a:p>
        </p:txBody>
      </p:sp>
      <p:sp>
        <p:nvSpPr>
          <p:cNvPr id="1027" name="Rectangle 2"/>
          <p:cNvSpPr>
            <a:spLocks noGrp="1" noChangeArrowheads="1"/>
          </p:cNvSpPr>
          <p:nvPr>
            <p:ph type="title"/>
          </p:nvPr>
        </p:nvSpPr>
        <p:spPr bwMode="auto">
          <a:xfrm>
            <a:off x="663575" y="-133350"/>
            <a:ext cx="8640763"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479425" y="1287463"/>
            <a:ext cx="8397875" cy="524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7210425" y="6905625"/>
            <a:ext cx="2239963" cy="50800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pPr>
              <a:defRPr/>
            </a:pPr>
            <a:fld id="{EF78FC0E-B6AA-4048-920C-1BB36C97C2E4}" type="slidenum">
              <a:rPr lang="en-US"/>
              <a:pPr>
                <a:defRPr/>
              </a:pPr>
              <a:t>‹#›</a:t>
            </a:fld>
            <a:endParaRPr lang="en-US"/>
          </a:p>
        </p:txBody>
      </p:sp>
      <p:sp>
        <p:nvSpPr>
          <p:cNvPr id="2" name="Line 10"/>
          <p:cNvSpPr>
            <a:spLocks noChangeShapeType="1"/>
          </p:cNvSpPr>
          <p:nvPr/>
        </p:nvSpPr>
        <p:spPr bwMode="auto">
          <a:xfrm>
            <a:off x="0" y="1031875"/>
            <a:ext cx="96012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Line 11"/>
          <p:cNvSpPr>
            <a:spLocks noChangeShapeType="1"/>
          </p:cNvSpPr>
          <p:nvPr/>
        </p:nvSpPr>
        <p:spPr bwMode="auto">
          <a:xfrm>
            <a:off x="9525" y="6796088"/>
            <a:ext cx="9601200" cy="0"/>
          </a:xfrm>
          <a:prstGeom prst="line">
            <a:avLst/>
          </a:prstGeom>
          <a:noFill/>
          <a:ln w="25400">
            <a:solidFill>
              <a:srgbClr val="0081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2" name="Line 12"/>
          <p:cNvSpPr>
            <a:spLocks noChangeShapeType="1"/>
          </p:cNvSpPr>
          <p:nvPr/>
        </p:nvSpPr>
        <p:spPr bwMode="auto">
          <a:xfrm>
            <a:off x="8961438" y="6797675"/>
            <a:ext cx="0" cy="517525"/>
          </a:xfrm>
          <a:prstGeom prst="line">
            <a:avLst/>
          </a:prstGeom>
          <a:noFill/>
          <a:ln w="12700">
            <a:solidFill>
              <a:srgbClr val="0081CC"/>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371" r:id="rId1"/>
    <p:sldLayoutId id="2147484361" r:id="rId2"/>
    <p:sldLayoutId id="2147484362" r:id="rId3"/>
    <p:sldLayoutId id="2147484363" r:id="rId4"/>
    <p:sldLayoutId id="2147484364" r:id="rId5"/>
    <p:sldLayoutId id="2147484365" r:id="rId6"/>
    <p:sldLayoutId id="2147484366" r:id="rId7"/>
    <p:sldLayoutId id="2147484367" r:id="rId8"/>
    <p:sldLayoutId id="2147484368" r:id="rId9"/>
    <p:sldLayoutId id="2147484369" r:id="rId10"/>
    <p:sldLayoutId id="2147484370" r:id="rId11"/>
  </p:sldLayoutIdLst>
  <p:hf hdr="0" ftr="0" dt="0"/>
  <p:txStyles>
    <p:titleStyle>
      <a:lvl1pPr algn="l" defTabSz="966788" rtl="0" eaLnBrk="1" fontAlgn="base" hangingPunct="1">
        <a:spcBef>
          <a:spcPct val="0"/>
        </a:spcBef>
        <a:spcAft>
          <a:spcPct val="0"/>
        </a:spcAft>
        <a:defRPr sz="2400" b="1">
          <a:solidFill>
            <a:schemeClr val="bg1"/>
          </a:solidFill>
          <a:latin typeface="+mj-lt"/>
          <a:ea typeface="ＭＳ Ｐゴシック" charset="0"/>
          <a:cs typeface="+mj-cs"/>
        </a:defRPr>
      </a:lvl1pPr>
      <a:lvl2pPr algn="l" defTabSz="966788" rtl="0" eaLnBrk="1" fontAlgn="base" hangingPunct="1">
        <a:spcBef>
          <a:spcPct val="0"/>
        </a:spcBef>
        <a:spcAft>
          <a:spcPct val="0"/>
        </a:spcAft>
        <a:defRPr sz="2400" b="1">
          <a:solidFill>
            <a:schemeClr val="bg1"/>
          </a:solidFill>
          <a:latin typeface="Arial" charset="0"/>
          <a:ea typeface="ＭＳ Ｐゴシック" charset="0"/>
          <a:cs typeface="Arial" charset="0"/>
        </a:defRPr>
      </a:lvl2pPr>
      <a:lvl3pPr algn="l" defTabSz="966788" rtl="0" eaLnBrk="1" fontAlgn="base" hangingPunct="1">
        <a:spcBef>
          <a:spcPct val="0"/>
        </a:spcBef>
        <a:spcAft>
          <a:spcPct val="0"/>
        </a:spcAft>
        <a:defRPr sz="2400" b="1">
          <a:solidFill>
            <a:schemeClr val="bg1"/>
          </a:solidFill>
          <a:latin typeface="Arial" charset="0"/>
          <a:ea typeface="ＭＳ Ｐゴシック" charset="0"/>
          <a:cs typeface="Arial" charset="0"/>
        </a:defRPr>
      </a:lvl3pPr>
      <a:lvl4pPr algn="l" defTabSz="966788" rtl="0" eaLnBrk="1" fontAlgn="base" hangingPunct="1">
        <a:spcBef>
          <a:spcPct val="0"/>
        </a:spcBef>
        <a:spcAft>
          <a:spcPct val="0"/>
        </a:spcAft>
        <a:defRPr sz="2400" b="1">
          <a:solidFill>
            <a:schemeClr val="bg1"/>
          </a:solidFill>
          <a:latin typeface="Arial" charset="0"/>
          <a:ea typeface="ＭＳ Ｐゴシック" charset="0"/>
          <a:cs typeface="Arial" charset="0"/>
        </a:defRPr>
      </a:lvl4pPr>
      <a:lvl5pPr algn="l" defTabSz="966788" rtl="0" eaLnBrk="1" fontAlgn="base" hangingPunct="1">
        <a:spcBef>
          <a:spcPct val="0"/>
        </a:spcBef>
        <a:spcAft>
          <a:spcPct val="0"/>
        </a:spcAft>
        <a:defRPr sz="2400" b="1">
          <a:solidFill>
            <a:schemeClr val="bg1"/>
          </a:solidFill>
          <a:latin typeface="Arial" charset="0"/>
          <a:ea typeface="ＭＳ Ｐゴシック" charset="0"/>
          <a:cs typeface="Arial" charset="0"/>
        </a:defRPr>
      </a:lvl5pPr>
      <a:lvl6pPr marL="457200" algn="l" defTabSz="966788" rtl="0" eaLnBrk="1" fontAlgn="base" hangingPunct="1">
        <a:spcBef>
          <a:spcPct val="0"/>
        </a:spcBef>
        <a:spcAft>
          <a:spcPct val="0"/>
        </a:spcAft>
        <a:defRPr sz="2400" b="1">
          <a:solidFill>
            <a:schemeClr val="bg1"/>
          </a:solidFill>
          <a:latin typeface="Arial" charset="0"/>
          <a:cs typeface="Arial" charset="0"/>
        </a:defRPr>
      </a:lvl6pPr>
      <a:lvl7pPr marL="914400" algn="l" defTabSz="966788" rtl="0" eaLnBrk="1" fontAlgn="base" hangingPunct="1">
        <a:spcBef>
          <a:spcPct val="0"/>
        </a:spcBef>
        <a:spcAft>
          <a:spcPct val="0"/>
        </a:spcAft>
        <a:defRPr sz="2400" b="1">
          <a:solidFill>
            <a:schemeClr val="bg1"/>
          </a:solidFill>
          <a:latin typeface="Arial" charset="0"/>
          <a:cs typeface="Arial" charset="0"/>
        </a:defRPr>
      </a:lvl7pPr>
      <a:lvl8pPr marL="1371600" algn="l" defTabSz="966788" rtl="0" eaLnBrk="1" fontAlgn="base" hangingPunct="1">
        <a:spcBef>
          <a:spcPct val="0"/>
        </a:spcBef>
        <a:spcAft>
          <a:spcPct val="0"/>
        </a:spcAft>
        <a:defRPr sz="2400" b="1">
          <a:solidFill>
            <a:schemeClr val="bg1"/>
          </a:solidFill>
          <a:latin typeface="Arial" charset="0"/>
          <a:cs typeface="Arial" charset="0"/>
        </a:defRPr>
      </a:lvl8pPr>
      <a:lvl9pPr marL="1828800" algn="l" defTabSz="966788" rtl="0" eaLnBrk="1" fontAlgn="base" hangingPunct="1">
        <a:spcBef>
          <a:spcPct val="0"/>
        </a:spcBef>
        <a:spcAft>
          <a:spcPct val="0"/>
        </a:spcAft>
        <a:defRPr sz="2400" b="1">
          <a:solidFill>
            <a:schemeClr val="bg1"/>
          </a:solidFill>
          <a:latin typeface="Arial" charset="0"/>
          <a:cs typeface="Arial" charset="0"/>
        </a:defRPr>
      </a:lvl9pPr>
    </p:titleStyle>
    <p:bodyStyle>
      <a:lvl1pPr marL="184150" indent="-184150" algn="l" defTabSz="966788" rtl="0" eaLnBrk="1" fontAlgn="base" hangingPunct="1">
        <a:lnSpc>
          <a:spcPts val="2600"/>
        </a:lnSpc>
        <a:spcBef>
          <a:spcPts val="1263"/>
        </a:spcBef>
        <a:spcAft>
          <a:spcPct val="0"/>
        </a:spcAft>
        <a:buSzPct val="75000"/>
        <a:buFont typeface="Arial" pitchFamily="34" charset="0"/>
        <a:buChar char="●"/>
        <a:defRPr>
          <a:solidFill>
            <a:schemeClr val="tx1"/>
          </a:solidFill>
          <a:latin typeface="+mn-lt"/>
          <a:ea typeface="ＭＳ Ｐゴシック" charset="0"/>
          <a:cs typeface="+mn-cs"/>
        </a:defRPr>
      </a:lvl1pPr>
      <a:lvl2pPr marL="536575" indent="-231775" algn="l" defTabSz="966788" rtl="0" eaLnBrk="1" fontAlgn="base" hangingPunct="1">
        <a:lnSpc>
          <a:spcPts val="2600"/>
        </a:lnSpc>
        <a:spcBef>
          <a:spcPts val="1300"/>
        </a:spcBef>
        <a:spcAft>
          <a:spcPct val="0"/>
        </a:spcAft>
        <a:buChar char="–"/>
        <a:defRPr>
          <a:solidFill>
            <a:schemeClr val="tx1"/>
          </a:solidFill>
          <a:latin typeface="+mn-lt"/>
          <a:ea typeface="Arial" charset="0"/>
          <a:cs typeface="+mn-cs"/>
        </a:defRPr>
      </a:lvl2pPr>
      <a:lvl3pPr marL="827088" indent="-169863" algn="l" defTabSz="966788" rtl="0" eaLnBrk="1" fontAlgn="base" hangingPunct="1">
        <a:lnSpc>
          <a:spcPts val="2600"/>
        </a:lnSpc>
        <a:spcBef>
          <a:spcPts val="1300"/>
        </a:spcBef>
        <a:spcAft>
          <a:spcPct val="0"/>
        </a:spcAft>
        <a:buChar char="•"/>
        <a:defRPr>
          <a:solidFill>
            <a:schemeClr val="tx1"/>
          </a:solidFill>
          <a:latin typeface="+mn-lt"/>
          <a:ea typeface="Arial" charset="0"/>
          <a:cs typeface="+mn-cs"/>
        </a:defRPr>
      </a:lvl3pPr>
      <a:lvl4pPr marL="1189038" indent="-241300" algn="l" defTabSz="966788" rtl="0" eaLnBrk="1" fontAlgn="base" hangingPunct="1">
        <a:lnSpc>
          <a:spcPts val="2600"/>
        </a:lnSpc>
        <a:spcBef>
          <a:spcPts val="1300"/>
        </a:spcBef>
        <a:spcAft>
          <a:spcPct val="0"/>
        </a:spcAft>
        <a:buChar char="–"/>
        <a:defRPr>
          <a:solidFill>
            <a:schemeClr val="tx1"/>
          </a:solidFill>
          <a:latin typeface="+mn-lt"/>
          <a:ea typeface="Arial" charset="0"/>
          <a:cs typeface="+mn-cs"/>
        </a:defRPr>
      </a:lvl4pPr>
      <a:lvl5pPr marL="1552575" indent="-241300" algn="l" defTabSz="966788" rtl="0" eaLnBrk="1" fontAlgn="base" hangingPunct="1">
        <a:lnSpc>
          <a:spcPts val="2600"/>
        </a:lnSpc>
        <a:spcBef>
          <a:spcPts val="1300"/>
        </a:spcBef>
        <a:spcAft>
          <a:spcPct val="0"/>
        </a:spcAft>
        <a:buChar char="»"/>
        <a:defRPr>
          <a:solidFill>
            <a:schemeClr val="tx1"/>
          </a:solidFill>
          <a:latin typeface="+mn-lt"/>
          <a:ea typeface="Arial" charset="0"/>
          <a:cs typeface="+mn-cs"/>
        </a:defRPr>
      </a:lvl5pPr>
      <a:lvl6pPr marL="2009775" indent="-241300" algn="l" defTabSz="966788" rtl="0" eaLnBrk="1" fontAlgn="base" hangingPunct="1">
        <a:lnSpc>
          <a:spcPts val="2600"/>
        </a:lnSpc>
        <a:spcBef>
          <a:spcPts val="1300"/>
        </a:spcBef>
        <a:spcAft>
          <a:spcPct val="0"/>
        </a:spcAft>
        <a:buChar char="»"/>
        <a:defRPr>
          <a:solidFill>
            <a:schemeClr val="tx1"/>
          </a:solidFill>
          <a:latin typeface="+mn-lt"/>
          <a:cs typeface="+mn-cs"/>
        </a:defRPr>
      </a:lvl6pPr>
      <a:lvl7pPr marL="2466975" indent="-241300" algn="l" defTabSz="966788" rtl="0" eaLnBrk="1" fontAlgn="base" hangingPunct="1">
        <a:lnSpc>
          <a:spcPts val="2600"/>
        </a:lnSpc>
        <a:spcBef>
          <a:spcPts val="1300"/>
        </a:spcBef>
        <a:spcAft>
          <a:spcPct val="0"/>
        </a:spcAft>
        <a:buChar char="»"/>
        <a:defRPr>
          <a:solidFill>
            <a:schemeClr val="tx1"/>
          </a:solidFill>
          <a:latin typeface="+mn-lt"/>
          <a:cs typeface="+mn-cs"/>
        </a:defRPr>
      </a:lvl7pPr>
      <a:lvl8pPr marL="2924175" indent="-241300" algn="l" defTabSz="966788" rtl="0" eaLnBrk="1" fontAlgn="base" hangingPunct="1">
        <a:lnSpc>
          <a:spcPts val="2600"/>
        </a:lnSpc>
        <a:spcBef>
          <a:spcPts val="1300"/>
        </a:spcBef>
        <a:spcAft>
          <a:spcPct val="0"/>
        </a:spcAft>
        <a:buChar char="»"/>
        <a:defRPr>
          <a:solidFill>
            <a:schemeClr val="tx1"/>
          </a:solidFill>
          <a:latin typeface="+mn-lt"/>
          <a:cs typeface="+mn-cs"/>
        </a:defRPr>
      </a:lvl8pPr>
      <a:lvl9pPr marL="3381375" indent="-241300" algn="l" defTabSz="966788" rtl="0" eaLnBrk="1" fontAlgn="base" hangingPunct="1">
        <a:lnSpc>
          <a:spcPts val="2600"/>
        </a:lnSpc>
        <a:spcBef>
          <a:spcPts val="1300"/>
        </a:spcBef>
        <a:spcAft>
          <a:spcPct val="0"/>
        </a:spcAft>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59" Type="http://schemas.openxmlformats.org/officeDocument/2006/relationships/customXml" Target="../ink/ink3.xml"/><Relationship Id="rId2" Type="http://schemas.openxmlformats.org/officeDocument/2006/relationships/customXml" Target="../ink/ink1.xml"/><Relationship Id="rId1" Type="http://schemas.openxmlformats.org/officeDocument/2006/relationships/slideLayout" Target="../slideLayouts/slideLayout2.xml"/><Relationship Id="rId58" Type="http://schemas.openxmlformats.org/officeDocument/2006/relationships/customXml" Target="../ink/ink2.xml"/><Relationship Id="rId57" Type="http://schemas.openxmlformats.org/officeDocument/2006/relationships/image" Target="../media/image39.png"/><Relationship Id="rId61" Type="http://schemas.openxmlformats.org/officeDocument/2006/relationships/customXml" Target="../ink/ink5.xml"/><Relationship Id="rId60" Type="http://schemas.openxmlformats.org/officeDocument/2006/relationships/customXml" Target="../ink/ink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ocs.scipy.org/doc/scipy/reference/generated/scipy.stats.ttest_ind.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wmf"/><Relationship Id="rId2" Type="http://schemas.openxmlformats.org/officeDocument/2006/relationships/image" Target="../media/image5.emf"/><Relationship Id="rId1" Type="http://schemas.openxmlformats.org/officeDocument/2006/relationships/slideLayout" Target="../slideLayouts/slideLayout2.xml"/><Relationship Id="rId6" Type="http://schemas.openxmlformats.org/officeDocument/2006/relationships/oleObject" Target="../embeddings/oleObject2.bin"/><Relationship Id="rId5" Type="http://schemas.openxmlformats.org/officeDocument/2006/relationships/image" Target="../media/image7.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mba.tuck.dartmouth.edu/pages/faculty/ken.french/data_library.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2927" y="1537334"/>
            <a:ext cx="8104525" cy="1229965"/>
          </a:xfrm>
        </p:spPr>
        <p:txBody>
          <a:bodyPr/>
          <a:lstStyle/>
          <a:p>
            <a:pPr algn="ctr"/>
            <a:r>
              <a:rPr lang="en-CA" sz="3150" dirty="0">
                <a:latin typeface="Times New Roman" panose="02020603050405020304" pitchFamily="18" charset="0"/>
                <a:ea typeface="DengXian" panose="02010600030101010101" pitchFamily="2" charset="-122"/>
                <a:cs typeface="Times New Roman" panose="02020603050405020304" pitchFamily="18" charset="0"/>
              </a:rPr>
              <a:t>Linear Asset Pricing Models</a:t>
            </a:r>
            <a:endParaRPr lang="en-US" sz="3150" dirty="0">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B4D77290-A842-4460-B8B2-8BC58DE044D1}"/>
              </a:ext>
            </a:extLst>
          </p:cNvPr>
          <p:cNvSpPr>
            <a:spLocks noGrp="1"/>
          </p:cNvSpPr>
          <p:nvPr>
            <p:ph type="subTitle" idx="1"/>
          </p:nvPr>
        </p:nvSpPr>
        <p:spPr/>
        <p:txBody>
          <a:bodyPr/>
          <a:lstStyle/>
          <a:p>
            <a:r>
              <a:rPr lang="en-US" dirty="0"/>
              <a:t>This slide set is largely consistent with Ang Chapter 6.</a:t>
            </a:r>
            <a:endParaRPr lang="en-CA" dirty="0"/>
          </a:p>
        </p:txBody>
      </p:sp>
    </p:spTree>
    <p:extLst>
      <p:ext uri="{BB962C8B-B14F-4D97-AF65-F5344CB8AC3E}">
        <p14:creationId xmlns:p14="http://schemas.microsoft.com/office/powerpoint/2010/main" val="114863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Digression: “Risk-Free” Assets</a:t>
            </a:r>
          </a:p>
        </p:txBody>
      </p:sp>
      <p:sp>
        <p:nvSpPr>
          <p:cNvPr id="3" name="Content Placeholder 2"/>
          <p:cNvSpPr>
            <a:spLocks noGrp="1"/>
          </p:cNvSpPr>
          <p:nvPr>
            <p:ph idx="1"/>
          </p:nvPr>
        </p:nvSpPr>
        <p:spPr/>
        <p:txBody>
          <a:bodyPr/>
          <a:lstStyle/>
          <a:p>
            <a:pPr marL="0" indent="0">
              <a:buNone/>
            </a:pPr>
            <a:r>
              <a:rPr lang="en-US" dirty="0"/>
              <a:t>The IMF says:</a:t>
            </a:r>
          </a:p>
          <a:p>
            <a:pPr marL="0" indent="0">
              <a:buNone/>
            </a:pPr>
            <a:r>
              <a:rPr lang="en-US" dirty="0"/>
              <a:t>Safe assets are used as a reliable </a:t>
            </a:r>
            <a:r>
              <a:rPr lang="en-US" i="1" dirty="0">
                <a:solidFill>
                  <a:srgbClr val="0066FF"/>
                </a:solidFill>
              </a:rPr>
              <a:t>store of value </a:t>
            </a:r>
            <a:r>
              <a:rPr lang="en-US" dirty="0"/>
              <a:t>and aid </a:t>
            </a:r>
            <a:r>
              <a:rPr lang="en-US" i="1" dirty="0">
                <a:solidFill>
                  <a:srgbClr val="0066FF"/>
                </a:solidFill>
              </a:rPr>
              <a:t>capital preservation </a:t>
            </a:r>
            <a:r>
              <a:rPr lang="en-US" dirty="0"/>
              <a:t>in portfolio construction. They are a key source of </a:t>
            </a:r>
            <a:r>
              <a:rPr lang="en-US" i="1" dirty="0">
                <a:solidFill>
                  <a:srgbClr val="0066FF"/>
                </a:solidFill>
              </a:rPr>
              <a:t>liquid, stable collateral </a:t>
            </a:r>
            <a:r>
              <a:rPr lang="en-US" dirty="0"/>
              <a:t>in private and central bank repurchase (</a:t>
            </a:r>
            <a:r>
              <a:rPr lang="en-US" i="1" dirty="0">
                <a:solidFill>
                  <a:srgbClr val="0066FF"/>
                </a:solidFill>
              </a:rPr>
              <a:t>repo</a:t>
            </a:r>
            <a:r>
              <a:rPr lang="en-US" dirty="0"/>
              <a:t>) agreements and in derivatives markets, acting as the </a:t>
            </a:r>
            <a:r>
              <a:rPr lang="en-US" i="1" dirty="0">
                <a:solidFill>
                  <a:srgbClr val="0066FF"/>
                </a:solidFill>
              </a:rPr>
              <a:t>lubricant </a:t>
            </a:r>
            <a:r>
              <a:rPr lang="en-US" dirty="0"/>
              <a:t>or substitute of </a:t>
            </a:r>
            <a:r>
              <a:rPr lang="en-US" i="1" dirty="0">
                <a:solidFill>
                  <a:srgbClr val="0066FF"/>
                </a:solidFill>
              </a:rPr>
              <a:t>trust</a:t>
            </a:r>
            <a:r>
              <a:rPr lang="en-US" dirty="0"/>
              <a:t> in </a:t>
            </a:r>
            <a:r>
              <a:rPr lang="en-US" i="1" dirty="0">
                <a:solidFill>
                  <a:srgbClr val="0066FF"/>
                </a:solidFill>
              </a:rPr>
              <a:t>financial transactions</a:t>
            </a:r>
            <a:r>
              <a:rPr lang="en-US" dirty="0"/>
              <a:t>. As key components of </a:t>
            </a:r>
            <a:r>
              <a:rPr lang="en-US" i="1" dirty="0">
                <a:solidFill>
                  <a:srgbClr val="0066FF"/>
                </a:solidFill>
              </a:rPr>
              <a:t>prudential regulation</a:t>
            </a:r>
            <a:r>
              <a:rPr lang="en-US" dirty="0"/>
              <a:t>, safe assets provide banks with a mechanism for enhancing their </a:t>
            </a:r>
            <a:r>
              <a:rPr lang="en-US" i="1" dirty="0">
                <a:solidFill>
                  <a:srgbClr val="0066FF"/>
                </a:solidFill>
              </a:rPr>
              <a:t>capital and liquidity buffers</a:t>
            </a:r>
            <a:r>
              <a:rPr lang="en-US" dirty="0"/>
              <a:t>. As </a:t>
            </a:r>
            <a:r>
              <a:rPr lang="en-US" i="1" dirty="0">
                <a:solidFill>
                  <a:srgbClr val="0066FF"/>
                </a:solidFill>
              </a:rPr>
              <a:t>benchmarks</a:t>
            </a:r>
            <a:r>
              <a:rPr lang="en-US" dirty="0"/>
              <a:t>, safe assets support the pricing of other riskier assets. Finally, safe assets have been a critical component of </a:t>
            </a:r>
            <a:r>
              <a:rPr lang="en-US" i="1" dirty="0">
                <a:solidFill>
                  <a:srgbClr val="0066FF"/>
                </a:solidFill>
              </a:rPr>
              <a:t>monetary policy operations</a:t>
            </a:r>
            <a:r>
              <a:rPr lang="en-US" dirty="0"/>
              <a:t>.</a:t>
            </a:r>
          </a:p>
          <a:p>
            <a:pPr marL="0" indent="0">
              <a:buNone/>
            </a:pPr>
            <a:endParaRPr lang="en-US" dirty="0"/>
          </a:p>
          <a:p>
            <a:pPr marL="0" indent="0">
              <a:buNone/>
            </a:pPr>
            <a:r>
              <a:rPr lang="en-US" dirty="0"/>
              <a:t>Whew!</a:t>
            </a:r>
          </a:p>
        </p:txBody>
      </p:sp>
      <p:sp>
        <p:nvSpPr>
          <p:cNvPr id="4" name="Slide Number Placeholder 3"/>
          <p:cNvSpPr>
            <a:spLocks noGrp="1"/>
          </p:cNvSpPr>
          <p:nvPr>
            <p:ph type="sldNum" sz="quarter" idx="10"/>
          </p:nvPr>
        </p:nvSpPr>
        <p:spPr/>
        <p:txBody>
          <a:bodyPr/>
          <a:lstStyle/>
          <a:p>
            <a:pPr>
              <a:defRPr/>
            </a:pPr>
            <a:fld id="{BDE210FF-7624-4543-AAEC-229EFE81A3FC}" type="slidenum">
              <a:rPr lang="en-US" smtClean="0"/>
              <a:pPr>
                <a:defRPr/>
              </a:pPr>
              <a:t>10</a:t>
            </a:fld>
            <a:endParaRPr lang="en-US"/>
          </a:p>
        </p:txBody>
      </p:sp>
    </p:spTree>
    <p:extLst>
      <p:ext uri="{BB962C8B-B14F-4D97-AF65-F5344CB8AC3E}">
        <p14:creationId xmlns:p14="http://schemas.microsoft.com/office/powerpoint/2010/main" val="718312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 Defaults</a:t>
            </a:r>
          </a:p>
        </p:txBody>
      </p:sp>
      <p:sp>
        <p:nvSpPr>
          <p:cNvPr id="3" name="Content Placeholder 2"/>
          <p:cNvSpPr>
            <a:spLocks noGrp="1"/>
          </p:cNvSpPr>
          <p:nvPr>
            <p:ph idx="1"/>
          </p:nvPr>
        </p:nvSpPr>
        <p:spPr/>
        <p:txBody>
          <a:bodyPr/>
          <a:lstStyle/>
          <a:p>
            <a:r>
              <a:rPr lang="en-US" dirty="0"/>
              <a:t>In 1934, the US changed the value of a dollar from $20.67 per troy ounce of gold to $35. The abrogation of the gold clause was a default.</a:t>
            </a:r>
          </a:p>
          <a:p>
            <a:endParaRPr lang="en-US" dirty="0"/>
          </a:p>
          <a:p>
            <a:r>
              <a:rPr lang="en-US" dirty="0"/>
              <a:t>In April and May 1979, T-bill investors did not receive their interest payments on time</a:t>
            </a:r>
          </a:p>
          <a:p>
            <a:pPr lvl="1"/>
            <a:r>
              <a:rPr lang="en-US" dirty="0"/>
              <a:t>At first, the Treasury did not want to pay additional interest (interest rates were nearly 20%), which triggered a class-action lawsuit</a:t>
            </a:r>
          </a:p>
          <a:p>
            <a:pPr lvl="1"/>
            <a:r>
              <a:rPr lang="en-US" dirty="0"/>
              <a:t>Only after lobbying was additional interest paid</a:t>
            </a:r>
          </a:p>
          <a:p>
            <a:pPr lvl="1"/>
            <a:r>
              <a:rPr lang="en-US" dirty="0"/>
              <a:t>Technical default because interest was not received when originally due</a:t>
            </a:r>
          </a:p>
        </p:txBody>
      </p:sp>
      <p:sp>
        <p:nvSpPr>
          <p:cNvPr id="4" name="Slide Number Placeholder 3"/>
          <p:cNvSpPr>
            <a:spLocks noGrp="1"/>
          </p:cNvSpPr>
          <p:nvPr>
            <p:ph type="sldNum" sz="quarter" idx="10"/>
          </p:nvPr>
        </p:nvSpPr>
        <p:spPr/>
        <p:txBody>
          <a:bodyPr/>
          <a:lstStyle/>
          <a:p>
            <a:pPr>
              <a:defRPr/>
            </a:pPr>
            <a:fld id="{BDE210FF-7624-4543-AAEC-229EFE81A3FC}" type="slidenum">
              <a:rPr lang="en-US" smtClean="0"/>
              <a:pPr>
                <a:defRPr/>
              </a:pPr>
              <a:t>11</a:t>
            </a:fld>
            <a:endParaRPr lang="en-US"/>
          </a:p>
        </p:txBody>
      </p:sp>
    </p:spTree>
    <p:extLst>
      <p:ext uri="{BB962C8B-B14F-4D97-AF65-F5344CB8AC3E}">
        <p14:creationId xmlns:p14="http://schemas.microsoft.com/office/powerpoint/2010/main" val="736616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0764F-1A52-45E7-9964-AAD9905ECD91}"/>
              </a:ext>
            </a:extLst>
          </p:cNvPr>
          <p:cNvSpPr>
            <a:spLocks noGrp="1"/>
          </p:cNvSpPr>
          <p:nvPr>
            <p:ph type="title"/>
          </p:nvPr>
        </p:nvSpPr>
        <p:spPr/>
        <p:txBody>
          <a:bodyPr>
            <a:normAutofit/>
          </a:bodyPr>
          <a:lstStyle/>
          <a:p>
            <a:r>
              <a:rPr lang="en-US" sz="2205" dirty="0">
                <a:latin typeface="Times New Roman" panose="02020603050405020304" pitchFamily="18" charset="0"/>
                <a:cs typeface="Times New Roman" panose="02020603050405020304" pitchFamily="18" charset="0"/>
              </a:rPr>
              <a:t>Single security vs multiple securities</a:t>
            </a:r>
          </a:p>
        </p:txBody>
      </p:sp>
      <p:sp>
        <p:nvSpPr>
          <p:cNvPr id="3" name="Content Placeholder 2">
            <a:extLst>
              <a:ext uri="{FF2B5EF4-FFF2-40B4-BE49-F238E27FC236}">
                <a16:creationId xmlns:a16="http://schemas.microsoft.com/office/drawing/2014/main" id="{407F6DD0-96AB-41CE-B12B-696CD1B4BE84}"/>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Asset pricing models are not about single security; rather, they’re about multiple securities and are used to compare securities. </a:t>
            </a:r>
          </a:p>
          <a:p>
            <a:pPr lvl="1"/>
            <a:r>
              <a:rPr lang="en-US" sz="1733" dirty="0">
                <a:latin typeface="Times New Roman" panose="02020603050405020304" pitchFamily="18" charset="0"/>
                <a:cs typeface="Times New Roman" panose="02020603050405020304" pitchFamily="18" charset="0"/>
              </a:rPr>
              <a:t>Question: If the CAPM beta of our chosen stock is “significant” (in the vast majority of cases they’re), does this mean that CAPM holds?</a:t>
            </a:r>
          </a:p>
          <a:p>
            <a:pPr lvl="1"/>
            <a:r>
              <a:rPr lang="en-US" sz="1733" dirty="0">
                <a:latin typeface="Times New Roman" panose="02020603050405020304" pitchFamily="18" charset="0"/>
                <a:cs typeface="Times New Roman" panose="02020603050405020304" pitchFamily="18" charset="0"/>
              </a:rPr>
              <a:t>If CAPM explains stock returns, it should explain returns of all stocks (the “cross section” of assets).</a:t>
            </a:r>
            <a:endParaRPr lang="en-US" dirty="0">
              <a:latin typeface="Times New Roman" panose="02020603050405020304" pitchFamily="18" charset="0"/>
              <a:cs typeface="Times New Roman" panose="02020603050405020304" pitchFamily="18" charset="0"/>
            </a:endParaRPr>
          </a:p>
          <a:p>
            <a:pPr lvl="1"/>
            <a:endParaRPr lang="en-US" sz="1733"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FB7DCBA-FC61-4403-9E4E-2050103033B3}"/>
              </a:ext>
            </a:extLst>
          </p:cNvPr>
          <p:cNvSpPr txBox="1"/>
          <p:nvPr/>
        </p:nvSpPr>
        <p:spPr>
          <a:xfrm>
            <a:off x="720091" y="4317683"/>
            <a:ext cx="3255790" cy="1546577"/>
          </a:xfrm>
          <a:prstGeom prst="rect">
            <a:avLst/>
          </a:prstGeom>
          <a:noFill/>
        </p:spPr>
        <p:txBody>
          <a:bodyPr wrap="square">
            <a:spAutoFit/>
          </a:bodyPr>
          <a:lstStyle/>
          <a:p>
            <a:pPr marL="682228" lvl="1" indent="-225028">
              <a:buFont typeface="Arial" panose="020B0604020202020204" pitchFamily="34" charset="0"/>
              <a:buChar char="•"/>
            </a:pPr>
            <a:r>
              <a:rPr lang="en-US" sz="1575" dirty="0">
                <a:latin typeface="Times New Roman" panose="02020603050405020304" pitchFamily="18" charset="0"/>
                <a:cs typeface="Times New Roman" panose="02020603050405020304" pitchFamily="18" charset="0"/>
              </a:rPr>
              <a:t>Only beta is necessary to explain return differences across firms;</a:t>
            </a:r>
          </a:p>
          <a:p>
            <a:pPr marL="225028" indent="-225028">
              <a:buFont typeface="Arial" panose="020B0604020202020204" pitchFamily="34" charset="0"/>
              <a:buChar char="•"/>
            </a:pPr>
            <a:endParaRPr lang="en-US" sz="1575" dirty="0">
              <a:latin typeface="Times New Roman" panose="02020603050405020304" pitchFamily="18" charset="0"/>
              <a:cs typeface="Times New Roman" panose="02020603050405020304" pitchFamily="18" charset="0"/>
            </a:endParaRPr>
          </a:p>
          <a:p>
            <a:pPr marL="682228" lvl="1" indent="-225028">
              <a:buFont typeface="Arial" panose="020B0604020202020204" pitchFamily="34" charset="0"/>
              <a:buChar char="•"/>
            </a:pPr>
            <a:r>
              <a:rPr lang="en-US" sz="1575" dirty="0">
                <a:latin typeface="Times New Roman" panose="02020603050405020304" pitchFamily="18" charset="0"/>
                <a:cs typeface="Times New Roman" panose="02020603050405020304" pitchFamily="18" charset="0"/>
              </a:rPr>
              <a:t>Higher (lower) beta, higher (lower) expected returns.</a:t>
            </a:r>
            <a:endParaRPr lang="en-CA" sz="1575"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91C05C8-23E2-423D-B000-B568BA3415E5}"/>
              </a:ext>
            </a:extLst>
          </p:cNvPr>
          <p:cNvPicPr>
            <a:picLocks noChangeAspect="1"/>
          </p:cNvPicPr>
          <p:nvPr/>
        </p:nvPicPr>
        <p:blipFill>
          <a:blip r:embed="rId2"/>
          <a:stretch>
            <a:fillRect/>
          </a:stretch>
        </p:blipFill>
        <p:spPr>
          <a:xfrm>
            <a:off x="4959660" y="3487326"/>
            <a:ext cx="4158306" cy="3497490"/>
          </a:xfrm>
          <a:prstGeom prst="rect">
            <a:avLst/>
          </a:prstGeom>
        </p:spPr>
      </p:pic>
      <p:pic>
        <p:nvPicPr>
          <p:cNvPr id="4" name="Picture 3">
            <a:extLst>
              <a:ext uri="{FF2B5EF4-FFF2-40B4-BE49-F238E27FC236}">
                <a16:creationId xmlns:a16="http://schemas.microsoft.com/office/drawing/2014/main" id="{51854874-E031-479D-BE57-31B1553CA040}"/>
              </a:ext>
            </a:extLst>
          </p:cNvPr>
          <p:cNvPicPr>
            <a:picLocks noChangeAspect="1"/>
          </p:cNvPicPr>
          <p:nvPr/>
        </p:nvPicPr>
        <p:blipFill>
          <a:blip r:embed="rId3"/>
          <a:stretch>
            <a:fillRect/>
          </a:stretch>
        </p:blipFill>
        <p:spPr>
          <a:xfrm>
            <a:off x="1348924" y="3689494"/>
            <a:ext cx="2483981" cy="442624"/>
          </a:xfrm>
          <a:prstGeom prst="rect">
            <a:avLst/>
          </a:prstGeom>
        </p:spPr>
      </p:pic>
    </p:spTree>
    <p:extLst>
      <p:ext uri="{BB962C8B-B14F-4D97-AF65-F5344CB8AC3E}">
        <p14:creationId xmlns:p14="http://schemas.microsoft.com/office/powerpoint/2010/main" val="172438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0764F-1A52-45E7-9964-AAD9905ECD91}"/>
              </a:ext>
            </a:extLst>
          </p:cNvPr>
          <p:cNvSpPr>
            <a:spLocks noGrp="1"/>
          </p:cNvSpPr>
          <p:nvPr>
            <p:ph type="title"/>
          </p:nvPr>
        </p:nvSpPr>
        <p:spPr>
          <a:xfrm>
            <a:off x="663575" y="58994"/>
            <a:ext cx="8640763" cy="1026856"/>
          </a:xfrm>
        </p:spPr>
        <p:txBody>
          <a:bodyPr>
            <a:normAutofit/>
          </a:bodyPr>
          <a:lstStyle/>
          <a:p>
            <a:r>
              <a:rPr lang="en-US" sz="2205" dirty="0">
                <a:latin typeface="Times New Roman" panose="02020603050405020304" pitchFamily="18" charset="0"/>
                <a:cs typeface="Times New Roman" panose="02020603050405020304" pitchFamily="18" charset="0"/>
              </a:rPr>
              <a:t>How should we test our model then? One simplest solution: Portfolio sorting</a:t>
            </a:r>
          </a:p>
        </p:txBody>
      </p:sp>
      <p:sp>
        <p:nvSpPr>
          <p:cNvPr id="3" name="Content Placeholder 2">
            <a:extLst>
              <a:ext uri="{FF2B5EF4-FFF2-40B4-BE49-F238E27FC236}">
                <a16:creationId xmlns:a16="http://schemas.microsoft.com/office/drawing/2014/main" id="{407F6DD0-96AB-41CE-B12B-696CD1B4BE84}"/>
              </a:ext>
            </a:extLst>
          </p:cNvPr>
          <p:cNvSpPr>
            <a:spLocks noGrp="1"/>
          </p:cNvSpPr>
          <p:nvPr>
            <p:ph idx="1"/>
          </p:nvPr>
        </p:nvSpPr>
        <p:spPr/>
        <p:txBody>
          <a:bodyPr>
            <a:normAutofit fontScale="92500"/>
          </a:bodyPr>
          <a:lstStyle/>
          <a:p>
            <a:r>
              <a:rPr lang="en-US" dirty="0">
                <a:latin typeface="Times New Roman" panose="02020603050405020304" pitchFamily="18" charset="0"/>
                <a:cs typeface="Times New Roman" panose="02020603050405020304" pitchFamily="18" charset="0"/>
              </a:rPr>
              <a:t>Perhaps the most straightforward way to test a factor model is to sort stocks by the value of the factor, and examine the portfolio returns.</a:t>
            </a:r>
          </a:p>
          <a:p>
            <a:r>
              <a:rPr lang="en-US" dirty="0">
                <a:latin typeface="Times New Roman" panose="02020603050405020304" pitchFamily="18" charset="0"/>
                <a:cs typeface="Times New Roman" panose="02020603050405020304" pitchFamily="18" charset="0"/>
              </a:rPr>
              <a:t>Example: sort stocks into decile portfolios by the value of beta</a:t>
            </a:r>
          </a:p>
          <a:p>
            <a:pPr lvl="1"/>
            <a:r>
              <a:rPr lang="en-US" dirty="0">
                <a:latin typeface="Times New Roman" panose="02020603050405020304" pitchFamily="18" charset="0"/>
                <a:cs typeface="Times New Roman" panose="02020603050405020304" pitchFamily="18" charset="0"/>
              </a:rPr>
              <a:t>This is like you have a “trading strategy” using a stock’s beta</a:t>
            </a:r>
          </a:p>
          <a:p>
            <a:pPr lvl="1"/>
            <a:r>
              <a:rPr lang="en-US" dirty="0">
                <a:latin typeface="Times New Roman" panose="02020603050405020304" pitchFamily="18" charset="0"/>
                <a:cs typeface="Times New Roman" panose="02020603050405020304" pitchFamily="18" charset="0"/>
              </a:rPr>
              <a:t>You wish to evaluate the profitability of this trading strategy</a:t>
            </a:r>
          </a:p>
          <a:p>
            <a:pPr marL="304800" lvl="1" indent="0">
              <a:buNone/>
            </a:pPr>
            <a:endParaRPr lang="en-US" dirty="0">
              <a:latin typeface="Times New Roman" panose="02020603050405020304" pitchFamily="18" charset="0"/>
              <a:cs typeface="Times New Roman" panose="02020603050405020304" pitchFamily="18" charset="0"/>
            </a:endParaRPr>
          </a:p>
          <a:p>
            <a:pPr>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Execution issues:</a:t>
            </a:r>
          </a:p>
          <a:p>
            <a:pPr lvl="1">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Types and # of stocks in your investment universe?</a:t>
            </a:r>
          </a:p>
          <a:p>
            <a:pPr lvl="1">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How should you estimate beta (historical data, future data, and the duration length)? </a:t>
            </a:r>
          </a:p>
          <a:p>
            <a:pPr lvl="1">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How long should you hold stocks and do you rebalance?</a:t>
            </a:r>
          </a:p>
          <a:p>
            <a:pPr lvl="1">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Do you long only, or are you able to short-sell?</a:t>
            </a:r>
          </a:p>
          <a:p>
            <a:pPr lvl="1">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Do you factor in more complicate issues, such as transaction costs, pricing impacts by your trading, etc.?</a:t>
            </a:r>
          </a:p>
          <a:p>
            <a:pPr lvl="1"/>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9025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0764F-1A52-45E7-9964-AAD9905ECD91}"/>
              </a:ext>
            </a:extLst>
          </p:cNvPr>
          <p:cNvSpPr>
            <a:spLocks noGrp="1"/>
          </p:cNvSpPr>
          <p:nvPr>
            <p:ph type="title"/>
          </p:nvPr>
        </p:nvSpPr>
        <p:spPr/>
        <p:txBody>
          <a:bodyPr>
            <a:normAutofit/>
          </a:bodyPr>
          <a:lstStyle/>
          <a:p>
            <a:r>
              <a:rPr lang="en-US" sz="1800" dirty="0">
                <a:latin typeface="Times New Roman" panose="02020603050405020304" pitchFamily="18" charset="0"/>
                <a:cs typeface="Times New Roman" panose="02020603050405020304" pitchFamily="18" charset="0"/>
              </a:rPr>
              <a:t>Returns from beta: </a:t>
            </a:r>
            <a:r>
              <a:rPr lang="en-US" sz="1800" dirty="0" err="1">
                <a:latin typeface="Times New Roman" panose="02020603050405020304" pitchFamily="18" charset="0"/>
                <a:cs typeface="Times New Roman" panose="02020603050405020304" pitchFamily="18" charset="0"/>
              </a:rPr>
              <a:t>Frazzini</a:t>
            </a:r>
            <a:r>
              <a:rPr lang="en-US" sz="1800" dirty="0">
                <a:latin typeface="Times New Roman" panose="02020603050405020304" pitchFamily="18" charset="0"/>
                <a:cs typeface="Times New Roman" panose="02020603050405020304" pitchFamily="18" charset="0"/>
              </a:rPr>
              <a:t> and Pedersen (2014)</a:t>
            </a:r>
          </a:p>
        </p:txBody>
      </p:sp>
      <p:pic>
        <p:nvPicPr>
          <p:cNvPr id="4" name="Content Placeholder 3">
            <a:extLst>
              <a:ext uri="{FF2B5EF4-FFF2-40B4-BE49-F238E27FC236}">
                <a16:creationId xmlns:a16="http://schemas.microsoft.com/office/drawing/2014/main" id="{515ADD99-AE2D-4140-82C7-0A8D614B3CF0}"/>
              </a:ext>
            </a:extLst>
          </p:cNvPr>
          <p:cNvPicPr>
            <a:picLocks noGrp="1" noChangeAspect="1"/>
          </p:cNvPicPr>
          <p:nvPr>
            <p:ph idx="1"/>
          </p:nvPr>
        </p:nvPicPr>
        <p:blipFill>
          <a:blip r:embed="rId2"/>
          <a:stretch>
            <a:fillRect/>
          </a:stretch>
        </p:blipFill>
        <p:spPr>
          <a:xfrm>
            <a:off x="376238" y="1300162"/>
            <a:ext cx="8542814" cy="5013095"/>
          </a:xfrm>
          <a:prstGeom prst="rect">
            <a:avLst/>
          </a:prstGeom>
        </p:spPr>
      </p:pic>
    </p:spTree>
    <p:extLst>
      <p:ext uri="{BB962C8B-B14F-4D97-AF65-F5344CB8AC3E}">
        <p14:creationId xmlns:p14="http://schemas.microsoft.com/office/powerpoint/2010/main" val="2617117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69DC9-7ADC-7082-45DE-88F7C55BE905}"/>
              </a:ext>
            </a:extLst>
          </p:cNvPr>
          <p:cNvSpPr>
            <a:spLocks noGrp="1"/>
          </p:cNvSpPr>
          <p:nvPr>
            <p:ph type="title"/>
          </p:nvPr>
        </p:nvSpPr>
        <p:spPr/>
        <p:txBody>
          <a:bodyPr/>
          <a:lstStyle/>
          <a:p>
            <a:r>
              <a:rPr lang="en-US" dirty="0"/>
              <a:t>Exercise 2</a:t>
            </a:r>
          </a:p>
        </p:txBody>
      </p:sp>
      <p:sp>
        <p:nvSpPr>
          <p:cNvPr id="3" name="Content Placeholder 2">
            <a:extLst>
              <a:ext uri="{FF2B5EF4-FFF2-40B4-BE49-F238E27FC236}">
                <a16:creationId xmlns:a16="http://schemas.microsoft.com/office/drawing/2014/main" id="{AA8E819B-62A0-0061-F49B-D6720835BA1C}"/>
              </a:ext>
            </a:extLst>
          </p:cNvPr>
          <p:cNvSpPr>
            <a:spLocks noGrp="1"/>
          </p:cNvSpPr>
          <p:nvPr>
            <p:ph idx="1"/>
          </p:nvPr>
        </p:nvSpPr>
        <p:spPr/>
        <p:txBody>
          <a:bodyPr/>
          <a:lstStyle/>
          <a:p>
            <a:r>
              <a:rPr lang="en-US" sz="1600" dirty="0">
                <a:latin typeface="Times New Roman" panose="02020603050405020304" pitchFamily="18" charset="0"/>
                <a:cs typeface="Times New Roman" panose="02020603050405020304" pitchFamily="18" charset="0"/>
              </a:rPr>
              <a:t>Download “batch” data from CRSP for Nasdaq 100 stocks over 1995-2021.</a:t>
            </a:r>
          </a:p>
          <a:p>
            <a:r>
              <a:rPr lang="en-US" sz="1600" dirty="0">
                <a:latin typeface="Times New Roman" panose="02020603050405020304" pitchFamily="18" charset="0"/>
                <a:cs typeface="Times New Roman" panose="02020603050405020304" pitchFamily="18" charset="0"/>
              </a:rPr>
              <a:t>Estimate beta of each stock, for a certain time point (e.g., Dec. 2019). </a:t>
            </a:r>
          </a:p>
          <a:p>
            <a:pPr lvl="1"/>
            <a:r>
              <a:rPr lang="en-US" sz="1600" dirty="0">
                <a:latin typeface="Times New Roman" panose="02020603050405020304" pitchFamily="18" charset="0"/>
                <a:cs typeface="Times New Roman" panose="02020603050405020304" pitchFamily="18" charset="0"/>
              </a:rPr>
              <a:t>Empirical issues: which duration of data you should be using for beta estimation? What is the minimum number of observations in any given period for you to keep the estimated beta?</a:t>
            </a:r>
          </a:p>
          <a:p>
            <a:r>
              <a:rPr lang="en-US" sz="1600" dirty="0">
                <a:latin typeface="Times New Roman" panose="02020603050405020304" pitchFamily="18" charset="0"/>
                <a:cs typeface="Times New Roman" panose="02020603050405020304" pitchFamily="18" charset="0"/>
              </a:rPr>
              <a:t>Now suppose you hold the stocks for the subsequent month (e.g., Jan. 2020), fit the observed security market line for this trading strategy.</a:t>
            </a:r>
          </a:p>
          <a:p>
            <a:pPr marL="0" indent="0">
              <a:buNone/>
            </a:pPr>
            <a:r>
              <a:rPr lang="en-US" sz="1600" dirty="0">
                <a:latin typeface="Times New Roman" panose="02020603050405020304" pitchFamily="18" charset="0"/>
                <a:cs typeface="Times New Roman" panose="02020603050405020304" pitchFamily="18" charset="0"/>
              </a:rPr>
              <a:t>How would you best approach this data exercise?</a:t>
            </a:r>
          </a:p>
          <a:p>
            <a:pPr marL="0" indent="0">
              <a:buNone/>
            </a:pPr>
            <a:r>
              <a:rPr lang="en-US" sz="1600" dirty="0">
                <a:latin typeface="Times New Roman" panose="02020603050405020304" pitchFamily="18" charset="0"/>
                <a:cs typeface="Times New Roman" panose="02020603050405020304" pitchFamily="18" charset="0"/>
              </a:rPr>
              <a:t>	</a:t>
            </a:r>
          </a:p>
          <a:p>
            <a:endParaRPr lang="en-US" sz="1600"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r>
              <a:rPr lang="en-US" sz="1600" dirty="0"/>
              <a:t>	where beta is estimated for each stock from its monthly returns of [t-36, t-1].</a:t>
            </a:r>
          </a:p>
        </p:txBody>
      </p:sp>
      <p:sp>
        <p:nvSpPr>
          <p:cNvPr id="4" name="Slide Number Placeholder 3">
            <a:extLst>
              <a:ext uri="{FF2B5EF4-FFF2-40B4-BE49-F238E27FC236}">
                <a16:creationId xmlns:a16="http://schemas.microsoft.com/office/drawing/2014/main" id="{3E3949B3-7F3F-C224-C7D4-06389E9EF5AC}"/>
              </a:ext>
            </a:extLst>
          </p:cNvPr>
          <p:cNvSpPr>
            <a:spLocks noGrp="1"/>
          </p:cNvSpPr>
          <p:nvPr>
            <p:ph type="sldNum" sz="quarter" idx="10"/>
          </p:nvPr>
        </p:nvSpPr>
        <p:spPr/>
        <p:txBody>
          <a:bodyPr/>
          <a:lstStyle/>
          <a:p>
            <a:pPr>
              <a:defRPr/>
            </a:pPr>
            <a:fld id="{09365272-BA40-44CC-9448-31C16C70B020}" type="slidenum">
              <a:rPr lang="en-US" smtClean="0"/>
              <a:pPr>
                <a:defRPr/>
              </a:pPr>
              <a:t>15</a:t>
            </a:fld>
            <a:endParaRPr lang="en-US"/>
          </a:p>
        </p:txBody>
      </p:sp>
      <p:graphicFrame>
        <p:nvGraphicFramePr>
          <p:cNvPr id="6" name="Table 5">
            <a:extLst>
              <a:ext uri="{FF2B5EF4-FFF2-40B4-BE49-F238E27FC236}">
                <a16:creationId xmlns:a16="http://schemas.microsoft.com/office/drawing/2014/main" id="{4A18C7F3-1C8B-21D3-DDD4-B535C69DBB0D}"/>
              </a:ext>
            </a:extLst>
          </p:cNvPr>
          <p:cNvGraphicFramePr>
            <a:graphicFrameLocks noGrp="1"/>
          </p:cNvGraphicFramePr>
          <p:nvPr>
            <p:extLst>
              <p:ext uri="{D42A27DB-BD31-4B8C-83A1-F6EECF244321}">
                <p14:modId xmlns:p14="http://schemas.microsoft.com/office/powerpoint/2010/main" val="281846355"/>
              </p:ext>
            </p:extLst>
          </p:nvPr>
        </p:nvGraphicFramePr>
        <p:xfrm>
          <a:off x="1837677" y="4598633"/>
          <a:ext cx="2441360" cy="1118587"/>
        </p:xfrm>
        <a:graphic>
          <a:graphicData uri="http://schemas.openxmlformats.org/drawingml/2006/table">
            <a:tbl>
              <a:tblPr>
                <a:tableStyleId>{5C22544A-7EE6-4342-B048-85BDC9FD1C3A}</a:tableStyleId>
              </a:tblPr>
              <a:tblGrid>
                <a:gridCol w="610340">
                  <a:extLst>
                    <a:ext uri="{9D8B030D-6E8A-4147-A177-3AD203B41FA5}">
                      <a16:colId xmlns:a16="http://schemas.microsoft.com/office/drawing/2014/main" val="577839897"/>
                    </a:ext>
                  </a:extLst>
                </a:gridCol>
                <a:gridCol w="827843">
                  <a:extLst>
                    <a:ext uri="{9D8B030D-6E8A-4147-A177-3AD203B41FA5}">
                      <a16:colId xmlns:a16="http://schemas.microsoft.com/office/drawing/2014/main" val="987617930"/>
                    </a:ext>
                  </a:extLst>
                </a:gridCol>
                <a:gridCol w="392837">
                  <a:extLst>
                    <a:ext uri="{9D8B030D-6E8A-4147-A177-3AD203B41FA5}">
                      <a16:colId xmlns:a16="http://schemas.microsoft.com/office/drawing/2014/main" val="1738930787"/>
                    </a:ext>
                  </a:extLst>
                </a:gridCol>
                <a:gridCol w="610340">
                  <a:extLst>
                    <a:ext uri="{9D8B030D-6E8A-4147-A177-3AD203B41FA5}">
                      <a16:colId xmlns:a16="http://schemas.microsoft.com/office/drawing/2014/main" val="1232240962"/>
                    </a:ext>
                  </a:extLst>
                </a:gridCol>
              </a:tblGrid>
              <a:tr h="348475">
                <a:tc>
                  <a:txBody>
                    <a:bodyPr/>
                    <a:lstStyle/>
                    <a:p>
                      <a:pPr algn="l" fontAlgn="b"/>
                      <a:r>
                        <a:rPr lang="en-US" sz="1100" u="none" strike="noStrike">
                          <a:effectLst/>
                        </a:rPr>
                        <a:t>Stock</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YYYYMM</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Ret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beta</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4602407"/>
                  </a:ext>
                </a:extLst>
              </a:tr>
              <a:tr h="192528">
                <a:tc>
                  <a:txBody>
                    <a:bodyPr/>
                    <a:lstStyle/>
                    <a:p>
                      <a:pPr algn="l"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202001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18005675"/>
                  </a:ext>
                </a:extLst>
              </a:tr>
              <a:tr h="192528">
                <a:tc>
                  <a:txBody>
                    <a:bodyPr/>
                    <a:lstStyle/>
                    <a:p>
                      <a:pPr algn="l"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202001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26235733"/>
                  </a:ext>
                </a:extLst>
              </a:tr>
              <a:tr h="192528">
                <a:tc>
                  <a:txBody>
                    <a:bodyPr/>
                    <a:lstStyle/>
                    <a:p>
                      <a:pPr algn="l"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202001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0.78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99386837"/>
                  </a:ext>
                </a:extLst>
              </a:tr>
              <a:tr h="192528">
                <a:tc>
                  <a:txBody>
                    <a:bodyPr/>
                    <a:lstStyle/>
                    <a:p>
                      <a:pPr algn="l"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202001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0.25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2.65</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04483529"/>
                  </a:ext>
                </a:extLst>
              </a:tr>
            </a:tbl>
          </a:graphicData>
        </a:graphic>
      </p:graphicFrame>
    </p:spTree>
    <p:extLst>
      <p:ext uri="{BB962C8B-B14F-4D97-AF65-F5344CB8AC3E}">
        <p14:creationId xmlns:p14="http://schemas.microsoft.com/office/powerpoint/2010/main" val="4151609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DDCB4-51DB-44F5-ACA7-5E71EFBF1810}"/>
              </a:ext>
            </a:extLst>
          </p:cNvPr>
          <p:cNvSpPr>
            <a:spLocks noGrp="1"/>
          </p:cNvSpPr>
          <p:nvPr>
            <p:ph type="title"/>
          </p:nvPr>
        </p:nvSpPr>
        <p:spPr/>
        <p:txBody>
          <a:bodyPr/>
          <a:lstStyle/>
          <a:p>
            <a:r>
              <a:rPr lang="en-US" dirty="0"/>
              <a:t>Portfolio sorting</a:t>
            </a:r>
            <a:endParaRPr lang="en-CA" dirty="0"/>
          </a:p>
        </p:txBody>
      </p:sp>
      <p:sp>
        <p:nvSpPr>
          <p:cNvPr id="3" name="Content Placeholder 2">
            <a:extLst>
              <a:ext uri="{FF2B5EF4-FFF2-40B4-BE49-F238E27FC236}">
                <a16:creationId xmlns:a16="http://schemas.microsoft.com/office/drawing/2014/main" id="{922B9ED7-95A5-40A8-8706-2847EC4AC88B}"/>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Generally follow an (</a:t>
            </a:r>
            <a:r>
              <a:rPr lang="en-US" i="1" dirty="0">
                <a:latin typeface="Times New Roman" panose="02020603050405020304" pitchFamily="18" charset="0"/>
                <a:cs typeface="Times New Roman" panose="02020603050405020304" pitchFamily="18" charset="0"/>
              </a:rPr>
              <a:t>m, n, l</a:t>
            </a:r>
            <a:r>
              <a:rPr lang="en-US" dirty="0">
                <a:latin typeface="Times New Roman" panose="02020603050405020304" pitchFamily="18" charset="0"/>
                <a:cs typeface="Times New Roman" panose="02020603050405020304" pitchFamily="18" charset="0"/>
              </a:rPr>
              <a:t>) rule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a:t>
            </a:r>
            <a:r>
              <a:rPr lang="en-US" i="1" dirty="0" err="1">
                <a:latin typeface="Times New Roman" panose="02020603050405020304" pitchFamily="18" charset="0"/>
                <a:cs typeface="Times New Roman" panose="02020603050405020304" pitchFamily="18" charset="0"/>
              </a:rPr>
              <a:t>m,t</a:t>
            </a:r>
            <a:r>
              <a:rPr lang="en-US" dirty="0">
                <a:latin typeface="Times New Roman" panose="02020603050405020304" pitchFamily="18" charset="0"/>
                <a:cs typeface="Times New Roman" panose="02020603050405020304" pitchFamily="18" charset="0"/>
              </a:rPr>
              <a:t>]: Estimation window for the forecasting variable. This is your information set, known at time </a:t>
            </a:r>
            <a:r>
              <a:rPr lang="en-US" i="1" dirty="0">
                <a:latin typeface="Times New Roman" panose="02020603050405020304" pitchFamily="18" charset="0"/>
                <a:cs typeface="Times New Roman" panose="02020603050405020304" pitchFamily="18" charset="0"/>
              </a:rPr>
              <a:t>t, </a:t>
            </a:r>
            <a:r>
              <a:rPr lang="en-US" dirty="0">
                <a:latin typeface="Times New Roman" panose="02020603050405020304" pitchFamily="18" charset="0"/>
                <a:cs typeface="Times New Roman" panose="02020603050405020304" pitchFamily="18" charset="0"/>
              </a:rPr>
              <a:t>that you use to estimate the prediction variable. Always make sure your “conditioning information” is known at time </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—otherwise you’ll have a so-called “look ahead” bias</a:t>
            </a:r>
          </a:p>
          <a:p>
            <a:r>
              <a:rPr lang="en-US" dirty="0">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t,t+n</a:t>
            </a:r>
            <a:r>
              <a:rPr lang="en-US" dirty="0">
                <a:latin typeface="Times New Roman" panose="02020603050405020304" pitchFamily="18" charset="0"/>
                <a:cs typeface="Times New Roman" panose="02020603050405020304" pitchFamily="18" charset="0"/>
              </a:rPr>
              <a:t>]: wait window</a:t>
            </a:r>
          </a:p>
          <a:p>
            <a:r>
              <a:rPr lang="en-US" dirty="0">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t+n,t+n+l</a:t>
            </a:r>
            <a:r>
              <a:rPr lang="en-US" dirty="0">
                <a:latin typeface="Times New Roman" panose="02020603050405020304" pitchFamily="18" charset="0"/>
                <a:cs typeface="Times New Roman" panose="02020603050405020304" pitchFamily="18" charset="0"/>
              </a:rPr>
              <a:t>]: portfolio holding window</a:t>
            </a:r>
          </a:p>
          <a:p>
            <a:pPr marL="342900" indent="-342900">
              <a:buAutoNum type="arabicPeriod"/>
            </a:pPr>
            <a:endParaRPr lang="en-US" dirty="0"/>
          </a:p>
          <a:p>
            <a:pPr marL="0" indent="0">
              <a:buNone/>
            </a:pPr>
            <a:endParaRPr lang="en-US" i="1" dirty="0"/>
          </a:p>
          <a:p>
            <a:pPr marL="342900" indent="-342900">
              <a:buAutoNum type="arabicPeriod"/>
            </a:pPr>
            <a:endParaRPr lang="en-US" i="1" dirty="0"/>
          </a:p>
          <a:p>
            <a:pPr marL="342900" indent="-342900">
              <a:buAutoNum type="arabicPeriod"/>
            </a:pPr>
            <a:endParaRPr lang="en-US" i="1" dirty="0"/>
          </a:p>
        </p:txBody>
      </p:sp>
      <p:sp>
        <p:nvSpPr>
          <p:cNvPr id="4" name="Slide Number Placeholder 3">
            <a:extLst>
              <a:ext uri="{FF2B5EF4-FFF2-40B4-BE49-F238E27FC236}">
                <a16:creationId xmlns:a16="http://schemas.microsoft.com/office/drawing/2014/main" id="{5C95FFBC-ED31-4F13-BBE6-CD89CA5EADC0}"/>
              </a:ext>
            </a:extLst>
          </p:cNvPr>
          <p:cNvSpPr>
            <a:spLocks noGrp="1"/>
          </p:cNvSpPr>
          <p:nvPr>
            <p:ph type="sldNum" sz="quarter" idx="10"/>
          </p:nvPr>
        </p:nvSpPr>
        <p:spPr/>
        <p:txBody>
          <a:bodyPr/>
          <a:lstStyle/>
          <a:p>
            <a:pPr>
              <a:defRPr/>
            </a:pPr>
            <a:fld id="{09365272-BA40-44CC-9448-31C16C70B020}" type="slidenum">
              <a:rPr lang="en-US" smtClean="0"/>
              <a:pPr>
                <a:defRPr/>
              </a:pPr>
              <a:t>16</a:t>
            </a:fld>
            <a:endParaRPr lang="en-US"/>
          </a:p>
        </p:txBody>
      </p:sp>
      <mc:AlternateContent xmlns:mc="http://schemas.openxmlformats.org/markup-compatibility/2006" xmlns:p14="http://schemas.microsoft.com/office/powerpoint/2010/main">
        <mc:Choice Requires="p14">
          <p:contentPart p14:bwMode="auto" r:id="rId2">
            <p14:nvContentPartPr>
              <p14:cNvPr id="40" name="Ink 39">
                <a:extLst>
                  <a:ext uri="{FF2B5EF4-FFF2-40B4-BE49-F238E27FC236}">
                    <a16:creationId xmlns:a16="http://schemas.microsoft.com/office/drawing/2014/main" id="{EC90D5F6-030A-4E78-AB37-DF46EF4A253E}"/>
                  </a:ext>
                </a:extLst>
              </p14:cNvPr>
              <p14:cNvContentPartPr/>
              <p14:nvPr/>
            </p14:nvContentPartPr>
            <p14:xfrm>
              <a:off x="2735222" y="2477243"/>
              <a:ext cx="360" cy="360"/>
            </p14:xfrm>
          </p:contentPart>
        </mc:Choice>
        <mc:Fallback xmlns="">
          <p:pic>
            <p:nvPicPr>
              <p:cNvPr id="40" name="Ink 39">
                <a:extLst>
                  <a:ext uri="{FF2B5EF4-FFF2-40B4-BE49-F238E27FC236}">
                    <a16:creationId xmlns:a16="http://schemas.microsoft.com/office/drawing/2014/main" id="{EC90D5F6-030A-4E78-AB37-DF46EF4A253E}"/>
                  </a:ext>
                </a:extLst>
              </p:cNvPr>
              <p:cNvPicPr/>
              <p:nvPr/>
            </p:nvPicPr>
            <p:blipFill>
              <a:blip r:embed="rId57"/>
              <a:stretch>
                <a:fillRect/>
              </a:stretch>
            </p:blipFill>
            <p:spPr>
              <a:xfrm>
                <a:off x="2730902" y="24729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1" name="Ink 40">
                <a:extLst>
                  <a:ext uri="{FF2B5EF4-FFF2-40B4-BE49-F238E27FC236}">
                    <a16:creationId xmlns:a16="http://schemas.microsoft.com/office/drawing/2014/main" id="{DB3013EC-5ADE-418F-9DE7-F05246D23CD2}"/>
                  </a:ext>
                </a:extLst>
              </p14:cNvPr>
              <p14:cNvContentPartPr/>
              <p14:nvPr/>
            </p14:nvContentPartPr>
            <p14:xfrm>
              <a:off x="2758622" y="2610083"/>
              <a:ext cx="360" cy="360"/>
            </p14:xfrm>
          </p:contentPart>
        </mc:Choice>
        <mc:Fallback xmlns="">
          <p:pic>
            <p:nvPicPr>
              <p:cNvPr id="41" name="Ink 40">
                <a:extLst>
                  <a:ext uri="{FF2B5EF4-FFF2-40B4-BE49-F238E27FC236}">
                    <a16:creationId xmlns:a16="http://schemas.microsoft.com/office/drawing/2014/main" id="{DB3013EC-5ADE-418F-9DE7-F05246D23CD2}"/>
                  </a:ext>
                </a:extLst>
              </p:cNvPr>
              <p:cNvPicPr/>
              <p:nvPr/>
            </p:nvPicPr>
            <p:blipFill>
              <a:blip r:embed="rId57"/>
              <a:stretch>
                <a:fillRect/>
              </a:stretch>
            </p:blipFill>
            <p:spPr>
              <a:xfrm>
                <a:off x="2754302" y="260576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4" name="Ink 43">
                <a:extLst>
                  <a:ext uri="{FF2B5EF4-FFF2-40B4-BE49-F238E27FC236}">
                    <a16:creationId xmlns:a16="http://schemas.microsoft.com/office/drawing/2014/main" id="{8E8DF4BD-7C45-4575-B8CD-42D7D429ADE9}"/>
                  </a:ext>
                </a:extLst>
              </p14:cNvPr>
              <p14:cNvContentPartPr/>
              <p14:nvPr/>
            </p14:nvContentPartPr>
            <p14:xfrm>
              <a:off x="3242822" y="4258883"/>
              <a:ext cx="360" cy="360"/>
            </p14:xfrm>
          </p:contentPart>
        </mc:Choice>
        <mc:Fallback xmlns="">
          <p:pic>
            <p:nvPicPr>
              <p:cNvPr id="44" name="Ink 43">
                <a:extLst>
                  <a:ext uri="{FF2B5EF4-FFF2-40B4-BE49-F238E27FC236}">
                    <a16:creationId xmlns:a16="http://schemas.microsoft.com/office/drawing/2014/main" id="{8E8DF4BD-7C45-4575-B8CD-42D7D429ADE9}"/>
                  </a:ext>
                </a:extLst>
              </p:cNvPr>
              <p:cNvPicPr/>
              <p:nvPr/>
            </p:nvPicPr>
            <p:blipFill>
              <a:blip r:embed="rId57"/>
              <a:stretch>
                <a:fillRect/>
              </a:stretch>
            </p:blipFill>
            <p:spPr>
              <a:xfrm>
                <a:off x="3238502" y="4254563"/>
                <a:ext cx="9000" cy="9000"/>
              </a:xfrm>
              <a:prstGeom prst="rect">
                <a:avLst/>
              </a:prstGeom>
            </p:spPr>
          </p:pic>
        </mc:Fallback>
      </mc:AlternateContent>
      <p:grpSp>
        <p:nvGrpSpPr>
          <p:cNvPr id="47" name="Group 46">
            <a:extLst>
              <a:ext uri="{FF2B5EF4-FFF2-40B4-BE49-F238E27FC236}">
                <a16:creationId xmlns:a16="http://schemas.microsoft.com/office/drawing/2014/main" id="{54023223-4C19-4CB5-AEB7-BACE340F068A}"/>
              </a:ext>
            </a:extLst>
          </p:cNvPr>
          <p:cNvGrpSpPr/>
          <p:nvPr/>
        </p:nvGrpSpPr>
        <p:grpSpPr>
          <a:xfrm>
            <a:off x="3313382" y="3915443"/>
            <a:ext cx="360" cy="360"/>
            <a:chOff x="3313382" y="3915443"/>
            <a:chExt cx="360" cy="360"/>
          </a:xfrm>
        </p:grpSpPr>
        <mc:AlternateContent xmlns:mc="http://schemas.openxmlformats.org/markup-compatibility/2006" xmlns:p14="http://schemas.microsoft.com/office/powerpoint/2010/main">
          <mc:Choice Requires="p14">
            <p:contentPart p14:bwMode="auto" r:id="rId60">
              <p14:nvContentPartPr>
                <p14:cNvPr id="45" name="Ink 44">
                  <a:extLst>
                    <a:ext uri="{FF2B5EF4-FFF2-40B4-BE49-F238E27FC236}">
                      <a16:creationId xmlns:a16="http://schemas.microsoft.com/office/drawing/2014/main" id="{B3581512-B619-4EE5-8039-2AF0C6D9DBCF}"/>
                    </a:ext>
                  </a:extLst>
                </p14:cNvPr>
                <p14:cNvContentPartPr/>
                <p14:nvPr/>
              </p14:nvContentPartPr>
              <p14:xfrm>
                <a:off x="3313382" y="3915443"/>
                <a:ext cx="360" cy="360"/>
              </p14:xfrm>
            </p:contentPart>
          </mc:Choice>
          <mc:Fallback xmlns="">
            <p:pic>
              <p:nvPicPr>
                <p:cNvPr id="45" name="Ink 44">
                  <a:extLst>
                    <a:ext uri="{FF2B5EF4-FFF2-40B4-BE49-F238E27FC236}">
                      <a16:creationId xmlns:a16="http://schemas.microsoft.com/office/drawing/2014/main" id="{B3581512-B619-4EE5-8039-2AF0C6D9DBCF}"/>
                    </a:ext>
                  </a:extLst>
                </p:cNvPr>
                <p:cNvPicPr/>
                <p:nvPr/>
              </p:nvPicPr>
              <p:blipFill>
                <a:blip r:embed="rId57"/>
                <a:stretch>
                  <a:fillRect/>
                </a:stretch>
              </p:blipFill>
              <p:spPr>
                <a:xfrm>
                  <a:off x="3309062" y="39111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6" name="Ink 45">
                  <a:extLst>
                    <a:ext uri="{FF2B5EF4-FFF2-40B4-BE49-F238E27FC236}">
                      <a16:creationId xmlns:a16="http://schemas.microsoft.com/office/drawing/2014/main" id="{431B2BFF-44BC-494E-8AE2-F2E8773B745C}"/>
                    </a:ext>
                  </a:extLst>
                </p14:cNvPr>
                <p14:cNvContentPartPr/>
                <p14:nvPr/>
              </p14:nvContentPartPr>
              <p14:xfrm>
                <a:off x="3313382" y="3915443"/>
                <a:ext cx="360" cy="360"/>
              </p14:xfrm>
            </p:contentPart>
          </mc:Choice>
          <mc:Fallback xmlns="">
            <p:pic>
              <p:nvPicPr>
                <p:cNvPr id="46" name="Ink 45">
                  <a:extLst>
                    <a:ext uri="{FF2B5EF4-FFF2-40B4-BE49-F238E27FC236}">
                      <a16:creationId xmlns:a16="http://schemas.microsoft.com/office/drawing/2014/main" id="{431B2BFF-44BC-494E-8AE2-F2E8773B745C}"/>
                    </a:ext>
                  </a:extLst>
                </p:cNvPr>
                <p:cNvPicPr/>
                <p:nvPr/>
              </p:nvPicPr>
              <p:blipFill>
                <a:blip r:embed="rId57"/>
                <a:stretch>
                  <a:fillRect/>
                </a:stretch>
              </p:blipFill>
              <p:spPr>
                <a:xfrm>
                  <a:off x="3309062" y="3911123"/>
                  <a:ext cx="9000" cy="9000"/>
                </a:xfrm>
                <a:prstGeom prst="rect">
                  <a:avLst/>
                </a:prstGeom>
              </p:spPr>
            </p:pic>
          </mc:Fallback>
        </mc:AlternateContent>
      </p:grpSp>
      <p:grpSp>
        <p:nvGrpSpPr>
          <p:cNvPr id="59" name="Canvas 1">
            <a:extLst>
              <a:ext uri="{FF2B5EF4-FFF2-40B4-BE49-F238E27FC236}">
                <a16:creationId xmlns:a16="http://schemas.microsoft.com/office/drawing/2014/main" id="{C1BD15B3-9726-4957-A31E-AC3746BEEB14}"/>
              </a:ext>
            </a:extLst>
          </p:cNvPr>
          <p:cNvGrpSpPr/>
          <p:nvPr/>
        </p:nvGrpSpPr>
        <p:grpSpPr>
          <a:xfrm>
            <a:off x="1581201" y="1810343"/>
            <a:ext cx="5973646" cy="825921"/>
            <a:chOff x="0" y="0"/>
            <a:chExt cx="5486400" cy="619760"/>
          </a:xfrm>
        </p:grpSpPr>
        <p:sp>
          <p:nvSpPr>
            <p:cNvPr id="60" name="Rectangle 59">
              <a:extLst>
                <a:ext uri="{FF2B5EF4-FFF2-40B4-BE49-F238E27FC236}">
                  <a16:creationId xmlns:a16="http://schemas.microsoft.com/office/drawing/2014/main" id="{77469DF6-FD0B-4F4B-874C-8505AF0488CD}"/>
                </a:ext>
              </a:extLst>
            </p:cNvPr>
            <p:cNvSpPr/>
            <p:nvPr/>
          </p:nvSpPr>
          <p:spPr>
            <a:xfrm>
              <a:off x="0" y="0"/>
              <a:ext cx="5486400" cy="619760"/>
            </a:xfrm>
            <a:prstGeom prst="rect">
              <a:avLst/>
            </a:prstGeom>
            <a:solidFill>
              <a:prstClr val="white"/>
            </a:solidFill>
          </p:spPr>
          <p:txBody>
            <a:bodyPr/>
            <a:lstStyle/>
            <a:p>
              <a:endParaRPr lang="en-US"/>
            </a:p>
          </p:txBody>
        </p:sp>
        <p:cxnSp>
          <p:nvCxnSpPr>
            <p:cNvPr id="61" name="Straight Arrow Connector 60">
              <a:extLst>
                <a:ext uri="{FF2B5EF4-FFF2-40B4-BE49-F238E27FC236}">
                  <a16:creationId xmlns:a16="http://schemas.microsoft.com/office/drawing/2014/main" id="{327C2BD8-F7BB-432C-9B7D-91E4906071DF}"/>
                </a:ext>
              </a:extLst>
            </p:cNvPr>
            <p:cNvCxnSpPr/>
            <p:nvPr/>
          </p:nvCxnSpPr>
          <p:spPr>
            <a:xfrm>
              <a:off x="571500" y="239487"/>
              <a:ext cx="4490357" cy="381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60B26957-0CFC-4072-B2B9-199D3CFCDB51}"/>
                </a:ext>
              </a:extLst>
            </p:cNvPr>
            <p:cNvCxnSpPr/>
            <p:nvPr/>
          </p:nvCxnSpPr>
          <p:spPr>
            <a:xfrm>
              <a:off x="2041070" y="125186"/>
              <a:ext cx="0" cy="136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22A7AB8-0C24-4BFA-A6D4-1773646C70A1}"/>
                </a:ext>
              </a:extLst>
            </p:cNvPr>
            <p:cNvCxnSpPr/>
            <p:nvPr/>
          </p:nvCxnSpPr>
          <p:spPr>
            <a:xfrm flipV="1">
              <a:off x="2683330" y="141515"/>
              <a:ext cx="0" cy="9797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6DC7B7D-43A6-48AB-9964-97AB5F4CB77F}"/>
                </a:ext>
              </a:extLst>
            </p:cNvPr>
            <p:cNvCxnSpPr/>
            <p:nvPr/>
          </p:nvCxnSpPr>
          <p:spPr>
            <a:xfrm>
              <a:off x="3717471" y="179615"/>
              <a:ext cx="0" cy="97972"/>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BC695C7-16A9-4444-A50A-CB4BA5139401}"/>
                </a:ext>
              </a:extLst>
            </p:cNvPr>
            <p:cNvCxnSpPr/>
            <p:nvPr/>
          </p:nvCxnSpPr>
          <p:spPr>
            <a:xfrm>
              <a:off x="778329" y="141515"/>
              <a:ext cx="0" cy="97972"/>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 Box 7">
              <a:extLst>
                <a:ext uri="{FF2B5EF4-FFF2-40B4-BE49-F238E27FC236}">
                  <a16:creationId xmlns:a16="http://schemas.microsoft.com/office/drawing/2014/main" id="{79B594AA-E276-4EA0-BA15-09C0FDFF349E}"/>
                </a:ext>
              </a:extLst>
            </p:cNvPr>
            <p:cNvSpPr txBox="1"/>
            <p:nvPr/>
          </p:nvSpPr>
          <p:spPr>
            <a:xfrm>
              <a:off x="1905001" y="283028"/>
              <a:ext cx="201386" cy="217714"/>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DengXian" panose="02010600030101010101" pitchFamily="2" charset="-122"/>
                  <a:cs typeface="Times New Roman" panose="02020603050405020304" pitchFamily="18" charset="0"/>
                </a:rPr>
                <a:t>t</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67" name="Text Box 7">
              <a:extLst>
                <a:ext uri="{FF2B5EF4-FFF2-40B4-BE49-F238E27FC236}">
                  <a16:creationId xmlns:a16="http://schemas.microsoft.com/office/drawing/2014/main" id="{7C252FBC-F440-4E4C-9E32-04EFD447527E}"/>
                </a:ext>
              </a:extLst>
            </p:cNvPr>
            <p:cNvSpPr txBox="1"/>
            <p:nvPr/>
          </p:nvSpPr>
          <p:spPr>
            <a:xfrm>
              <a:off x="2509542" y="288857"/>
              <a:ext cx="413272" cy="255429"/>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5000"/>
                </a:lnSpc>
                <a:spcBef>
                  <a:spcPts val="0"/>
                </a:spcBef>
                <a:spcAft>
                  <a:spcPts val="800"/>
                </a:spcAft>
              </a:pPr>
              <a:r>
                <a:rPr lang="en-US" sz="1100">
                  <a:effectLst/>
                  <a:latin typeface="Calibri" panose="020F0502020204030204" pitchFamily="34" charset="0"/>
                  <a:ea typeface="DengXian" panose="02010600030101010101" pitchFamily="2" charset="-122"/>
                  <a:cs typeface="Times New Roman" panose="02020603050405020304" pitchFamily="18" charset="0"/>
                </a:rPr>
                <a:t>t+n</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68" name="Text Box 7">
              <a:extLst>
                <a:ext uri="{FF2B5EF4-FFF2-40B4-BE49-F238E27FC236}">
                  <a16:creationId xmlns:a16="http://schemas.microsoft.com/office/drawing/2014/main" id="{2C980D9D-8A25-4B12-9011-B1BB1BA72182}"/>
                </a:ext>
              </a:extLst>
            </p:cNvPr>
            <p:cNvSpPr txBox="1"/>
            <p:nvPr/>
          </p:nvSpPr>
          <p:spPr>
            <a:xfrm>
              <a:off x="3467484" y="277971"/>
              <a:ext cx="685415" cy="25527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5000"/>
                </a:lnSpc>
                <a:spcBef>
                  <a:spcPts val="0"/>
                </a:spcBef>
                <a:spcAft>
                  <a:spcPts val="800"/>
                </a:spcAft>
              </a:pPr>
              <a:r>
                <a:rPr lang="en-US" sz="1100">
                  <a:effectLst/>
                  <a:latin typeface="Calibri" panose="020F0502020204030204" pitchFamily="34" charset="0"/>
                  <a:ea typeface="DengXian" panose="02010600030101010101" pitchFamily="2" charset="-122"/>
                  <a:cs typeface="Times New Roman" panose="02020603050405020304" pitchFamily="18" charset="0"/>
                </a:rPr>
                <a:t>t+n+l</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69" name="Text Box 7">
              <a:extLst>
                <a:ext uri="{FF2B5EF4-FFF2-40B4-BE49-F238E27FC236}">
                  <a16:creationId xmlns:a16="http://schemas.microsoft.com/office/drawing/2014/main" id="{C646BB67-7865-41E9-B105-ED2A6CDC64D3}"/>
                </a:ext>
              </a:extLst>
            </p:cNvPr>
            <p:cNvSpPr txBox="1"/>
            <p:nvPr/>
          </p:nvSpPr>
          <p:spPr>
            <a:xfrm>
              <a:off x="571500" y="293757"/>
              <a:ext cx="625929" cy="25527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5000"/>
                </a:lnSpc>
                <a:spcBef>
                  <a:spcPts val="0"/>
                </a:spcBef>
                <a:spcAft>
                  <a:spcPts val="800"/>
                </a:spcAft>
              </a:pPr>
              <a:r>
                <a:rPr lang="en-US" sz="1200">
                  <a:effectLst/>
                  <a:latin typeface="Calibri" panose="020F0502020204030204" pitchFamily="34" charset="0"/>
                  <a:ea typeface="DengXian" panose="02010600030101010101" pitchFamily="2" charset="-122"/>
                  <a:cs typeface="Times New Roman" panose="02020603050405020304" pitchFamily="18" charset="0"/>
                </a:rPr>
                <a:t>t-m</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3622916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1B983-7ED5-48A8-B4C4-56CACEE6CFAC}"/>
              </a:ext>
            </a:extLst>
          </p:cNvPr>
          <p:cNvSpPr>
            <a:spLocks noGrp="1"/>
          </p:cNvSpPr>
          <p:nvPr>
            <p:ph type="title"/>
          </p:nvPr>
        </p:nvSpPr>
        <p:spPr/>
        <p:txBody>
          <a:bodyPr/>
          <a:lstStyle/>
          <a:p>
            <a:r>
              <a:rPr lang="en-CA" dirty="0"/>
              <a:t>Portfolio sorting steps</a:t>
            </a:r>
          </a:p>
        </p:txBody>
      </p:sp>
      <p:sp>
        <p:nvSpPr>
          <p:cNvPr id="3" name="Content Placeholder 2">
            <a:extLst>
              <a:ext uri="{FF2B5EF4-FFF2-40B4-BE49-F238E27FC236}">
                <a16:creationId xmlns:a16="http://schemas.microsoft.com/office/drawing/2014/main" id="{08EEE608-6DE4-47B9-86DC-F4967A856307}"/>
              </a:ext>
            </a:extLst>
          </p:cNvPr>
          <p:cNvSpPr>
            <a:spLocks noGrp="1"/>
          </p:cNvSpPr>
          <p:nvPr>
            <p:ph idx="1"/>
          </p:nvPr>
        </p:nvSpPr>
        <p:spPr>
          <a:xfrm>
            <a:off x="304678" y="1153502"/>
            <a:ext cx="8580439" cy="5559913"/>
          </a:xfrm>
        </p:spPr>
        <p:txBody>
          <a:bodyPr/>
          <a:lstStyle/>
          <a:p>
            <a:pPr marL="342900" indent="-342900">
              <a:lnSpc>
                <a:spcPct val="100000"/>
              </a:lnSpc>
              <a:buAutoNum type="arabicPeriod"/>
            </a:pPr>
            <a:r>
              <a:rPr lang="en-US" dirty="0">
                <a:latin typeface="Times New Roman" panose="02020603050405020304" pitchFamily="18" charset="0"/>
                <a:cs typeface="Times New Roman" panose="02020603050405020304" pitchFamily="18" charset="0"/>
              </a:rPr>
              <a:t>Sort stocks by the time-</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 forecasting variable into groups, usually decile groups, at each time </a:t>
            </a:r>
            <a:r>
              <a:rPr lang="en-US" i="1" dirty="0">
                <a:latin typeface="Times New Roman" panose="02020603050405020304" pitchFamily="18" charset="0"/>
                <a:cs typeface="Times New Roman" panose="02020603050405020304" pitchFamily="18" charset="0"/>
              </a:rPr>
              <a:t>t. </a:t>
            </a:r>
            <a:r>
              <a:rPr lang="en-US" dirty="0">
                <a:latin typeface="Times New Roman" panose="02020603050405020304" pitchFamily="18" charset="0"/>
                <a:cs typeface="Times New Roman" panose="02020603050405020304" pitchFamily="18" charset="0"/>
              </a:rPr>
              <a:t>Let’s use decile for illustration.</a:t>
            </a:r>
            <a:endParaRPr lang="en-US" i="1" dirty="0">
              <a:latin typeface="Times New Roman" panose="02020603050405020304" pitchFamily="18" charset="0"/>
              <a:cs typeface="Times New Roman" panose="02020603050405020304" pitchFamily="18" charset="0"/>
            </a:endParaRPr>
          </a:p>
          <a:p>
            <a:pPr marL="342900" indent="-342900">
              <a:lnSpc>
                <a:spcPct val="100000"/>
              </a:lnSpc>
              <a:buAutoNum type="arabicPeriod"/>
            </a:pPr>
            <a:r>
              <a:rPr lang="en-US" dirty="0">
                <a:latin typeface="Times New Roman" panose="02020603050405020304" pitchFamily="18" charset="0"/>
                <a:cs typeface="Times New Roman" panose="02020603050405020304" pitchFamily="18" charset="0"/>
              </a:rPr>
              <a:t>Calculate portfolio returns for your holding period</a:t>
            </a:r>
          </a:p>
          <a:p>
            <a:pPr marL="695325" lvl="1" indent="-342900">
              <a:lnSpc>
                <a:spcPct val="100000"/>
              </a:lnSpc>
            </a:pPr>
            <a:r>
              <a:rPr lang="en-US" dirty="0">
                <a:latin typeface="Times New Roman" panose="02020603050405020304" pitchFamily="18" charset="0"/>
                <a:cs typeface="Times New Roman" panose="02020603050405020304" pitchFamily="18" charset="0"/>
              </a:rPr>
              <a:t>Value- or equal-weighted. Value weighting—weight should be based on known values (again, always avoid look-ahead bias in prediction exercises)</a:t>
            </a:r>
          </a:p>
          <a:p>
            <a:pPr marL="342900" indent="-342900">
              <a:lnSpc>
                <a:spcPct val="100000"/>
              </a:lnSpc>
              <a:buFont typeface="Arial" pitchFamily="34" charset="0"/>
              <a:buAutoNum type="arabicPeriod"/>
            </a:pPr>
            <a:r>
              <a:rPr lang="en-US" dirty="0">
                <a:latin typeface="Times New Roman" panose="02020603050405020304" pitchFamily="18" charset="0"/>
                <a:cs typeface="Times New Roman" panose="02020603050405020304" pitchFamily="18" charset="0"/>
              </a:rPr>
              <a:t>Repeat 1-2 for the next period. Form a return time-series for your decile portfolios. </a:t>
            </a:r>
          </a:p>
          <a:p>
            <a:pPr marL="342900" indent="-342900">
              <a:lnSpc>
                <a:spcPct val="100000"/>
              </a:lnSpc>
              <a:buAutoNum type="arabicPeriod"/>
            </a:pPr>
            <a:r>
              <a:rPr lang="en-US" dirty="0">
                <a:latin typeface="Times New Roman" panose="02020603050405020304" pitchFamily="18" charset="0"/>
                <a:cs typeface="Times New Roman" panose="02020603050405020304" pitchFamily="18" charset="0"/>
              </a:rPr>
              <a:t>Form “hedge portfolio”, D10-D1, or D6:10 – D1:5. Form return time series.</a:t>
            </a:r>
          </a:p>
          <a:p>
            <a:pPr marL="342900" indent="-342900">
              <a:lnSpc>
                <a:spcPct val="100000"/>
              </a:lnSpc>
              <a:buAutoNum type="arabicPeriod"/>
            </a:pPr>
            <a:r>
              <a:rPr lang="en-US" dirty="0">
                <a:latin typeface="Times New Roman" panose="02020603050405020304" pitchFamily="18" charset="0"/>
                <a:cs typeface="Times New Roman" panose="02020603050405020304" pitchFamily="18" charset="0"/>
              </a:rPr>
              <a:t>Calculate the mean and </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-statistics of the returns of the decile and hedge portfolios, and other performance measures.</a:t>
            </a:r>
          </a:p>
          <a:p>
            <a:pPr marL="342900" indent="-342900">
              <a:lnSpc>
                <a:spcPct val="100000"/>
              </a:lnSpc>
              <a:buAutoNum type="arabicPeriod"/>
            </a:pPr>
            <a:r>
              <a:rPr lang="en-US" dirty="0">
                <a:latin typeface="Times New Roman" panose="02020603050405020304" pitchFamily="18" charset="0"/>
                <a:cs typeface="Times New Roman" panose="02020603050405020304" pitchFamily="18" charset="0"/>
              </a:rPr>
              <a:t>Any necessary adjustments (To be addressed later in the course):</a:t>
            </a:r>
          </a:p>
          <a:p>
            <a:pPr marL="695325" lvl="1" indent="-342900">
              <a:lnSpc>
                <a:spcPct val="100000"/>
              </a:lnSpc>
            </a:pPr>
            <a:r>
              <a:rPr lang="en-US" sz="1600" dirty="0">
                <a:latin typeface="Times New Roman" panose="02020603050405020304" pitchFamily="18" charset="0"/>
                <a:cs typeface="Times New Roman" panose="02020603050405020304" pitchFamily="18" charset="0"/>
              </a:rPr>
              <a:t>Risk adjustment for alpha (a performance measurement issue)</a:t>
            </a:r>
          </a:p>
          <a:p>
            <a:pPr marL="695325" lvl="1" indent="-342900">
              <a:lnSpc>
                <a:spcPct val="100000"/>
              </a:lnSpc>
            </a:pPr>
            <a:r>
              <a:rPr lang="en-US" sz="1600" dirty="0">
                <a:latin typeface="Times New Roman" panose="02020603050405020304" pitchFamily="18" charset="0"/>
                <a:cs typeface="Times New Roman" panose="02020603050405020304" pitchFamily="18" charset="0"/>
              </a:rPr>
              <a:t>Time series auto-correlation (an econometrics issue, usually Newey-West adjustment)</a:t>
            </a:r>
          </a:p>
        </p:txBody>
      </p:sp>
      <p:sp>
        <p:nvSpPr>
          <p:cNvPr id="4" name="Slide Number Placeholder 3">
            <a:extLst>
              <a:ext uri="{FF2B5EF4-FFF2-40B4-BE49-F238E27FC236}">
                <a16:creationId xmlns:a16="http://schemas.microsoft.com/office/drawing/2014/main" id="{5ECE70C6-842E-4D3F-9713-A30C580C0269}"/>
              </a:ext>
            </a:extLst>
          </p:cNvPr>
          <p:cNvSpPr>
            <a:spLocks noGrp="1"/>
          </p:cNvSpPr>
          <p:nvPr>
            <p:ph type="sldNum" sz="quarter" idx="10"/>
          </p:nvPr>
        </p:nvSpPr>
        <p:spPr/>
        <p:txBody>
          <a:bodyPr/>
          <a:lstStyle/>
          <a:p>
            <a:pPr>
              <a:defRPr/>
            </a:pPr>
            <a:fld id="{09365272-BA40-44CC-9448-31C16C70B020}" type="slidenum">
              <a:rPr lang="en-US" smtClean="0"/>
              <a:pPr>
                <a:defRPr/>
              </a:pPr>
              <a:t>17</a:t>
            </a:fld>
            <a:endParaRPr lang="en-US" dirty="0"/>
          </a:p>
        </p:txBody>
      </p:sp>
    </p:spTree>
    <p:extLst>
      <p:ext uri="{BB962C8B-B14F-4D97-AF65-F5344CB8AC3E}">
        <p14:creationId xmlns:p14="http://schemas.microsoft.com/office/powerpoint/2010/main" val="3976057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A3CF7-1558-87E6-00DC-7DA2690AD103}"/>
              </a:ext>
            </a:extLst>
          </p:cNvPr>
          <p:cNvSpPr>
            <a:spLocks noGrp="1"/>
          </p:cNvSpPr>
          <p:nvPr>
            <p:ph type="title"/>
          </p:nvPr>
        </p:nvSpPr>
        <p:spPr/>
        <p:txBody>
          <a:bodyPr/>
          <a:lstStyle/>
          <a:p>
            <a:r>
              <a:rPr lang="en-US" dirty="0"/>
              <a:t>Background knowledge: T-Test</a:t>
            </a:r>
          </a:p>
        </p:txBody>
      </p:sp>
      <p:sp>
        <p:nvSpPr>
          <p:cNvPr id="3" name="Content Placeholder 2">
            <a:extLst>
              <a:ext uri="{FF2B5EF4-FFF2-40B4-BE49-F238E27FC236}">
                <a16:creationId xmlns:a16="http://schemas.microsoft.com/office/drawing/2014/main" id="{836BD8A7-C877-1318-BE80-46261E61C32F}"/>
              </a:ext>
            </a:extLst>
          </p:cNvPr>
          <p:cNvSpPr>
            <a:spLocks noGrp="1"/>
          </p:cNvSpPr>
          <p:nvPr>
            <p:ph idx="1"/>
          </p:nvPr>
        </p:nvSpPr>
        <p:spPr>
          <a:xfrm>
            <a:off x="464677" y="1219200"/>
            <a:ext cx="8397875" cy="5246687"/>
          </a:xfrm>
        </p:spPr>
        <p:txBody>
          <a:bodyPr/>
          <a:lstStyle/>
          <a:p>
            <a:pPr algn="just">
              <a:spcBef>
                <a:spcPts val="0"/>
              </a:spcBef>
            </a:pPr>
            <a:r>
              <a:rPr lang="en-US" i="0" dirty="0">
                <a:solidFill>
                  <a:srgbClr val="021B34"/>
                </a:solidFill>
                <a:effectLst/>
                <a:latin typeface="Times New Roman" panose="02020603050405020304" pitchFamily="18" charset="0"/>
                <a:cs typeface="Times New Roman" panose="02020603050405020304" pitchFamily="18" charset="0"/>
              </a:rPr>
              <a:t>Student </a:t>
            </a:r>
            <a:r>
              <a:rPr lang="en-US" i="1" dirty="0">
                <a:solidFill>
                  <a:srgbClr val="021B34"/>
                </a:solidFill>
                <a:effectLst/>
                <a:latin typeface="Times New Roman" panose="02020603050405020304" pitchFamily="18" charset="0"/>
                <a:cs typeface="Times New Roman" panose="02020603050405020304" pitchFamily="18" charset="0"/>
              </a:rPr>
              <a:t>t</a:t>
            </a:r>
            <a:r>
              <a:rPr lang="en-US" i="0" dirty="0">
                <a:solidFill>
                  <a:srgbClr val="021B34"/>
                </a:solidFill>
                <a:effectLst/>
                <a:latin typeface="Times New Roman" panose="02020603050405020304" pitchFamily="18" charset="0"/>
                <a:cs typeface="Times New Roman" panose="02020603050405020304" pitchFamily="18" charset="0"/>
              </a:rPr>
              <a:t> test is a statistical test widely used to compare the mean of two groups of samples. It evaluates whether the means of the two sets of data are statistically significantly different from each other.</a:t>
            </a:r>
          </a:p>
          <a:p>
            <a:pPr marL="0" indent="0" algn="just">
              <a:spcBef>
                <a:spcPts val="0"/>
              </a:spcBef>
              <a:buNone/>
            </a:pPr>
            <a:endParaRPr lang="en-US" i="0" dirty="0">
              <a:solidFill>
                <a:srgbClr val="021B34"/>
              </a:solidFill>
              <a:effectLst/>
              <a:latin typeface="Times New Roman" panose="02020603050405020304" pitchFamily="18" charset="0"/>
              <a:cs typeface="Times New Roman" panose="02020603050405020304" pitchFamily="18" charset="0"/>
            </a:endParaRPr>
          </a:p>
          <a:p>
            <a:pPr algn="just">
              <a:spcBef>
                <a:spcPts val="0"/>
              </a:spcBef>
            </a:pPr>
            <a:r>
              <a:rPr lang="en-US" i="0" dirty="0">
                <a:solidFill>
                  <a:srgbClr val="021B34"/>
                </a:solidFill>
                <a:effectLst/>
                <a:latin typeface="Times New Roman" panose="02020603050405020304" pitchFamily="18" charset="0"/>
                <a:cs typeface="Times New Roman" panose="02020603050405020304" pitchFamily="18" charset="0"/>
              </a:rPr>
              <a:t>We focus on two types of </a:t>
            </a:r>
            <a:r>
              <a:rPr lang="en-US" i="1" dirty="0">
                <a:solidFill>
                  <a:srgbClr val="021B34"/>
                </a:solidFill>
                <a:effectLst/>
                <a:latin typeface="Times New Roman" panose="02020603050405020304" pitchFamily="18" charset="0"/>
                <a:cs typeface="Times New Roman" panose="02020603050405020304" pitchFamily="18" charset="0"/>
              </a:rPr>
              <a:t>t</a:t>
            </a:r>
            <a:r>
              <a:rPr lang="en-US" i="0" dirty="0">
                <a:solidFill>
                  <a:srgbClr val="021B34"/>
                </a:solidFill>
                <a:effectLst/>
                <a:latin typeface="Times New Roman" panose="02020603050405020304" pitchFamily="18" charset="0"/>
                <a:cs typeface="Times New Roman" panose="02020603050405020304" pitchFamily="18" charset="0"/>
              </a:rPr>
              <a:t> test :</a:t>
            </a:r>
          </a:p>
          <a:p>
            <a:pPr lvl="1" algn="just">
              <a:spcBef>
                <a:spcPts val="0"/>
              </a:spcBef>
              <a:buFont typeface="Arial" panose="020B0604020202020204" pitchFamily="34" charset="0"/>
              <a:buChar char="•"/>
            </a:pPr>
            <a:r>
              <a:rPr lang="en-US" i="0" dirty="0">
                <a:solidFill>
                  <a:srgbClr val="021B34"/>
                </a:solidFill>
                <a:effectLst/>
                <a:latin typeface="Times New Roman" panose="02020603050405020304" pitchFamily="18" charset="0"/>
                <a:cs typeface="Times New Roman" panose="02020603050405020304" pitchFamily="18" charset="0"/>
              </a:rPr>
              <a:t>The one-sample </a:t>
            </a:r>
            <a:r>
              <a:rPr lang="en-US" i="1" dirty="0">
                <a:solidFill>
                  <a:srgbClr val="021B34"/>
                </a:solidFill>
                <a:effectLst/>
                <a:latin typeface="Times New Roman" panose="02020603050405020304" pitchFamily="18" charset="0"/>
                <a:cs typeface="Times New Roman" panose="02020603050405020304" pitchFamily="18" charset="0"/>
              </a:rPr>
              <a:t>t</a:t>
            </a:r>
            <a:r>
              <a:rPr lang="en-US" i="0" dirty="0">
                <a:solidFill>
                  <a:srgbClr val="021B34"/>
                </a:solidFill>
                <a:effectLst/>
                <a:latin typeface="Times New Roman" panose="02020603050405020304" pitchFamily="18" charset="0"/>
                <a:cs typeface="Times New Roman" panose="02020603050405020304" pitchFamily="18" charset="0"/>
              </a:rPr>
              <a:t>-test, used to compare the mean of a population with a theoretical value. </a:t>
            </a:r>
          </a:p>
          <a:p>
            <a:pPr marL="304800" lvl="1" indent="0" algn="just">
              <a:spcBef>
                <a:spcPts val="0"/>
              </a:spcBef>
              <a:buNone/>
            </a:pPr>
            <a:r>
              <a:rPr lang="en-US" dirty="0">
                <a:solidFill>
                  <a:srgbClr val="021B34"/>
                </a:solidFill>
                <a:latin typeface="Times New Roman" panose="02020603050405020304" pitchFamily="18" charset="0"/>
                <a:cs typeface="Times New Roman" panose="02020603050405020304" pitchFamily="18" charset="0"/>
              </a:rPr>
              <a:t>	</a:t>
            </a:r>
          </a:p>
          <a:p>
            <a:pPr marL="304800" lvl="1" indent="0" algn="just">
              <a:spcBef>
                <a:spcPts val="0"/>
              </a:spcBef>
              <a:buNone/>
            </a:pPr>
            <a:r>
              <a:rPr lang="en-US" i="0" dirty="0">
                <a:solidFill>
                  <a:srgbClr val="021B34"/>
                </a:solidFill>
                <a:effectLst/>
                <a:latin typeface="Times New Roman" panose="02020603050405020304" pitchFamily="18" charset="0"/>
                <a:cs typeface="Times New Roman" panose="02020603050405020304" pitchFamily="18" charset="0"/>
              </a:rPr>
              <a:t>where the sample has </a:t>
            </a:r>
            <a:r>
              <a:rPr lang="en-US" dirty="0">
                <a:solidFill>
                  <a:srgbClr val="021B34"/>
                </a:solidFill>
                <a:latin typeface="Times New Roman" panose="02020603050405020304" pitchFamily="18" charset="0"/>
                <a:cs typeface="Times New Roman" panose="02020603050405020304" pitchFamily="18" charset="0"/>
              </a:rPr>
              <a:t>a </a:t>
            </a:r>
            <a:r>
              <a:rPr lang="en-US" i="0" dirty="0">
                <a:solidFill>
                  <a:srgbClr val="021B34"/>
                </a:solidFill>
                <a:effectLst/>
                <a:latin typeface="Times New Roman" panose="02020603050405020304" pitchFamily="18" charset="0"/>
                <a:cs typeface="Times New Roman" panose="02020603050405020304" pitchFamily="18" charset="0"/>
              </a:rPr>
              <a:t>size </a:t>
            </a:r>
            <a:r>
              <a:rPr lang="en-US" i="1" dirty="0">
                <a:solidFill>
                  <a:srgbClr val="021B34"/>
                </a:solidFill>
                <a:effectLst/>
                <a:latin typeface="Times New Roman" panose="02020603050405020304" pitchFamily="18" charset="0"/>
                <a:cs typeface="Times New Roman" panose="02020603050405020304" pitchFamily="18" charset="0"/>
              </a:rPr>
              <a:t>n</a:t>
            </a:r>
            <a:r>
              <a:rPr lang="en-US" i="0" dirty="0">
                <a:solidFill>
                  <a:srgbClr val="021B34"/>
                </a:solidFill>
                <a:effectLst/>
                <a:latin typeface="Times New Roman" panose="02020603050405020304" pitchFamily="18" charset="0"/>
                <a:cs typeface="Times New Roman" panose="02020603050405020304" pitchFamily="18" charset="0"/>
              </a:rPr>
              <a:t>, with mean </a:t>
            </a:r>
            <a:r>
              <a:rPr lang="en-US" i="1" dirty="0">
                <a:solidFill>
                  <a:srgbClr val="021B34"/>
                </a:solidFill>
                <a:effectLst/>
                <a:latin typeface="Times New Roman" panose="02020603050405020304" pitchFamily="18" charset="0"/>
                <a:cs typeface="Times New Roman" panose="02020603050405020304" pitchFamily="18" charset="0"/>
              </a:rPr>
              <a:t>m</a:t>
            </a:r>
            <a:r>
              <a:rPr lang="en-US" i="0" dirty="0">
                <a:solidFill>
                  <a:srgbClr val="021B34"/>
                </a:solidFill>
                <a:effectLst/>
                <a:latin typeface="Times New Roman" panose="02020603050405020304" pitchFamily="18" charset="0"/>
                <a:cs typeface="Times New Roman" panose="02020603050405020304" pitchFamily="18" charset="0"/>
              </a:rPr>
              <a:t> and with standard deviation </a:t>
            </a:r>
            <a:r>
              <a:rPr lang="en-US" i="1" dirty="0">
                <a:solidFill>
                  <a:srgbClr val="021B34"/>
                </a:solidFill>
                <a:latin typeface="Times New Roman" panose="02020603050405020304" pitchFamily="18" charset="0"/>
                <a:cs typeface="Times New Roman" panose="02020603050405020304" pitchFamily="18" charset="0"/>
              </a:rPr>
              <a:t>s</a:t>
            </a:r>
            <a:r>
              <a:rPr lang="en-US" i="0" dirty="0">
                <a:solidFill>
                  <a:srgbClr val="021B34"/>
                </a:solidFill>
                <a:effectLst/>
                <a:latin typeface="Times New Roman" panose="02020603050405020304" pitchFamily="18" charset="0"/>
                <a:cs typeface="Times New Roman" panose="02020603050405020304" pitchFamily="18" charset="0"/>
              </a:rPr>
              <a:t>, and </a:t>
            </a:r>
            <a:r>
              <a:rPr lang="en-US" dirty="0">
                <a:solidFill>
                  <a:srgbClr val="021B34"/>
                </a:solidFill>
                <a:effectLst/>
                <a:latin typeface="Times New Roman" panose="02020603050405020304" pitchFamily="18" charset="0"/>
                <a:ea typeface="DengXian" panose="02010600030101010101" pitchFamily="2" charset="-122"/>
                <a:cs typeface="Times New Roman" panose="02020603050405020304" pitchFamily="18" charset="0"/>
              </a:rPr>
              <a:t>μ = theoretical value (null hypothesis).</a:t>
            </a:r>
            <a:endParaRPr lang="en-US" dirty="0">
              <a:solidFill>
                <a:srgbClr val="021B34"/>
              </a:solidFill>
              <a:latin typeface="Times New Roman" panose="02020603050405020304" pitchFamily="18" charset="0"/>
              <a:cs typeface="Times New Roman" panose="02020603050405020304" pitchFamily="18" charset="0"/>
            </a:endParaRPr>
          </a:p>
          <a:p>
            <a:pPr marL="304800" lvl="1" indent="0" algn="just">
              <a:spcBef>
                <a:spcPts val="0"/>
              </a:spcBef>
              <a:buNone/>
            </a:pPr>
            <a:endParaRPr lang="en-US" i="0" dirty="0">
              <a:solidFill>
                <a:srgbClr val="021B34"/>
              </a:solidFill>
              <a:effectLst/>
              <a:latin typeface="Times New Roman" panose="02020603050405020304" pitchFamily="18" charset="0"/>
              <a:cs typeface="Times New Roman" panose="02020603050405020304" pitchFamily="18" charset="0"/>
            </a:endParaRPr>
          </a:p>
          <a:p>
            <a:pPr lvl="1" algn="just">
              <a:spcBef>
                <a:spcPts val="0"/>
              </a:spcBef>
              <a:buFont typeface="Arial" panose="020B0604020202020204" pitchFamily="34" charset="0"/>
              <a:buChar char="•"/>
            </a:pPr>
            <a:r>
              <a:rPr lang="en-US" i="0" dirty="0">
                <a:solidFill>
                  <a:srgbClr val="021B34"/>
                </a:solidFill>
                <a:effectLst/>
                <a:latin typeface="Times New Roman" panose="02020603050405020304" pitchFamily="18" charset="0"/>
                <a:cs typeface="Times New Roman" panose="02020603050405020304" pitchFamily="18" charset="0"/>
              </a:rPr>
              <a:t>The unpaired two sample </a:t>
            </a:r>
            <a:r>
              <a:rPr lang="en-US" i="1" dirty="0">
                <a:solidFill>
                  <a:srgbClr val="021B34"/>
                </a:solidFill>
                <a:effectLst/>
                <a:latin typeface="Times New Roman" panose="02020603050405020304" pitchFamily="18" charset="0"/>
                <a:cs typeface="Times New Roman" panose="02020603050405020304" pitchFamily="18" charset="0"/>
              </a:rPr>
              <a:t>t</a:t>
            </a:r>
            <a:r>
              <a:rPr lang="en-US" i="0" dirty="0">
                <a:solidFill>
                  <a:srgbClr val="021B34"/>
                </a:solidFill>
                <a:effectLst/>
                <a:latin typeface="Times New Roman" panose="02020603050405020304" pitchFamily="18" charset="0"/>
                <a:cs typeface="Times New Roman" panose="02020603050405020304" pitchFamily="18" charset="0"/>
              </a:rPr>
              <a:t>-test, used to compare the mean of two independent samples, say samples A and B:</a:t>
            </a:r>
          </a:p>
          <a:p>
            <a:pPr marL="0" indent="0">
              <a:buNone/>
            </a:pPr>
            <a:endParaRPr lang="en-US" i="0" dirty="0">
              <a:solidFill>
                <a:srgbClr val="021B34"/>
              </a:solidFill>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AFB6A0E-BCD7-3543-AB80-D7DE5B58174E}"/>
              </a:ext>
            </a:extLst>
          </p:cNvPr>
          <p:cNvSpPr>
            <a:spLocks noGrp="1"/>
          </p:cNvSpPr>
          <p:nvPr>
            <p:ph type="sldNum" sz="quarter" idx="10"/>
          </p:nvPr>
        </p:nvSpPr>
        <p:spPr/>
        <p:txBody>
          <a:bodyPr/>
          <a:lstStyle/>
          <a:p>
            <a:pPr>
              <a:defRPr/>
            </a:pPr>
            <a:fld id="{09365272-BA40-44CC-9448-31C16C70B020}" type="slidenum">
              <a:rPr lang="en-US" smtClean="0"/>
              <a:pPr>
                <a:defRPr/>
              </a:pPr>
              <a:t>18</a:t>
            </a:fld>
            <a:endParaRPr lang="en-US"/>
          </a:p>
        </p:txBody>
      </p:sp>
      <p:pic>
        <p:nvPicPr>
          <p:cNvPr id="8" name="Picture 7">
            <a:extLst>
              <a:ext uri="{FF2B5EF4-FFF2-40B4-BE49-F238E27FC236}">
                <a16:creationId xmlns:a16="http://schemas.microsoft.com/office/drawing/2014/main" id="{62DDFEED-622C-6104-E750-86E99D116D09}"/>
              </a:ext>
            </a:extLst>
          </p:cNvPr>
          <p:cNvPicPr>
            <a:picLocks noChangeAspect="1"/>
          </p:cNvPicPr>
          <p:nvPr/>
        </p:nvPicPr>
        <p:blipFill>
          <a:blip r:embed="rId2"/>
          <a:stretch>
            <a:fillRect/>
          </a:stretch>
        </p:blipFill>
        <p:spPr>
          <a:xfrm>
            <a:off x="4248073" y="3433731"/>
            <a:ext cx="1105054" cy="447737"/>
          </a:xfrm>
          <a:prstGeom prst="rect">
            <a:avLst/>
          </a:prstGeom>
        </p:spPr>
      </p:pic>
      <p:pic>
        <p:nvPicPr>
          <p:cNvPr id="10" name="Picture 9">
            <a:extLst>
              <a:ext uri="{FF2B5EF4-FFF2-40B4-BE49-F238E27FC236}">
                <a16:creationId xmlns:a16="http://schemas.microsoft.com/office/drawing/2014/main" id="{CEE6FADC-DE62-CDC1-A382-03FAA55D6689}"/>
              </a:ext>
            </a:extLst>
          </p:cNvPr>
          <p:cNvPicPr>
            <a:picLocks noChangeAspect="1"/>
          </p:cNvPicPr>
          <p:nvPr/>
        </p:nvPicPr>
        <p:blipFill>
          <a:blip r:embed="rId3"/>
          <a:stretch>
            <a:fillRect/>
          </a:stretch>
        </p:blipFill>
        <p:spPr>
          <a:xfrm>
            <a:off x="3823565" y="5562525"/>
            <a:ext cx="1324160" cy="533474"/>
          </a:xfrm>
          <a:prstGeom prst="rect">
            <a:avLst/>
          </a:prstGeom>
        </p:spPr>
      </p:pic>
      <p:sp>
        <p:nvSpPr>
          <p:cNvPr id="11" name="Rectangle 1">
            <a:extLst>
              <a:ext uri="{FF2B5EF4-FFF2-40B4-BE49-F238E27FC236}">
                <a16:creationId xmlns:a16="http://schemas.microsoft.com/office/drawing/2014/main" id="{B6EF29DE-714D-8372-5C1D-6C9EDF193185}"/>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3022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69DC9-7ADC-7082-45DE-88F7C55BE905}"/>
              </a:ext>
            </a:extLst>
          </p:cNvPr>
          <p:cNvSpPr>
            <a:spLocks noGrp="1"/>
          </p:cNvSpPr>
          <p:nvPr>
            <p:ph type="title"/>
          </p:nvPr>
        </p:nvSpPr>
        <p:spPr/>
        <p:txBody>
          <a:bodyPr/>
          <a:lstStyle/>
          <a:p>
            <a:r>
              <a:rPr lang="en-US" dirty="0"/>
              <a:t>Exercise 2.2</a:t>
            </a:r>
          </a:p>
        </p:txBody>
      </p:sp>
      <p:sp>
        <p:nvSpPr>
          <p:cNvPr id="3" name="Content Placeholder 2">
            <a:extLst>
              <a:ext uri="{FF2B5EF4-FFF2-40B4-BE49-F238E27FC236}">
                <a16:creationId xmlns:a16="http://schemas.microsoft.com/office/drawing/2014/main" id="{AA8E819B-62A0-0061-F49B-D6720835BA1C}"/>
              </a:ext>
            </a:extLst>
          </p:cNvPr>
          <p:cNvSpPr>
            <a:spLocks noGrp="1"/>
          </p:cNvSpPr>
          <p:nvPr>
            <p:ph idx="1"/>
          </p:nvPr>
        </p:nvSpPr>
        <p:spPr/>
        <p:txBody>
          <a:bodyPr/>
          <a:lstStyle/>
          <a:p>
            <a:r>
              <a:rPr lang="en-US" sz="1600" dirty="0">
                <a:latin typeface="Times New Roman" panose="02020603050405020304" pitchFamily="18" charset="0"/>
                <a:cs typeface="Times New Roman" panose="02020603050405020304" pitchFamily="18" charset="0"/>
              </a:rPr>
              <a:t>Replicate the first row of Table 3 of </a:t>
            </a:r>
            <a:r>
              <a:rPr lang="en-US" sz="1600" dirty="0" err="1">
                <a:latin typeface="Times New Roman" panose="02020603050405020304" pitchFamily="18" charset="0"/>
                <a:cs typeface="Times New Roman" panose="02020603050405020304" pitchFamily="18" charset="0"/>
              </a:rPr>
              <a:t>Frazzini</a:t>
            </a:r>
            <a:r>
              <a:rPr lang="en-US" sz="1600" dirty="0">
                <a:latin typeface="Times New Roman" panose="02020603050405020304" pitchFamily="18" charset="0"/>
                <a:cs typeface="Times New Roman" panose="02020603050405020304" pitchFamily="18" charset="0"/>
              </a:rPr>
              <a:t> and Pedersen (2014) for Nasdaq-100 stocks following their rebalancing method for the period of 2005-2021.</a:t>
            </a:r>
          </a:p>
          <a:p>
            <a:pPr lvl="1"/>
            <a:r>
              <a:rPr lang="en-US" sz="1600" dirty="0">
                <a:latin typeface="Times New Roman" panose="02020603050405020304" pitchFamily="18" charset="0"/>
                <a:cs typeface="Times New Roman" panose="02020603050405020304" pitchFamily="18" charset="0"/>
              </a:rPr>
              <a:t>Estimate historical beta for each stock each month.</a:t>
            </a:r>
          </a:p>
          <a:p>
            <a:pPr lvl="1"/>
            <a:r>
              <a:rPr lang="en-US" sz="1600" dirty="0">
                <a:latin typeface="Times New Roman" panose="02020603050405020304" pitchFamily="18" charset="0"/>
                <a:cs typeface="Times New Roman" panose="02020603050405020304" pitchFamily="18" charset="0"/>
              </a:rPr>
              <a:t>Rank stocks into 10 buckets; each bucket consists of a portfolio, equal-weighted; calculate the return of the decile portfolios. </a:t>
            </a:r>
          </a:p>
          <a:p>
            <a:r>
              <a:rPr lang="en-US" sz="1600" dirty="0">
                <a:latin typeface="Times New Roman" panose="02020603050405020304" pitchFamily="18" charset="0"/>
                <a:cs typeface="Times New Roman" panose="02020603050405020304" pitchFamily="18" charset="0"/>
              </a:rPr>
              <a:t>Determine if the D10-D1 difference is significant.</a:t>
            </a:r>
          </a:p>
          <a:p>
            <a:pPr lvl="1"/>
            <a:r>
              <a:rPr lang="en-US" sz="1600" dirty="0">
                <a:latin typeface="Times New Roman" panose="02020603050405020304" pitchFamily="18" charset="0"/>
                <a:cs typeface="Times New Roman" panose="02020603050405020304" pitchFamily="18" charset="0"/>
              </a:rPr>
              <a:t>Python </a:t>
            </a:r>
            <a:r>
              <a:rPr lang="en-US" sz="1600" dirty="0" err="1">
                <a:latin typeface="Times New Roman" panose="02020603050405020304" pitchFamily="18" charset="0"/>
                <a:cs typeface="Times New Roman" panose="02020603050405020304" pitchFamily="18" charset="0"/>
              </a:rPr>
              <a:t>package.function</a:t>
            </a:r>
            <a:r>
              <a:rPr lang="en-US" sz="1600" dirty="0">
                <a:latin typeface="Times New Roman" panose="02020603050405020304" pitchFamily="18" charset="0"/>
                <a:cs typeface="Times New Roman" panose="02020603050405020304" pitchFamily="18" charset="0"/>
              </a:rPr>
              <a:t>, e.g.: </a:t>
            </a:r>
            <a:r>
              <a:rPr lang="en-US" sz="1600" b="0" i="0" dirty="0" err="1">
                <a:solidFill>
                  <a:srgbClr val="013243"/>
                </a:solidFill>
                <a:effectLst/>
                <a:latin typeface="Lato" panose="020F0502020204030203" pitchFamily="34" charset="0"/>
              </a:rPr>
              <a:t>scipy.stats.ttest_ind</a:t>
            </a:r>
            <a:r>
              <a:rPr lang="en-US" sz="1600" b="0" i="0" dirty="0">
                <a:solidFill>
                  <a:srgbClr val="013243"/>
                </a:solidFill>
                <a:effectLst/>
                <a:latin typeface="Lato" panose="020F0502020204030203" pitchFamily="34" charset="0"/>
              </a:rPr>
              <a:t> </a:t>
            </a:r>
            <a:r>
              <a:rPr lang="en-US" sz="1400" b="0" i="0" dirty="0">
                <a:solidFill>
                  <a:srgbClr val="013243"/>
                </a:solidFill>
                <a:effectLst/>
                <a:latin typeface="Times New Roman" panose="02020603050405020304" pitchFamily="18" charset="0"/>
                <a:cs typeface="Times New Roman" panose="02020603050405020304" pitchFamily="18" charset="0"/>
              </a:rPr>
              <a:t>(documentation at </a:t>
            </a:r>
            <a:r>
              <a:rPr lang="en-US" sz="1400" b="0" i="0" dirty="0">
                <a:solidFill>
                  <a:srgbClr val="013243"/>
                </a:solidFill>
                <a:effectLst/>
                <a:latin typeface="Times New Roman" panose="02020603050405020304" pitchFamily="18" charset="0"/>
                <a:cs typeface="Times New Roman" panose="02020603050405020304" pitchFamily="18" charset="0"/>
                <a:hlinkClick r:id="rId2"/>
              </a:rPr>
              <a:t>https://docs.scipy.org/doc/scipy/reference/generated/scipy.stats.ttest_ind.html</a:t>
            </a:r>
            <a:r>
              <a:rPr lang="en-US" sz="1400" b="0" i="0" dirty="0">
                <a:solidFill>
                  <a:srgbClr val="013243"/>
                </a:solidFill>
                <a:effectLst/>
                <a:latin typeface="Times New Roman" panose="02020603050405020304" pitchFamily="18" charset="0"/>
                <a:cs typeface="Times New Roman" panose="02020603050405020304" pitchFamily="18" charset="0"/>
              </a:rPr>
              <a:t>)</a:t>
            </a:r>
          </a:p>
          <a:p>
            <a:pPr lvl="1"/>
            <a:endParaRPr lang="en-US" sz="1600" b="0" i="0" dirty="0">
              <a:solidFill>
                <a:srgbClr val="013243"/>
              </a:solidFill>
              <a:effectLst/>
              <a:latin typeface="Lato" panose="020F0502020204030203" pitchFamily="34" charset="0"/>
            </a:endParaRPr>
          </a:p>
          <a:p>
            <a:pPr marL="304800" lvl="1" indent="0">
              <a:buNone/>
            </a:pP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3E3949B3-7F3F-C224-C7D4-06389E9EF5AC}"/>
              </a:ext>
            </a:extLst>
          </p:cNvPr>
          <p:cNvSpPr>
            <a:spLocks noGrp="1"/>
          </p:cNvSpPr>
          <p:nvPr>
            <p:ph type="sldNum" sz="quarter" idx="10"/>
          </p:nvPr>
        </p:nvSpPr>
        <p:spPr/>
        <p:txBody>
          <a:bodyPr/>
          <a:lstStyle/>
          <a:p>
            <a:pPr>
              <a:defRPr/>
            </a:pPr>
            <a:fld id="{09365272-BA40-44CC-9448-31C16C70B020}" type="slidenum">
              <a:rPr lang="en-US" smtClean="0"/>
              <a:pPr>
                <a:defRPr/>
              </a:pPr>
              <a:t>19</a:t>
            </a:fld>
            <a:endParaRPr lang="en-US"/>
          </a:p>
        </p:txBody>
      </p:sp>
    </p:spTree>
    <p:extLst>
      <p:ext uri="{BB962C8B-B14F-4D97-AF65-F5344CB8AC3E}">
        <p14:creationId xmlns:p14="http://schemas.microsoft.com/office/powerpoint/2010/main" val="409685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2927" y="1537334"/>
            <a:ext cx="8104525" cy="1229965"/>
          </a:xfrm>
        </p:spPr>
        <p:txBody>
          <a:bodyPr/>
          <a:lstStyle/>
          <a:p>
            <a:r>
              <a:rPr lang="en-CA" sz="3150" dirty="0">
                <a:latin typeface="Times New Roman" panose="02020603050405020304" pitchFamily="18" charset="0"/>
                <a:ea typeface="DengXian" panose="02010600030101010101" pitchFamily="2" charset="-122"/>
                <a:cs typeface="Times New Roman" panose="02020603050405020304" pitchFamily="18" charset="0"/>
              </a:rPr>
              <a:t>CAPM</a:t>
            </a:r>
            <a:endParaRPr lang="en-US" sz="31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197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2927" y="1537334"/>
            <a:ext cx="8104525" cy="1229965"/>
          </a:xfrm>
        </p:spPr>
        <p:txBody>
          <a:bodyPr/>
          <a:lstStyle/>
          <a:p>
            <a:r>
              <a:rPr lang="en-CA" sz="3150" dirty="0">
                <a:latin typeface="Times New Roman" panose="02020603050405020304" pitchFamily="18" charset="0"/>
                <a:ea typeface="DengXian" panose="02010600030101010101" pitchFamily="2" charset="-122"/>
                <a:cs typeface="Times New Roman" panose="02020603050405020304" pitchFamily="18" charset="0"/>
              </a:rPr>
              <a:t>Multi-Factor Models</a:t>
            </a:r>
            <a:endParaRPr lang="en-US" sz="31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7261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0764F-1A52-45E7-9964-AAD9905ECD91}"/>
              </a:ext>
            </a:extLst>
          </p:cNvPr>
          <p:cNvSpPr>
            <a:spLocks noGrp="1"/>
          </p:cNvSpPr>
          <p:nvPr>
            <p:ph type="title"/>
          </p:nvPr>
        </p:nvSpPr>
        <p:spPr/>
        <p:txBody>
          <a:bodyPr>
            <a:normAutofit/>
          </a:bodyPr>
          <a:lstStyle/>
          <a:p>
            <a:r>
              <a:rPr lang="en-US" sz="2205" dirty="0">
                <a:latin typeface="Times New Roman" panose="02020603050405020304" pitchFamily="18" charset="0"/>
                <a:cs typeface="Times New Roman" panose="02020603050405020304" pitchFamily="18" charset="0"/>
              </a:rPr>
              <a:t>Arbitrage Pricing Theory (APT)</a:t>
            </a:r>
          </a:p>
        </p:txBody>
      </p:sp>
      <p:sp>
        <p:nvSpPr>
          <p:cNvPr id="3" name="Content Placeholder 2">
            <a:extLst>
              <a:ext uri="{FF2B5EF4-FFF2-40B4-BE49-F238E27FC236}">
                <a16:creationId xmlns:a16="http://schemas.microsoft.com/office/drawing/2014/main" id="{407F6DD0-96AB-41CE-B12B-696CD1B4BE84}"/>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In a “correct” CAPM world, return realization follows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048" dirty="0">
                <a:latin typeface="Times New Roman" panose="02020603050405020304" pitchFamily="18" charset="0"/>
                <a:cs typeface="Times New Roman" panose="02020603050405020304" pitchFamily="18" charset="0"/>
              </a:rPr>
              <a:t>Can we assume that returns are determined by multiple factors?</a:t>
            </a:r>
          </a:p>
          <a:p>
            <a:pPr marL="0" indent="0">
              <a:buNone/>
            </a:pPr>
            <a:r>
              <a:rPr lang="en-US" sz="2048" dirty="0">
                <a:latin typeface="Times New Roman" panose="02020603050405020304" pitchFamily="18" charset="0"/>
                <a:cs typeface="Times New Roman" panose="02020603050405020304" pitchFamily="18" charset="0"/>
              </a:rPr>
              <a:t>                                                                                                                                          </a:t>
            </a:r>
          </a:p>
          <a:p>
            <a:pPr lvl="1"/>
            <a:r>
              <a:rPr lang="en-US" sz="1733" dirty="0">
                <a:latin typeface="Times New Roman" panose="02020603050405020304" pitchFamily="18" charset="0"/>
                <a:cs typeface="Times New Roman" panose="02020603050405020304" pitchFamily="18" charset="0"/>
              </a:rPr>
              <a:t>Systematic risks: </a:t>
            </a:r>
            <a:r>
              <a:rPr lang="en-US" sz="1733" i="1" dirty="0">
                <a:latin typeface="Times New Roman" panose="02020603050405020304" pitchFamily="18" charset="0"/>
                <a:cs typeface="Times New Roman" panose="02020603050405020304" pitchFamily="18" charset="0"/>
              </a:rPr>
              <a:t>F’</a:t>
            </a:r>
            <a:r>
              <a:rPr lang="en-US" sz="1733" dirty="0">
                <a:latin typeface="Times New Roman" panose="02020603050405020304" pitchFamily="18" charset="0"/>
                <a:cs typeface="Times New Roman" panose="02020603050405020304" pitchFamily="18" charset="0"/>
              </a:rPr>
              <a:t>s are common to all securities.</a:t>
            </a:r>
          </a:p>
        </p:txBody>
      </p:sp>
      <p:pic>
        <p:nvPicPr>
          <p:cNvPr id="5" name="Picture 4">
            <a:extLst>
              <a:ext uri="{FF2B5EF4-FFF2-40B4-BE49-F238E27FC236}">
                <a16:creationId xmlns:a16="http://schemas.microsoft.com/office/drawing/2014/main" id="{ADBC4E78-A707-421D-B085-CE14742A2106}"/>
              </a:ext>
            </a:extLst>
          </p:cNvPr>
          <p:cNvPicPr>
            <a:picLocks noChangeAspect="1"/>
          </p:cNvPicPr>
          <p:nvPr/>
        </p:nvPicPr>
        <p:blipFill>
          <a:blip r:embed="rId2"/>
          <a:stretch>
            <a:fillRect/>
          </a:stretch>
        </p:blipFill>
        <p:spPr>
          <a:xfrm>
            <a:off x="2400300" y="1778794"/>
            <a:ext cx="3012487" cy="627601"/>
          </a:xfrm>
          <a:prstGeom prst="rect">
            <a:avLst/>
          </a:prstGeom>
        </p:spPr>
      </p:pic>
      <p:pic>
        <p:nvPicPr>
          <p:cNvPr id="7" name="Picture 6">
            <a:extLst>
              <a:ext uri="{FF2B5EF4-FFF2-40B4-BE49-F238E27FC236}">
                <a16:creationId xmlns:a16="http://schemas.microsoft.com/office/drawing/2014/main" id="{900287F9-D55F-48A7-863D-87FE8827A725}"/>
              </a:ext>
            </a:extLst>
          </p:cNvPr>
          <p:cNvPicPr>
            <a:picLocks noChangeAspect="1"/>
          </p:cNvPicPr>
          <p:nvPr/>
        </p:nvPicPr>
        <p:blipFill>
          <a:blip r:embed="rId3"/>
          <a:stretch>
            <a:fillRect/>
          </a:stretch>
        </p:blipFill>
        <p:spPr>
          <a:xfrm>
            <a:off x="2143125" y="3343674"/>
            <a:ext cx="4254477" cy="436017"/>
          </a:xfrm>
          <a:prstGeom prst="rect">
            <a:avLst/>
          </a:prstGeom>
        </p:spPr>
      </p:pic>
    </p:spTree>
    <p:extLst>
      <p:ext uri="{BB962C8B-B14F-4D97-AF65-F5344CB8AC3E}">
        <p14:creationId xmlns:p14="http://schemas.microsoft.com/office/powerpoint/2010/main" val="217428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0764F-1A52-45E7-9964-AAD9905ECD91}"/>
              </a:ext>
            </a:extLst>
          </p:cNvPr>
          <p:cNvSpPr>
            <a:spLocks noGrp="1"/>
          </p:cNvSpPr>
          <p:nvPr>
            <p:ph type="title"/>
          </p:nvPr>
        </p:nvSpPr>
        <p:spPr/>
        <p:txBody>
          <a:bodyPr>
            <a:normAutofit/>
          </a:bodyPr>
          <a:lstStyle/>
          <a:p>
            <a:r>
              <a:rPr lang="en-US" sz="2205" dirty="0">
                <a:latin typeface="Times New Roman" panose="02020603050405020304" pitchFamily="18" charset="0"/>
                <a:cs typeface="Times New Roman" panose="02020603050405020304" pitchFamily="18" charset="0"/>
              </a:rPr>
              <a:t>Moving to a multi-factor word: Motivation</a:t>
            </a:r>
          </a:p>
        </p:txBody>
      </p:sp>
      <p:sp>
        <p:nvSpPr>
          <p:cNvPr id="3" name="Content Placeholder 2">
            <a:extLst>
              <a:ext uri="{FF2B5EF4-FFF2-40B4-BE49-F238E27FC236}">
                <a16:creationId xmlns:a16="http://schemas.microsoft.com/office/drawing/2014/main" id="{407F6DD0-96AB-41CE-B12B-696CD1B4BE84}"/>
              </a:ext>
            </a:extLst>
          </p:cNvPr>
          <p:cNvSpPr>
            <a:spLocks noGrp="1"/>
          </p:cNvSpPr>
          <p:nvPr>
            <p:ph idx="1"/>
          </p:nvPr>
        </p:nvSpPr>
        <p:spPr/>
        <p:txBody>
          <a:bodyPr>
            <a:normAutofit/>
          </a:bodyPr>
          <a:lstStyle/>
          <a:p>
            <a:r>
              <a:rPr lang="en-US" altLang="en-US" sz="1575" dirty="0">
                <a:latin typeface="Times New Roman" panose="02020603050405020304" pitchFamily="18" charset="0"/>
                <a:cs typeface="Times New Roman" panose="02020603050405020304" pitchFamily="18" charset="0"/>
              </a:rPr>
              <a:t>“Bad times” in CAPM are times of low or negative market returns.</a:t>
            </a:r>
          </a:p>
          <a:p>
            <a:r>
              <a:rPr lang="en-US" altLang="en-US" sz="1575" dirty="0">
                <a:latin typeface="Times New Roman" panose="02020603050405020304" pitchFamily="18" charset="0"/>
                <a:cs typeface="Times New Roman" panose="02020603050405020304" pitchFamily="18" charset="0"/>
              </a:rPr>
              <a:t>Suppose investors care about bad times defined by more than just low market returns, e.g., times of low liquidity (the risk that when you want to sell but nobody wants to buy at a “decent” price).  </a:t>
            </a:r>
          </a:p>
          <a:p>
            <a:r>
              <a:rPr lang="en-US" altLang="en-US" sz="1575" dirty="0">
                <a:latin typeface="Times New Roman" panose="02020603050405020304" pitchFamily="18" charset="0"/>
                <a:cs typeface="Times New Roman" panose="02020603050405020304" pitchFamily="18" charset="0"/>
              </a:rPr>
              <a:t>The extra liquidity risk must affect the average or the “marginal” investor. Investors cannot just transfer liquidity risk between themselves; investors must collectively care about liquidity risk and bid down prices of assets exposed to liquidity risk.</a:t>
            </a:r>
          </a:p>
          <a:p>
            <a:r>
              <a:rPr lang="en-US" altLang="en-US" sz="1575" dirty="0">
                <a:latin typeface="Times New Roman" panose="02020603050405020304" pitchFamily="18" charset="0"/>
                <a:cs typeface="Times New Roman" panose="02020603050405020304" pitchFamily="18" charset="0"/>
              </a:rPr>
              <a:t>Assets with high exposure (high betas) to liquidity risk earn high returns. These assets have low payoffs during illiquid times and require high returns to compensate the average investor for holding them.</a:t>
            </a:r>
          </a:p>
          <a:p>
            <a:r>
              <a:rPr lang="en-US" altLang="en-US" sz="1575" dirty="0">
                <a:latin typeface="Times New Roman" panose="02020603050405020304" pitchFamily="18" charset="0"/>
                <a:cs typeface="Times New Roman" panose="02020603050405020304" pitchFamily="18" charset="0"/>
              </a:rPr>
              <a:t>We hence have an “illiquidity” risk in addition to market risk.</a:t>
            </a:r>
          </a:p>
        </p:txBody>
      </p:sp>
    </p:spTree>
    <p:extLst>
      <p:ext uri="{BB962C8B-B14F-4D97-AF65-F5344CB8AC3E}">
        <p14:creationId xmlns:p14="http://schemas.microsoft.com/office/powerpoint/2010/main" val="124663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p:txBody>
          <a:bodyPr/>
          <a:lstStyle/>
          <a:p>
            <a:fld id="{47693894-D4D3-46C9-AB05-177A8E55B3BC}" type="slidenum">
              <a:rPr lang="en-US" altLang="en-US"/>
              <a:pPr/>
              <a:t>23</a:t>
            </a:fld>
            <a:endParaRPr lang="en-US" altLang="en-US"/>
          </a:p>
        </p:txBody>
      </p:sp>
      <p:sp>
        <p:nvSpPr>
          <p:cNvPr id="126978" name="Rectangle 2"/>
          <p:cNvSpPr>
            <a:spLocks noGrp="1" noChangeArrowheads="1"/>
          </p:cNvSpPr>
          <p:nvPr>
            <p:ph type="title"/>
          </p:nvPr>
        </p:nvSpPr>
        <p:spPr/>
        <p:txBody>
          <a:bodyPr>
            <a:normAutofit/>
          </a:bodyPr>
          <a:lstStyle/>
          <a:p>
            <a:r>
              <a:rPr lang="en-US" altLang="en-US" sz="2205" dirty="0">
                <a:latin typeface="Times New Roman" panose="02020603050405020304" pitchFamily="18" charset="0"/>
                <a:cs typeface="Times New Roman" panose="02020603050405020304" pitchFamily="18" charset="0"/>
              </a:rPr>
              <a:t>An example of multi-factor model: </a:t>
            </a:r>
            <a:r>
              <a:rPr lang="en-US" altLang="en-US" sz="2205" dirty="0" err="1">
                <a:latin typeface="Times New Roman" panose="02020603050405020304" pitchFamily="18" charset="0"/>
                <a:cs typeface="Times New Roman" panose="02020603050405020304" pitchFamily="18" charset="0"/>
              </a:rPr>
              <a:t>Fama</a:t>
            </a:r>
            <a:r>
              <a:rPr lang="en-US" altLang="en-US" sz="2205" dirty="0">
                <a:latin typeface="Times New Roman" panose="02020603050405020304" pitchFamily="18" charset="0"/>
                <a:cs typeface="Times New Roman" panose="02020603050405020304" pitchFamily="18" charset="0"/>
              </a:rPr>
              <a:t>-French Three Factors</a:t>
            </a:r>
          </a:p>
        </p:txBody>
      </p:sp>
      <p:sp>
        <p:nvSpPr>
          <p:cNvPr id="126979" name="Rectangle 3"/>
          <p:cNvSpPr>
            <a:spLocks noGrp="1" noChangeArrowheads="1"/>
          </p:cNvSpPr>
          <p:nvPr>
            <p:ph type="body" idx="1"/>
          </p:nvPr>
        </p:nvSpPr>
        <p:spPr>
          <a:xfrm>
            <a:off x="228600" y="1393723"/>
            <a:ext cx="9012555" cy="4593261"/>
          </a:xfrm>
        </p:spPr>
        <p:txBody>
          <a:bodyPr>
            <a:normAutofit/>
          </a:bodyPr>
          <a:lstStyle/>
          <a:p>
            <a:r>
              <a:rPr lang="en-US" dirty="0">
                <a:latin typeface="Times New Roman" panose="02020603050405020304" pitchFamily="18" charset="0"/>
                <a:cs typeface="Times New Roman" panose="02020603050405020304" pitchFamily="18" charset="0"/>
              </a:rPr>
              <a:t>Models using market characteristics which seem to be empirically related to systematic risk exposures.</a:t>
            </a:r>
          </a:p>
          <a:p>
            <a:r>
              <a:rPr lang="en-US" dirty="0" err="1">
                <a:latin typeface="Times New Roman" panose="02020603050405020304" pitchFamily="18" charset="0"/>
                <a:cs typeface="Times New Roman" panose="02020603050405020304" pitchFamily="18" charset="0"/>
              </a:rPr>
              <a:t>Fama</a:t>
            </a:r>
            <a:r>
              <a:rPr lang="en-US" dirty="0">
                <a:latin typeface="Times New Roman" panose="02020603050405020304" pitchFamily="18" charset="0"/>
                <a:cs typeface="Times New Roman" panose="02020603050405020304" pitchFamily="18" charset="0"/>
              </a:rPr>
              <a:t> and French (1996) three-factor model:</a:t>
            </a:r>
          </a:p>
          <a:p>
            <a:pPr marL="0" indent="0">
              <a:buNone/>
            </a:pPr>
            <a:endParaRPr lang="en-US" sz="1575" dirty="0">
              <a:latin typeface="Times New Roman" panose="02020603050405020304" pitchFamily="18" charset="0"/>
              <a:cs typeface="Times New Roman" panose="02020603050405020304" pitchFamily="18" charset="0"/>
            </a:endParaRPr>
          </a:p>
          <a:p>
            <a:pPr lvl="1"/>
            <a:r>
              <a:rPr lang="en-US" i="1" dirty="0">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 = excess return of stock </a:t>
            </a:r>
            <a:r>
              <a:rPr lang="en-US" i="1" dirty="0" err="1">
                <a:latin typeface="Times New Roman" panose="02020603050405020304" pitchFamily="18" charset="0"/>
                <a:cs typeface="Times New Roman" panose="02020603050405020304" pitchFamily="18" charset="0"/>
              </a:rPr>
              <a:t>i</a:t>
            </a:r>
            <a:endParaRPr lang="en-US" i="1"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MKT = excess return on market index (Market Factor)</a:t>
            </a:r>
          </a:p>
          <a:p>
            <a:pPr lvl="1"/>
            <a:r>
              <a:rPr lang="en-US" dirty="0">
                <a:latin typeface="Times New Roman" panose="02020603050405020304" pitchFamily="18" charset="0"/>
                <a:cs typeface="Times New Roman" panose="02020603050405020304" pitchFamily="18" charset="0"/>
              </a:rPr>
              <a:t>SMB = spread of small stock portfolio over large stock portfolio (Size Factor)</a:t>
            </a:r>
          </a:p>
          <a:p>
            <a:pPr lvl="1"/>
            <a:r>
              <a:rPr lang="en-US" dirty="0">
                <a:latin typeface="Times New Roman" panose="02020603050405020304" pitchFamily="18" charset="0"/>
                <a:cs typeface="Times New Roman" panose="02020603050405020304" pitchFamily="18" charset="0"/>
              </a:rPr>
              <a:t>HML = spread of high book-to-market portfolio over low book-to-market portfolio (Value Factor)</a:t>
            </a:r>
          </a:p>
          <a:p>
            <a:r>
              <a:rPr lang="en-US" dirty="0">
                <a:latin typeface="Times New Roman" panose="02020603050405020304" pitchFamily="18" charset="0"/>
                <a:cs typeface="Times New Roman" panose="02020603050405020304" pitchFamily="18" charset="0"/>
              </a:rPr>
              <a:t>Empirical evidence suggests that SMB and HML help to predict stock returns</a:t>
            </a:r>
          </a:p>
        </p:txBody>
      </p:sp>
      <p:pic>
        <p:nvPicPr>
          <p:cNvPr id="2" name="Picture 1"/>
          <p:cNvPicPr>
            <a:picLocks noChangeAspect="1"/>
          </p:cNvPicPr>
          <p:nvPr/>
        </p:nvPicPr>
        <p:blipFill>
          <a:blip r:embed="rId3"/>
          <a:stretch>
            <a:fillRect/>
          </a:stretch>
        </p:blipFill>
        <p:spPr>
          <a:xfrm>
            <a:off x="1936740" y="2727715"/>
            <a:ext cx="4391622" cy="388301"/>
          </a:xfrm>
          <a:prstGeom prst="rect">
            <a:avLst/>
          </a:prstGeom>
        </p:spPr>
      </p:pic>
    </p:spTree>
    <p:extLst>
      <p:ext uri="{BB962C8B-B14F-4D97-AF65-F5344CB8AC3E}">
        <p14:creationId xmlns:p14="http://schemas.microsoft.com/office/powerpoint/2010/main" val="1826345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49919-A50C-7DBA-A0AA-E7C4C65ED143}"/>
              </a:ext>
            </a:extLst>
          </p:cNvPr>
          <p:cNvSpPr>
            <a:spLocks noGrp="1"/>
          </p:cNvSpPr>
          <p:nvPr>
            <p:ph type="title"/>
          </p:nvPr>
        </p:nvSpPr>
        <p:spPr/>
        <p:txBody>
          <a:bodyPr/>
          <a:lstStyle/>
          <a:p>
            <a:r>
              <a:rPr lang="en-US" dirty="0"/>
              <a:t>Exercise 1.2 </a:t>
            </a:r>
          </a:p>
        </p:txBody>
      </p:sp>
      <p:sp>
        <p:nvSpPr>
          <p:cNvPr id="3" name="Content Placeholder 2">
            <a:extLst>
              <a:ext uri="{FF2B5EF4-FFF2-40B4-BE49-F238E27FC236}">
                <a16:creationId xmlns:a16="http://schemas.microsoft.com/office/drawing/2014/main" id="{F66FE39F-62AC-FF56-2290-FBB73E6DF5E5}"/>
              </a:ext>
            </a:extLst>
          </p:cNvPr>
          <p:cNvSpPr>
            <a:spLocks noGrp="1"/>
          </p:cNvSpPr>
          <p:nvPr>
            <p:ph idx="1"/>
          </p:nvPr>
        </p:nvSpPr>
        <p:spPr/>
        <p:txBody>
          <a:bodyPr/>
          <a:lstStyle/>
          <a:p>
            <a:r>
              <a:rPr lang="en-US" dirty="0"/>
              <a:t>Continue with Exercise 1. Estimate the </a:t>
            </a:r>
            <a:r>
              <a:rPr lang="en-US" dirty="0" err="1"/>
              <a:t>Fama</a:t>
            </a:r>
            <a:r>
              <a:rPr lang="en-US" dirty="0"/>
              <a:t>-French 3 factor model for your stock. Interpret the results. </a:t>
            </a:r>
          </a:p>
        </p:txBody>
      </p:sp>
      <p:sp>
        <p:nvSpPr>
          <p:cNvPr id="4" name="Slide Number Placeholder 3">
            <a:extLst>
              <a:ext uri="{FF2B5EF4-FFF2-40B4-BE49-F238E27FC236}">
                <a16:creationId xmlns:a16="http://schemas.microsoft.com/office/drawing/2014/main" id="{C186A427-7C6B-CD5D-F250-D94434309ADD}"/>
              </a:ext>
            </a:extLst>
          </p:cNvPr>
          <p:cNvSpPr>
            <a:spLocks noGrp="1"/>
          </p:cNvSpPr>
          <p:nvPr>
            <p:ph type="sldNum" sz="quarter" idx="10"/>
          </p:nvPr>
        </p:nvSpPr>
        <p:spPr/>
        <p:txBody>
          <a:bodyPr/>
          <a:lstStyle/>
          <a:p>
            <a:pPr>
              <a:defRPr/>
            </a:pPr>
            <a:fld id="{09365272-BA40-44CC-9448-31C16C70B020}" type="slidenum">
              <a:rPr lang="en-US" smtClean="0"/>
              <a:pPr>
                <a:defRPr/>
              </a:pPr>
              <a:t>24</a:t>
            </a:fld>
            <a:endParaRPr lang="en-US"/>
          </a:p>
        </p:txBody>
      </p:sp>
    </p:spTree>
    <p:extLst>
      <p:ext uri="{BB962C8B-B14F-4D97-AF65-F5344CB8AC3E}">
        <p14:creationId xmlns:p14="http://schemas.microsoft.com/office/powerpoint/2010/main" val="2083620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0764F-1A52-45E7-9964-AAD9905ECD91}"/>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Risks in asset pricing</a:t>
            </a:r>
            <a:endParaRPr lang="en-US" sz="2205"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21008795-4DC3-45CA-9E5A-849AEB5B8E7B}"/>
              </a:ext>
            </a:extLst>
          </p:cNvPr>
          <p:cNvSpPr>
            <a:spLocks noGrp="1"/>
          </p:cNvSpPr>
          <p:nvPr>
            <p:ph idx="1"/>
          </p:nvPr>
        </p:nvSpPr>
        <p:spPr>
          <a:xfrm>
            <a:off x="442913" y="1257301"/>
            <a:ext cx="8434387" cy="5276850"/>
          </a:xfrm>
        </p:spPr>
        <p:txBody>
          <a:bodyPr>
            <a:normAutofit/>
          </a:bodyPr>
          <a:lstStyle/>
          <a:p>
            <a:pPr>
              <a:lnSpc>
                <a:spcPct val="90000"/>
              </a:lnSpc>
              <a:spcBef>
                <a:spcPts val="0"/>
              </a:spcBef>
            </a:pPr>
            <a:r>
              <a:rPr lang="en-US" sz="1600" dirty="0">
                <a:latin typeface="Times New Roman" panose="02020603050405020304" pitchFamily="18" charset="0"/>
                <a:cs typeface="Times New Roman" panose="02020603050405020304" pitchFamily="18" charset="0"/>
              </a:rPr>
              <a:t>William Sharpe (Nobel Prize, 1990) in an interview with the Dow Jones Asset Manager in 1998:</a:t>
            </a:r>
          </a:p>
          <a:p>
            <a:pPr lvl="1">
              <a:lnSpc>
                <a:spcPct val="90000"/>
              </a:lnSpc>
              <a:spcBef>
                <a:spcPts val="0"/>
              </a:spcBef>
            </a:pPr>
            <a:r>
              <a:rPr lang="en-US" sz="1600" dirty="0">
                <a:latin typeface="Times New Roman" panose="02020603050405020304" pitchFamily="18" charset="0"/>
                <a:cs typeface="Times New Roman" panose="02020603050405020304" pitchFamily="18" charset="0"/>
              </a:rPr>
              <a:t>“But the fundamental idea remains that there’s no reason to expect reward just for bearing risk. Otherwise, you’d make a lot of money in Las Vegas. If there’s reward for risk, it’s got to be special. There’s got to be some economics behind it or else the world is a very crazy place.”</a:t>
            </a:r>
          </a:p>
          <a:p>
            <a:pPr marL="304800" lvl="1" indent="0">
              <a:lnSpc>
                <a:spcPct val="90000"/>
              </a:lnSpc>
              <a:spcBef>
                <a:spcPts val="0"/>
              </a:spcBef>
              <a:buNone/>
            </a:pPr>
            <a:endParaRPr lang="en-US" sz="1600" dirty="0">
              <a:latin typeface="Times New Roman" panose="02020603050405020304" pitchFamily="18" charset="0"/>
              <a:cs typeface="Times New Roman" panose="02020603050405020304" pitchFamily="18" charset="0"/>
            </a:endParaRPr>
          </a:p>
          <a:p>
            <a:pPr>
              <a:lnSpc>
                <a:spcPct val="90000"/>
              </a:lnSpc>
              <a:spcBef>
                <a:spcPts val="0"/>
              </a:spcBef>
            </a:pPr>
            <a:r>
              <a:rPr lang="en-US" sz="1600" dirty="0">
                <a:latin typeface="Times New Roman" panose="02020603050405020304" pitchFamily="18" charset="0"/>
                <a:cs typeface="Times New Roman" panose="02020603050405020304" pitchFamily="18" charset="0"/>
              </a:rPr>
              <a:t>Risks in a stock: </a:t>
            </a:r>
          </a:p>
          <a:p>
            <a:pPr lvl="2">
              <a:lnSpc>
                <a:spcPct val="90000"/>
              </a:lnSpc>
              <a:spcBef>
                <a:spcPts val="0"/>
              </a:spcBef>
            </a:pPr>
            <a:r>
              <a:rPr lang="en-US" sz="1600" dirty="0">
                <a:latin typeface="Times New Roman" panose="02020603050405020304" pitchFamily="18" charset="0"/>
                <a:cs typeface="Times New Roman" panose="02020603050405020304" pitchFamily="18" charset="0"/>
              </a:rPr>
              <a:t>Total risk</a:t>
            </a:r>
          </a:p>
          <a:p>
            <a:pPr lvl="2">
              <a:lnSpc>
                <a:spcPct val="90000"/>
              </a:lnSpc>
              <a:spcBef>
                <a:spcPts val="0"/>
              </a:spcBef>
            </a:pPr>
            <a:r>
              <a:rPr lang="en-US" sz="1600" dirty="0">
                <a:latin typeface="Times New Roman" panose="02020603050405020304" pitchFamily="18" charset="0"/>
                <a:cs typeface="Times New Roman" panose="02020603050405020304" pitchFamily="18" charset="0"/>
              </a:rPr>
              <a:t>Systematic risk(s)?</a:t>
            </a:r>
          </a:p>
          <a:p>
            <a:pPr lvl="2">
              <a:lnSpc>
                <a:spcPct val="90000"/>
              </a:lnSpc>
              <a:spcBef>
                <a:spcPts val="0"/>
              </a:spcBef>
            </a:pPr>
            <a:r>
              <a:rPr lang="en-US" sz="1600" dirty="0">
                <a:latin typeface="Times New Roman" panose="02020603050405020304" pitchFamily="18" charset="0"/>
                <a:cs typeface="Times New Roman" panose="02020603050405020304" pitchFamily="18" charset="0"/>
              </a:rPr>
              <a:t>Return, fundamentals, trading, information, ownership, etc.?</a:t>
            </a:r>
          </a:p>
        </p:txBody>
      </p:sp>
      <p:pic>
        <p:nvPicPr>
          <p:cNvPr id="7" name="Picture 6">
            <a:extLst>
              <a:ext uri="{FF2B5EF4-FFF2-40B4-BE49-F238E27FC236}">
                <a16:creationId xmlns:a16="http://schemas.microsoft.com/office/drawing/2014/main" id="{3356F9B1-DD27-426A-94F0-EB8C94FEE5FB}"/>
              </a:ext>
            </a:extLst>
          </p:cNvPr>
          <p:cNvPicPr>
            <a:picLocks noChangeAspect="1"/>
          </p:cNvPicPr>
          <p:nvPr/>
        </p:nvPicPr>
        <p:blipFill>
          <a:blip r:embed="rId2"/>
          <a:stretch>
            <a:fillRect/>
          </a:stretch>
        </p:blipFill>
        <p:spPr>
          <a:xfrm>
            <a:off x="1242167" y="3747388"/>
            <a:ext cx="5667451" cy="2683516"/>
          </a:xfrm>
          <a:prstGeom prst="rect">
            <a:avLst/>
          </a:prstGeom>
          <a:noFill/>
        </p:spPr>
      </p:pic>
      <p:sp>
        <p:nvSpPr>
          <p:cNvPr id="9" name="TextBox 8">
            <a:extLst>
              <a:ext uri="{FF2B5EF4-FFF2-40B4-BE49-F238E27FC236}">
                <a16:creationId xmlns:a16="http://schemas.microsoft.com/office/drawing/2014/main" id="{FC239860-297A-4D46-A4D4-0264DB7724FE}"/>
              </a:ext>
            </a:extLst>
          </p:cNvPr>
          <p:cNvSpPr txBox="1"/>
          <p:nvPr/>
        </p:nvSpPr>
        <p:spPr>
          <a:xfrm>
            <a:off x="2274094" y="6534150"/>
            <a:ext cx="2012156"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GOOG stock price</a:t>
            </a:r>
            <a:endParaRPr lang="en-CA"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2517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0764F-1A52-45E7-9964-AAD9905ECD91}"/>
              </a:ext>
            </a:extLst>
          </p:cNvPr>
          <p:cNvSpPr>
            <a:spLocks noGrp="1"/>
          </p:cNvSpPr>
          <p:nvPr>
            <p:ph type="title"/>
          </p:nvPr>
        </p:nvSpPr>
        <p:spPr/>
        <p:txBody>
          <a:bodyPr>
            <a:normAutofit/>
          </a:bodyPr>
          <a:lstStyle/>
          <a:p>
            <a:r>
              <a:rPr lang="en-US" sz="2205" dirty="0">
                <a:latin typeface="Times New Roman" panose="02020603050405020304" pitchFamily="18" charset="0"/>
                <a:cs typeface="Times New Roman" panose="02020603050405020304" pitchFamily="18" charset="0"/>
              </a:rPr>
              <a:t>Capital Asset Pricing Model (CAPM)</a:t>
            </a:r>
          </a:p>
        </p:txBody>
      </p:sp>
      <p:sp>
        <p:nvSpPr>
          <p:cNvPr id="3" name="Content Placeholder 2">
            <a:extLst>
              <a:ext uri="{FF2B5EF4-FFF2-40B4-BE49-F238E27FC236}">
                <a16:creationId xmlns:a16="http://schemas.microsoft.com/office/drawing/2014/main" id="{407F6DD0-96AB-41CE-B12B-696CD1B4BE84}"/>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Investors are only rewarded for bearing systematic risk </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They should not be rewarded for bearing non-systematic (idiosyncratic) risk</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Two parts of risk</a:t>
            </a:r>
          </a:p>
          <a:p>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381361A-588B-4C29-B536-CA7EF60D6C75}"/>
              </a:ext>
            </a:extLst>
          </p:cNvPr>
          <p:cNvPicPr>
            <a:picLocks noChangeAspect="1"/>
          </p:cNvPicPr>
          <p:nvPr/>
        </p:nvPicPr>
        <p:blipFill>
          <a:blip r:embed="rId2"/>
          <a:stretch>
            <a:fillRect/>
          </a:stretch>
        </p:blipFill>
        <p:spPr>
          <a:xfrm>
            <a:off x="2692132" y="1763077"/>
            <a:ext cx="2827509" cy="409592"/>
          </a:xfrm>
          <a:prstGeom prst="rect">
            <a:avLst/>
          </a:prstGeom>
        </p:spPr>
      </p:pic>
      <p:pic>
        <p:nvPicPr>
          <p:cNvPr id="8" name="Picture 7">
            <a:extLst>
              <a:ext uri="{FF2B5EF4-FFF2-40B4-BE49-F238E27FC236}">
                <a16:creationId xmlns:a16="http://schemas.microsoft.com/office/drawing/2014/main" id="{07C87410-1115-4DD4-AC1B-5EA493B46976}"/>
              </a:ext>
            </a:extLst>
          </p:cNvPr>
          <p:cNvPicPr>
            <a:picLocks noChangeAspect="1"/>
          </p:cNvPicPr>
          <p:nvPr/>
        </p:nvPicPr>
        <p:blipFill>
          <a:blip r:embed="rId3"/>
          <a:stretch>
            <a:fillRect/>
          </a:stretch>
        </p:blipFill>
        <p:spPr>
          <a:xfrm>
            <a:off x="2507089" y="2736056"/>
            <a:ext cx="2748233" cy="792760"/>
          </a:xfrm>
          <a:prstGeom prst="rect">
            <a:avLst/>
          </a:prstGeom>
        </p:spPr>
      </p:pic>
    </p:spTree>
    <p:extLst>
      <p:ext uri="{BB962C8B-B14F-4D97-AF65-F5344CB8AC3E}">
        <p14:creationId xmlns:p14="http://schemas.microsoft.com/office/powerpoint/2010/main" val="1572894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0764F-1A52-45E7-9964-AAD9905ECD91}"/>
              </a:ext>
            </a:extLst>
          </p:cNvPr>
          <p:cNvSpPr>
            <a:spLocks noGrp="1"/>
          </p:cNvSpPr>
          <p:nvPr>
            <p:ph type="title"/>
          </p:nvPr>
        </p:nvSpPr>
        <p:spPr/>
        <p:txBody>
          <a:bodyPr>
            <a:normAutofit/>
          </a:bodyPr>
          <a:lstStyle/>
          <a:p>
            <a:r>
              <a:rPr lang="en-US" sz="2205" dirty="0">
                <a:latin typeface="Times New Roman" panose="02020603050405020304" pitchFamily="18" charset="0"/>
                <a:cs typeface="Times New Roman" panose="02020603050405020304" pitchFamily="18" charset="0"/>
              </a:rPr>
              <a:t>“beta”</a:t>
            </a:r>
          </a:p>
        </p:txBody>
      </p:sp>
      <p:sp>
        <p:nvSpPr>
          <p:cNvPr id="3" name="Content Placeholder 2">
            <a:extLst>
              <a:ext uri="{FF2B5EF4-FFF2-40B4-BE49-F238E27FC236}">
                <a16:creationId xmlns:a16="http://schemas.microsoft.com/office/drawing/2014/main" id="{407F6DD0-96AB-41CE-B12B-696CD1B4BE84}"/>
              </a:ext>
            </a:extLst>
          </p:cNvPr>
          <p:cNvSpPr>
            <a:spLocks noGrp="1"/>
          </p:cNvSpPr>
          <p:nvPr>
            <p:ph idx="1"/>
          </p:nvPr>
        </p:nvSpPr>
        <p:spPr>
          <a:xfrm>
            <a:off x="378619" y="1135857"/>
            <a:ext cx="8498681" cy="5398294"/>
          </a:xfrm>
        </p:spPr>
        <p:txBody>
          <a:bodyPr>
            <a:normAutofit fontScale="70000" lnSpcReduction="20000"/>
          </a:bodyPr>
          <a:lstStyle/>
          <a:p>
            <a:r>
              <a:rPr lang="en-US" sz="2048" dirty="0">
                <a:latin typeface="Times New Roman" panose="02020603050405020304" pitchFamily="18" charset="0"/>
                <a:cs typeface="Times New Roman" panose="02020603050405020304" pitchFamily="18" charset="0"/>
              </a:rPr>
              <a:t>Covariance of return of the security with the market. Why?</a:t>
            </a:r>
          </a:p>
          <a:p>
            <a:pPr marL="0" indent="0">
              <a:buNone/>
            </a:pPr>
            <a:endParaRPr lang="en-US" sz="2048" dirty="0">
              <a:latin typeface="Times New Roman" panose="02020603050405020304" pitchFamily="18" charset="0"/>
              <a:cs typeface="Times New Roman" panose="02020603050405020304" pitchFamily="18" charset="0"/>
            </a:endParaRPr>
          </a:p>
          <a:p>
            <a:pPr marL="0" indent="0">
              <a:buNone/>
            </a:pPr>
            <a:endParaRPr lang="en-US" sz="2048" dirty="0">
              <a:latin typeface="Times New Roman" panose="02020603050405020304" pitchFamily="18" charset="0"/>
              <a:cs typeface="Times New Roman" panose="02020603050405020304" pitchFamily="18" charset="0"/>
            </a:endParaRPr>
          </a:p>
          <a:p>
            <a:r>
              <a:rPr lang="en-US" sz="2048" dirty="0">
                <a:latin typeface="Times New Roman" panose="02020603050405020304" pitchFamily="18" charset="0"/>
                <a:cs typeface="Times New Roman" panose="02020603050405020304" pitchFamily="18" charset="0"/>
              </a:rPr>
              <a:t>In a multi-asset market, risk measures not how a stock influences itself, but how it influences all others.</a:t>
            </a:r>
          </a:p>
          <a:p>
            <a:r>
              <a:rPr lang="en-US" sz="2048" dirty="0">
                <a:latin typeface="Times New Roman" panose="02020603050405020304" pitchFamily="18" charset="0"/>
                <a:cs typeface="Times New Roman" panose="02020603050405020304" pitchFamily="18" charset="0"/>
              </a:rPr>
              <a:t>Market risk cannot be diversified away (What makes a market portfolio risky?)</a:t>
            </a:r>
          </a:p>
          <a:p>
            <a:pPr lvl="1"/>
            <a:r>
              <a:rPr lang="en-US" sz="1811" dirty="0">
                <a:latin typeface="Times New Roman" panose="02020603050405020304" pitchFamily="18" charset="0"/>
                <a:cs typeface="Times New Roman" panose="02020603050405020304" pitchFamily="18" charset="0"/>
              </a:rPr>
              <a:t>As the number of securities is large, covariances become the most important determinants of a portfolio’s variance</a:t>
            </a:r>
          </a:p>
          <a:p>
            <a:pPr lvl="1"/>
            <a:r>
              <a:rPr lang="en-US" sz="1811" dirty="0">
                <a:latin typeface="Times New Roman" panose="02020603050405020304" pitchFamily="18" charset="0"/>
                <a:cs typeface="Times New Roman" panose="02020603050405020304" pitchFamily="18" charset="0"/>
              </a:rPr>
              <a:t>For example, if there are 1,000 stocks, there are 1,000 variance terms; however, there are 1,000(1,000-1)/2 = 499,950 unique covariance terms!</a:t>
            </a:r>
          </a:p>
          <a:p>
            <a:pPr lvl="1"/>
            <a:r>
              <a:rPr lang="en-US" sz="1811" dirty="0">
                <a:latin typeface="Times New Roman" panose="02020603050405020304" pitchFamily="18" charset="0"/>
                <a:cs typeface="Times New Roman" panose="02020603050405020304" pitchFamily="18" charset="0"/>
              </a:rPr>
              <a:t>Beta aggregates the covariance terms related to (and thus contributed by) stock </a:t>
            </a:r>
            <a:r>
              <a:rPr lang="en-US" sz="1811" i="1" dirty="0" err="1">
                <a:latin typeface="Times New Roman" panose="02020603050405020304" pitchFamily="18" charset="0"/>
                <a:cs typeface="Times New Roman" panose="02020603050405020304" pitchFamily="18" charset="0"/>
              </a:rPr>
              <a:t>i</a:t>
            </a:r>
            <a:r>
              <a:rPr lang="en-US" sz="1811" dirty="0">
                <a:latin typeface="Times New Roman" panose="02020603050405020304" pitchFamily="18" charset="0"/>
                <a:cs typeface="Times New Roman" panose="02020603050405020304" pitchFamily="18" charset="0"/>
              </a:rPr>
              <a:t>.</a:t>
            </a:r>
          </a:p>
          <a:p>
            <a:pPr lvl="2"/>
            <a:r>
              <a:rPr lang="en-US" sz="1811" dirty="0">
                <a:latin typeface="Times New Roman" panose="02020603050405020304" pitchFamily="18" charset="0"/>
                <a:cs typeface="Times New Roman" panose="02020603050405020304" pitchFamily="18" charset="0"/>
              </a:rPr>
              <a:t>How much stock </a:t>
            </a:r>
            <a:r>
              <a:rPr lang="en-US" sz="1811" i="1" dirty="0" err="1">
                <a:latin typeface="Times New Roman" panose="02020603050405020304" pitchFamily="18" charset="0"/>
                <a:cs typeface="Times New Roman" panose="02020603050405020304" pitchFamily="18" charset="0"/>
              </a:rPr>
              <a:t>i</a:t>
            </a:r>
            <a:r>
              <a:rPr lang="en-US" sz="1811" dirty="0">
                <a:latin typeface="Times New Roman" panose="02020603050405020304" pitchFamily="18" charset="0"/>
                <a:cs typeface="Times New Roman" panose="02020603050405020304" pitchFamily="18" charset="0"/>
              </a:rPr>
              <a:t> contributes to the market risk</a:t>
            </a:r>
          </a:p>
          <a:p>
            <a:r>
              <a:rPr lang="en-US" sz="2048" dirty="0">
                <a:latin typeface="Times New Roman" panose="02020603050405020304" pitchFamily="18" charset="0"/>
                <a:cs typeface="Times New Roman" panose="02020603050405020304" pitchFamily="18" charset="0"/>
              </a:rPr>
              <a:t>For a risky asset </a:t>
            </a:r>
            <a:r>
              <a:rPr lang="en-US" sz="2048" i="1" dirty="0" err="1">
                <a:latin typeface="Times New Roman" panose="02020603050405020304" pitchFamily="18" charset="0"/>
                <a:cs typeface="Times New Roman" panose="02020603050405020304" pitchFamily="18" charset="0"/>
              </a:rPr>
              <a:t>r</a:t>
            </a:r>
            <a:r>
              <a:rPr lang="en-US" sz="2048" i="1" baseline="-25000" dirty="0" err="1">
                <a:latin typeface="Times New Roman" panose="02020603050405020304" pitchFamily="18" charset="0"/>
                <a:cs typeface="Times New Roman" panose="02020603050405020304" pitchFamily="18" charset="0"/>
              </a:rPr>
              <a:t>i</a:t>
            </a:r>
            <a:r>
              <a:rPr lang="en-US" sz="2048" dirty="0">
                <a:latin typeface="Times New Roman" panose="02020603050405020304" pitchFamily="18" charset="0"/>
                <a:cs typeface="Times New Roman" panose="02020603050405020304" pitchFamily="18" charset="0"/>
              </a:rPr>
              <a:t>, the right measure of the rewardable risk is not its variance, but its covariance with the market.</a:t>
            </a:r>
          </a:p>
        </p:txBody>
      </p:sp>
      <p:pic>
        <p:nvPicPr>
          <p:cNvPr id="5" name="Picture 4">
            <a:extLst>
              <a:ext uri="{FF2B5EF4-FFF2-40B4-BE49-F238E27FC236}">
                <a16:creationId xmlns:a16="http://schemas.microsoft.com/office/drawing/2014/main" id="{E4A117E4-9AB0-48F6-9DA4-278D0F5AD6D2}"/>
              </a:ext>
            </a:extLst>
          </p:cNvPr>
          <p:cNvPicPr>
            <a:picLocks noChangeAspect="1"/>
          </p:cNvPicPr>
          <p:nvPr/>
        </p:nvPicPr>
        <p:blipFill>
          <a:blip r:embed="rId2"/>
          <a:stretch>
            <a:fillRect/>
          </a:stretch>
        </p:blipFill>
        <p:spPr>
          <a:xfrm>
            <a:off x="3305800" y="1680210"/>
            <a:ext cx="1559094" cy="759728"/>
          </a:xfrm>
          <a:prstGeom prst="rect">
            <a:avLst/>
          </a:prstGeom>
        </p:spPr>
      </p:pic>
    </p:spTree>
    <p:extLst>
      <p:ext uri="{BB962C8B-B14F-4D97-AF65-F5344CB8AC3E}">
        <p14:creationId xmlns:p14="http://schemas.microsoft.com/office/powerpoint/2010/main" val="881222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0764F-1A52-45E7-9964-AAD9905ECD91}"/>
              </a:ext>
            </a:extLst>
          </p:cNvPr>
          <p:cNvSpPr>
            <a:spLocks noGrp="1"/>
          </p:cNvSpPr>
          <p:nvPr>
            <p:ph type="title"/>
          </p:nvPr>
        </p:nvSpPr>
        <p:spPr/>
        <p:txBody>
          <a:bodyPr>
            <a:normAutofit/>
          </a:bodyPr>
          <a:lstStyle/>
          <a:p>
            <a:r>
              <a:rPr lang="en-US" sz="2205" dirty="0">
                <a:latin typeface="Times New Roman" panose="02020603050405020304" pitchFamily="18" charset="0"/>
                <a:cs typeface="Times New Roman" panose="02020603050405020304" pitchFamily="18" charset="0"/>
              </a:rPr>
              <a:t>“alpha”</a:t>
            </a:r>
          </a:p>
        </p:txBody>
      </p:sp>
      <p:sp>
        <p:nvSpPr>
          <p:cNvPr id="3" name="Content Placeholder 2">
            <a:extLst>
              <a:ext uri="{FF2B5EF4-FFF2-40B4-BE49-F238E27FC236}">
                <a16:creationId xmlns:a16="http://schemas.microsoft.com/office/drawing/2014/main" id="{407F6DD0-96AB-41CE-B12B-696CD1B4BE84}"/>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Fitting the CAPM for stock </a:t>
            </a:r>
            <a:r>
              <a:rPr lang="en-US" i="1" dirty="0" err="1">
                <a:latin typeface="Times New Roman" panose="02020603050405020304" pitchFamily="18" charset="0"/>
                <a:cs typeface="Times New Roman" panose="02020603050405020304" pitchFamily="18" charset="0"/>
              </a:rPr>
              <a:t>i</a:t>
            </a:r>
            <a:endParaRPr lang="en-US" i="1" dirty="0">
              <a:latin typeface="Times New Roman" panose="02020603050405020304" pitchFamily="18" charset="0"/>
              <a:cs typeface="Times New Roman" panose="02020603050405020304" pitchFamily="18" charset="0"/>
            </a:endParaRPr>
          </a:p>
          <a:p>
            <a:pPr marL="0" indent="0">
              <a:buNone/>
            </a:pPr>
            <a:r>
              <a:rPr lang="en-US" i="1" dirty="0">
                <a:latin typeface="Times New Roman" panose="02020603050405020304" pitchFamily="18" charset="0"/>
                <a:cs typeface="Times New Roman" panose="02020603050405020304" pitchFamily="18" charset="0"/>
              </a:rPr>
              <a:t>	</a:t>
            </a:r>
          </a:p>
          <a:p>
            <a:endParaRPr lang="en-US"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If the model is “correct”, alpha = 0.</a:t>
            </a:r>
          </a:p>
          <a:p>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A39A86F-C1A9-432B-ACB5-070F4945EA00}"/>
              </a:ext>
            </a:extLst>
          </p:cNvPr>
          <p:cNvPicPr>
            <a:picLocks noChangeAspect="1"/>
          </p:cNvPicPr>
          <p:nvPr/>
        </p:nvPicPr>
        <p:blipFill>
          <a:blip r:embed="rId2"/>
          <a:stretch>
            <a:fillRect/>
          </a:stretch>
        </p:blipFill>
        <p:spPr>
          <a:xfrm>
            <a:off x="2631758" y="1932464"/>
            <a:ext cx="3673120" cy="640814"/>
          </a:xfrm>
          <a:prstGeom prst="rect">
            <a:avLst/>
          </a:prstGeom>
        </p:spPr>
      </p:pic>
      <p:grpSp>
        <p:nvGrpSpPr>
          <p:cNvPr id="4" name="Group 3">
            <a:extLst>
              <a:ext uri="{FF2B5EF4-FFF2-40B4-BE49-F238E27FC236}">
                <a16:creationId xmlns:a16="http://schemas.microsoft.com/office/drawing/2014/main" id="{CEF43D52-3292-FD44-58A9-2A41B6C8FFFA}"/>
              </a:ext>
            </a:extLst>
          </p:cNvPr>
          <p:cNvGrpSpPr>
            <a:grpSpLocks/>
          </p:cNvGrpSpPr>
          <p:nvPr/>
        </p:nvGrpSpPr>
        <p:grpSpPr bwMode="auto">
          <a:xfrm>
            <a:off x="4983956" y="3262927"/>
            <a:ext cx="3673120" cy="3271223"/>
            <a:chOff x="1248" y="1152"/>
            <a:chExt cx="2784" cy="2667"/>
          </a:xfrm>
        </p:grpSpPr>
        <p:pic>
          <p:nvPicPr>
            <p:cNvPr id="5" name="Picture 4" descr="IMAGE9">
              <a:extLst>
                <a:ext uri="{FF2B5EF4-FFF2-40B4-BE49-F238E27FC236}">
                  <a16:creationId xmlns:a16="http://schemas.microsoft.com/office/drawing/2014/main" id="{C50C8832-103A-2F6B-8FD5-AD23E20273EE}"/>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248" y="1152"/>
              <a:ext cx="2784" cy="2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5">
              <a:extLst>
                <a:ext uri="{FF2B5EF4-FFF2-40B4-BE49-F238E27FC236}">
                  <a16:creationId xmlns:a16="http://schemas.microsoft.com/office/drawing/2014/main" id="{9F968EBB-B7BE-80F3-AF92-F843B449759C}"/>
                </a:ext>
              </a:extLst>
            </p:cNvPr>
            <p:cNvGraphicFramePr>
              <a:graphicFrameLocks noChangeAspect="1"/>
            </p:cNvGraphicFramePr>
            <p:nvPr/>
          </p:nvGraphicFramePr>
          <p:xfrm>
            <a:off x="1920" y="1584"/>
            <a:ext cx="432" cy="262"/>
          </p:xfrm>
          <a:graphic>
            <a:graphicData uri="http://schemas.openxmlformats.org/presentationml/2006/ole">
              <mc:AlternateContent xmlns:mc="http://schemas.openxmlformats.org/markup-compatibility/2006">
                <mc:Choice xmlns:v="urn:schemas-microsoft-com:vml" Requires="v">
                  <p:oleObj name="Equation" r:id="rId4" imgW="355292" imgH="215713" progId="Equation.3">
                    <p:embed/>
                  </p:oleObj>
                </mc:Choice>
                <mc:Fallback>
                  <p:oleObj name="Equation" r:id="rId4" imgW="355292" imgH="215713" progId="Equation.3">
                    <p:embed/>
                    <p:pic>
                      <p:nvPicPr>
                        <p:cNvPr id="6" name="Object 5">
                          <a:extLst>
                            <a:ext uri="{FF2B5EF4-FFF2-40B4-BE49-F238E27FC236}">
                              <a16:creationId xmlns:a16="http://schemas.microsoft.com/office/drawing/2014/main" id="{9F968EBB-B7BE-80F3-AF92-F843B44975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0" y="1584"/>
                          <a:ext cx="43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6">
              <a:extLst>
                <a:ext uri="{FF2B5EF4-FFF2-40B4-BE49-F238E27FC236}">
                  <a16:creationId xmlns:a16="http://schemas.microsoft.com/office/drawing/2014/main" id="{43BF3600-8276-4EF2-2F61-31871E2AC5AA}"/>
                </a:ext>
              </a:extLst>
            </p:cNvPr>
            <p:cNvGraphicFramePr>
              <a:graphicFrameLocks noChangeAspect="1"/>
            </p:cNvGraphicFramePr>
            <p:nvPr/>
          </p:nvGraphicFramePr>
          <p:xfrm>
            <a:off x="3377" y="2832"/>
            <a:ext cx="494" cy="262"/>
          </p:xfrm>
          <a:graphic>
            <a:graphicData uri="http://schemas.openxmlformats.org/presentationml/2006/ole">
              <mc:AlternateContent xmlns:mc="http://schemas.openxmlformats.org/markup-compatibility/2006">
                <mc:Choice xmlns:v="urn:schemas-microsoft-com:vml" Requires="v">
                  <p:oleObj name="Equation" r:id="rId6" imgW="406048" imgH="215713" progId="Equation.3">
                    <p:embed/>
                  </p:oleObj>
                </mc:Choice>
                <mc:Fallback>
                  <p:oleObj name="Equation" r:id="rId6" imgW="406048" imgH="215713" progId="Equation.3">
                    <p:embed/>
                    <p:pic>
                      <p:nvPicPr>
                        <p:cNvPr id="8" name="Object 6">
                          <a:extLst>
                            <a:ext uri="{FF2B5EF4-FFF2-40B4-BE49-F238E27FC236}">
                              <a16:creationId xmlns:a16="http://schemas.microsoft.com/office/drawing/2014/main" id="{43BF3600-8276-4EF2-2F61-31871E2AC5A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77" y="2832"/>
                          <a:ext cx="494"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857212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p:txBody>
          <a:bodyPr/>
          <a:lstStyle/>
          <a:p>
            <a:fld id="{37E1672F-13A3-45B0-A596-8BB3D4D22A75}" type="slidenum">
              <a:rPr lang="en-US" altLang="en-US"/>
              <a:pPr/>
              <a:t>7</a:t>
            </a:fld>
            <a:endParaRPr lang="en-US" altLang="en-US"/>
          </a:p>
        </p:txBody>
      </p:sp>
      <p:sp>
        <p:nvSpPr>
          <p:cNvPr id="81922" name="Rectangle 2"/>
          <p:cNvSpPr>
            <a:spLocks noGrp="1" noChangeArrowheads="1"/>
          </p:cNvSpPr>
          <p:nvPr>
            <p:ph type="title"/>
          </p:nvPr>
        </p:nvSpPr>
        <p:spPr/>
        <p:txBody>
          <a:bodyPr>
            <a:normAutofit/>
          </a:bodyPr>
          <a:lstStyle/>
          <a:p>
            <a:r>
              <a:rPr lang="en-US" altLang="en-US" sz="2205" dirty="0">
                <a:latin typeface="Times New Roman" panose="02020603050405020304" pitchFamily="18" charset="0"/>
                <a:cs typeface="Times New Roman" panose="02020603050405020304" pitchFamily="18" charset="0"/>
              </a:rPr>
              <a:t>Risk and diversification in CAPM</a:t>
            </a:r>
          </a:p>
        </p:txBody>
      </p:sp>
      <p:sp>
        <p:nvSpPr>
          <p:cNvPr id="81923" name="Rectangle 3"/>
          <p:cNvSpPr>
            <a:spLocks noGrp="1" noChangeArrowheads="1"/>
          </p:cNvSpPr>
          <p:nvPr>
            <p:ph type="body" idx="1"/>
          </p:nvPr>
        </p:nvSpPr>
        <p:spPr>
          <a:xfrm>
            <a:off x="407194" y="1478756"/>
            <a:ext cx="8833961" cy="4302548"/>
          </a:xfrm>
        </p:spPr>
        <p:txBody>
          <a:bodyPr>
            <a:normAutofit/>
          </a:bodyPr>
          <a:lstStyle/>
          <a:p>
            <a:r>
              <a:rPr lang="en-US" altLang="en-US" sz="1575" dirty="0">
                <a:latin typeface="Times New Roman" panose="02020603050405020304" pitchFamily="18" charset="0"/>
                <a:cs typeface="Times New Roman" panose="02020603050405020304" pitchFamily="18" charset="0"/>
              </a:rPr>
              <a:t>In the CAPM there is only one market factor (risk).</a:t>
            </a:r>
          </a:p>
          <a:p>
            <a:pPr lvl="1"/>
            <a:r>
              <a:rPr lang="en-US" altLang="en-US" sz="1575" dirty="0">
                <a:latin typeface="Times New Roman" panose="02020603050405020304" pitchFamily="18" charset="0"/>
                <a:cs typeface="Times New Roman" panose="02020603050405020304" pitchFamily="18" charset="0"/>
              </a:rPr>
              <a:t>What is </a:t>
            </a:r>
            <a:r>
              <a:rPr lang="en-US" altLang="en-US" sz="1575" i="1" dirty="0">
                <a:latin typeface="Times New Roman" panose="02020603050405020304" pitchFamily="18" charset="0"/>
                <a:cs typeface="Times New Roman" panose="02020603050405020304" pitchFamily="18" charset="0"/>
              </a:rPr>
              <a:t>the risk</a:t>
            </a:r>
            <a:r>
              <a:rPr lang="en-US" altLang="en-US" sz="1575" dirty="0">
                <a:latin typeface="Times New Roman" panose="02020603050405020304" pitchFamily="18" charset="0"/>
                <a:cs typeface="Times New Roman" panose="02020603050405020304" pitchFamily="18" charset="0"/>
              </a:rPr>
              <a:t> in the CAPM that require return compensation</a:t>
            </a:r>
          </a:p>
          <a:p>
            <a:r>
              <a:rPr lang="en-US" altLang="en-US" sz="1575" dirty="0">
                <a:latin typeface="Times New Roman" panose="02020603050405020304" pitchFamily="18" charset="0"/>
                <a:cs typeface="Times New Roman" panose="02020603050405020304" pitchFamily="18" charset="0"/>
              </a:rPr>
              <a:t>Investors hold the market portfolio. Holding company-specific risk leads to lower expected total return and can be diversified away (through covariances).</a:t>
            </a:r>
          </a:p>
          <a:p>
            <a:r>
              <a:rPr lang="en-US" altLang="en-US" sz="1575" dirty="0">
                <a:latin typeface="Times New Roman" panose="02020603050405020304" pitchFamily="18" charset="0"/>
                <a:cs typeface="Times New Roman" panose="02020603050405020304" pitchFamily="18" charset="0"/>
              </a:rPr>
              <a:t>All stocks carry market risk exposure (few assets have zero exposure). </a:t>
            </a:r>
          </a:p>
          <a:p>
            <a:pPr lvl="1"/>
            <a:r>
              <a:rPr lang="en-US" altLang="en-US" sz="1575" dirty="0">
                <a:latin typeface="Times New Roman" panose="02020603050405020304" pitchFamily="18" charset="0"/>
                <a:cs typeface="Times New Roman" panose="02020603050405020304" pitchFamily="18" charset="0"/>
              </a:rPr>
              <a:t>Higher exposure, higher expected returns.</a:t>
            </a:r>
          </a:p>
          <a:p>
            <a:pPr marL="0" indent="0">
              <a:buNone/>
            </a:pPr>
            <a:endParaRPr lang="en-US" altLang="en-US" dirty="0"/>
          </a:p>
        </p:txBody>
      </p:sp>
    </p:spTree>
    <p:extLst>
      <p:ext uri="{BB962C8B-B14F-4D97-AF65-F5344CB8AC3E}">
        <p14:creationId xmlns:p14="http://schemas.microsoft.com/office/powerpoint/2010/main" val="787261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0764F-1A52-45E7-9964-AAD9905ECD91}"/>
              </a:ext>
            </a:extLst>
          </p:cNvPr>
          <p:cNvSpPr>
            <a:spLocks noGrp="1"/>
          </p:cNvSpPr>
          <p:nvPr>
            <p:ph type="title"/>
          </p:nvPr>
        </p:nvSpPr>
        <p:spPr>
          <a:xfrm>
            <a:off x="120015" y="1197293"/>
            <a:ext cx="9111162" cy="705543"/>
          </a:xfrm>
        </p:spPr>
        <p:txBody>
          <a:bodyPr>
            <a:normAutofit/>
          </a:bodyPr>
          <a:lstStyle/>
          <a:p>
            <a:r>
              <a:rPr lang="en-US" sz="2205" dirty="0">
                <a:latin typeface="Times New Roman" panose="02020603050405020304" pitchFamily="18" charset="0"/>
                <a:cs typeface="Times New Roman" panose="02020603050405020304" pitchFamily="18" charset="0"/>
              </a:rPr>
              <a:t>Testing CAPM and Multi-Factor Models</a:t>
            </a:r>
          </a:p>
        </p:txBody>
      </p:sp>
      <p:sp>
        <p:nvSpPr>
          <p:cNvPr id="3" name="Content Placeholder 2">
            <a:extLst>
              <a:ext uri="{FF2B5EF4-FFF2-40B4-BE49-F238E27FC236}">
                <a16:creationId xmlns:a16="http://schemas.microsoft.com/office/drawing/2014/main" id="{407F6DD0-96AB-41CE-B12B-696CD1B4BE84}"/>
              </a:ext>
            </a:extLst>
          </p:cNvPr>
          <p:cNvSpPr>
            <a:spLocks noGrp="1"/>
          </p:cNvSpPr>
          <p:nvPr>
            <p:ph idx="1"/>
          </p:nvPr>
        </p:nvSpPr>
        <p:spPr>
          <a:xfrm>
            <a:off x="311814" y="1438492"/>
            <a:ext cx="9111162" cy="4335087"/>
          </a:xfrm>
        </p:spPr>
        <p:txBody>
          <a:bodyPr>
            <a:noAutofit/>
          </a:bodyPr>
          <a:lstStyle/>
          <a:p>
            <a:r>
              <a:rPr lang="en-US" sz="1600" dirty="0">
                <a:latin typeface="Times New Roman" panose="02020603050405020304" pitchFamily="18" charset="0"/>
                <a:cs typeface="Times New Roman" panose="02020603050405020304" pitchFamily="18" charset="0"/>
              </a:rPr>
              <a:t>Any finance model should be able to be tested with data; testing involves some knowledge of statistics and econometrics. We’ll focus on just on ordinary least squares (OLS). </a:t>
            </a:r>
          </a:p>
          <a:p>
            <a:r>
              <a:rPr lang="en-US" sz="1600" dirty="0">
                <a:latin typeface="Times New Roman" panose="02020603050405020304" pitchFamily="18" charset="0"/>
                <a:cs typeface="Times New Roman" panose="02020603050405020304" pitchFamily="18" charset="0"/>
              </a:rPr>
              <a:t>CAPM: </a:t>
            </a:r>
            <a:r>
              <a:rPr lang="en-US" sz="1600" i="1" dirty="0">
                <a:latin typeface="Times New Roman" panose="02020603050405020304" pitchFamily="18" charset="0"/>
                <a:cs typeface="Times New Roman" panose="02020603050405020304" pitchFamily="18" charset="0"/>
              </a:rPr>
              <a:t>y</a:t>
            </a:r>
            <a:r>
              <a:rPr lang="en-US" sz="1600" dirty="0">
                <a:latin typeface="Times New Roman" panose="02020603050405020304" pitchFamily="18" charset="0"/>
                <a:cs typeface="Times New Roman" panose="02020603050405020304" pitchFamily="18" charset="0"/>
              </a:rPr>
              <a:t> = excess stock return, </a:t>
            </a:r>
            <a:r>
              <a:rPr lang="en-US" sz="1600" i="1" dirty="0">
                <a:latin typeface="Times New Roman" panose="02020603050405020304" pitchFamily="18" charset="0"/>
                <a:cs typeface="Times New Roman" panose="02020603050405020304" pitchFamily="18" charset="0"/>
              </a:rPr>
              <a:t>x</a:t>
            </a:r>
            <a:r>
              <a:rPr lang="en-US" sz="1600" dirty="0">
                <a:latin typeface="Times New Roman" panose="02020603050405020304" pitchFamily="18" charset="0"/>
                <a:cs typeface="Times New Roman" panose="02020603050405020304" pitchFamily="18" charset="0"/>
              </a:rPr>
              <a:t> = excess market return. </a:t>
            </a:r>
          </a:p>
          <a:p>
            <a:r>
              <a:rPr lang="en-US" sz="1600" dirty="0">
                <a:latin typeface="Times New Roman" panose="02020603050405020304" pitchFamily="18" charset="0"/>
                <a:cs typeface="Times New Roman" panose="02020603050405020304" pitchFamily="18" charset="0"/>
              </a:rPr>
              <a:t>Input for a single stock </a:t>
            </a:r>
            <a:r>
              <a:rPr lang="en-US" sz="1600" i="1" dirty="0">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x</a:t>
            </a:r>
            <a:r>
              <a:rPr lang="en-US" sz="1600" i="1" baseline="-25000" dirty="0" err="1">
                <a:latin typeface="Times New Roman" panose="02020603050405020304" pitchFamily="18" charset="0"/>
                <a:cs typeface="Times New Roman" panose="02020603050405020304" pitchFamily="18" charset="0"/>
              </a:rPr>
              <a:t>t</a:t>
            </a:r>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y</a:t>
            </a:r>
            <a:r>
              <a:rPr lang="en-US" sz="1600" i="1" baseline="-25000" dirty="0" err="1">
                <a:latin typeface="Times New Roman" panose="02020603050405020304" pitchFamily="18" charset="0"/>
                <a:cs typeface="Times New Roman" panose="02020603050405020304" pitchFamily="18" charset="0"/>
              </a:rPr>
              <a:t>t</a:t>
            </a:r>
            <a:r>
              <a:rPr lang="en-US" sz="1600" dirty="0">
                <a:latin typeface="Times New Roman" panose="02020603050405020304" pitchFamily="18" charset="0"/>
                <a:cs typeface="Times New Roman" panose="02020603050405020304" pitchFamily="18" charset="0"/>
              </a:rPr>
              <a:t>) for </a:t>
            </a:r>
            <a:r>
              <a:rPr lang="en-US" sz="1600" i="1" dirty="0">
                <a:latin typeface="Times New Roman" panose="02020603050405020304" pitchFamily="18" charset="0"/>
                <a:cs typeface="Times New Roman" panose="02020603050405020304" pitchFamily="18" charset="0"/>
              </a:rPr>
              <a:t>t</a:t>
            </a:r>
            <a:r>
              <a:rPr lang="en-US" sz="1600" dirty="0">
                <a:latin typeface="Times New Roman" panose="02020603050405020304" pitchFamily="18" charset="0"/>
                <a:cs typeface="Times New Roman" panose="02020603050405020304" pitchFamily="18" charset="0"/>
              </a:rPr>
              <a:t> = 1, …, </a:t>
            </a:r>
            <a:r>
              <a:rPr lang="en-US" sz="1600" i="1" dirty="0">
                <a:latin typeface="Times New Roman" panose="02020603050405020304" pitchFamily="18" charset="0"/>
                <a:cs typeface="Times New Roman" panose="02020603050405020304" pitchFamily="18" charset="0"/>
              </a:rPr>
              <a:t>T</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Output:</a:t>
            </a:r>
          </a:p>
          <a:p>
            <a:pPr marL="0" indent="0">
              <a:buNone/>
            </a:pP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standard errors and the </a:t>
            </a:r>
            <a:r>
              <a:rPr lang="en-US" sz="1600" i="1" dirty="0">
                <a:latin typeface="Times New Roman" panose="02020603050405020304" pitchFamily="18" charset="0"/>
                <a:cs typeface="Times New Roman" panose="02020603050405020304" pitchFamily="18" charset="0"/>
              </a:rPr>
              <a:t>t</a:t>
            </a:r>
            <a:r>
              <a:rPr lang="en-US" sz="1600" dirty="0">
                <a:latin typeface="Times New Roman" panose="02020603050405020304" pitchFamily="18" charset="0"/>
                <a:cs typeface="Times New Roman" panose="02020603050405020304" pitchFamily="18" charset="0"/>
              </a:rPr>
              <a:t>-stat's provide measures of precision of your estimates.</a:t>
            </a:r>
          </a:p>
          <a:p>
            <a:r>
              <a:rPr lang="en-US" sz="1600" dirty="0">
                <a:latin typeface="Times New Roman" panose="02020603050405020304" pitchFamily="18" charset="0"/>
                <a:cs typeface="Times New Roman" panose="02020603050405020304" pitchFamily="18" charset="0"/>
              </a:rPr>
              <a:t>The </a:t>
            </a:r>
            <a:r>
              <a:rPr lang="en-US" sz="1600" i="1" dirty="0">
                <a:latin typeface="Times New Roman" panose="02020603050405020304" pitchFamily="18" charset="0"/>
                <a:cs typeface="Times New Roman" panose="02020603050405020304" pitchFamily="18" charset="0"/>
              </a:rPr>
              <a:t>R</a:t>
            </a:r>
            <a:r>
              <a:rPr lang="en-US" sz="1600" dirty="0">
                <a:latin typeface="Times New Roman" panose="02020603050405020304" pitchFamily="18" charset="0"/>
                <a:cs typeface="Times New Roman" panose="02020603050405020304" pitchFamily="18" charset="0"/>
              </a:rPr>
              <a:t>-squared tells you how much of the randomness in the dependent variable </a:t>
            </a:r>
            <a:r>
              <a:rPr lang="en-US" sz="1600" i="1" dirty="0">
                <a:latin typeface="Times New Roman" panose="02020603050405020304" pitchFamily="18" charset="0"/>
                <a:cs typeface="Times New Roman" panose="02020603050405020304" pitchFamily="18" charset="0"/>
              </a:rPr>
              <a:t>y</a:t>
            </a:r>
            <a:r>
              <a:rPr lang="en-US" sz="1600" dirty="0">
                <a:latin typeface="Times New Roman" panose="02020603050405020304" pitchFamily="18" charset="0"/>
                <a:cs typeface="Times New Roman" panose="02020603050405020304" pitchFamily="18" charset="0"/>
              </a:rPr>
              <a:t> is explained by the explanatory variable </a:t>
            </a:r>
            <a:r>
              <a:rPr lang="en-US" sz="1600" i="1" dirty="0">
                <a:latin typeface="Times New Roman" panose="02020603050405020304" pitchFamily="18" charset="0"/>
                <a:cs typeface="Times New Roman" panose="02020603050405020304" pitchFamily="18" charset="0"/>
              </a:rPr>
              <a:t>x</a:t>
            </a:r>
            <a:r>
              <a:rPr lang="en-US" sz="1600" dirty="0">
                <a:latin typeface="Times New Roman" panose="02020603050405020304" pitchFamily="18" charset="0"/>
                <a:cs typeface="Times New Roman" panose="02020603050405020304" pitchFamily="18" charset="0"/>
              </a:rPr>
              <a:t>.</a:t>
            </a:r>
          </a:p>
        </p:txBody>
      </p:sp>
      <p:pic>
        <p:nvPicPr>
          <p:cNvPr id="9" name="Picture 8">
            <a:extLst>
              <a:ext uri="{FF2B5EF4-FFF2-40B4-BE49-F238E27FC236}">
                <a16:creationId xmlns:a16="http://schemas.microsoft.com/office/drawing/2014/main" id="{B3307F78-143C-4CCB-899D-A34C2E956AA8}"/>
              </a:ext>
            </a:extLst>
          </p:cNvPr>
          <p:cNvPicPr>
            <a:picLocks noChangeAspect="1"/>
          </p:cNvPicPr>
          <p:nvPr/>
        </p:nvPicPr>
        <p:blipFill>
          <a:blip r:embed="rId2"/>
          <a:stretch>
            <a:fillRect/>
          </a:stretch>
        </p:blipFill>
        <p:spPr>
          <a:xfrm>
            <a:off x="4746308" y="2760345"/>
            <a:ext cx="2648405" cy="496575"/>
          </a:xfrm>
          <a:prstGeom prst="rect">
            <a:avLst/>
          </a:prstGeom>
        </p:spPr>
      </p:pic>
      <p:pic>
        <p:nvPicPr>
          <p:cNvPr id="11" name="Picture 10">
            <a:extLst>
              <a:ext uri="{FF2B5EF4-FFF2-40B4-BE49-F238E27FC236}">
                <a16:creationId xmlns:a16="http://schemas.microsoft.com/office/drawing/2014/main" id="{AED7C432-53B2-4DAD-A4F4-8F105ACC9AC8}"/>
              </a:ext>
            </a:extLst>
          </p:cNvPr>
          <p:cNvPicPr>
            <a:picLocks noChangeAspect="1"/>
          </p:cNvPicPr>
          <p:nvPr/>
        </p:nvPicPr>
        <p:blipFill>
          <a:blip r:embed="rId3"/>
          <a:stretch>
            <a:fillRect/>
          </a:stretch>
        </p:blipFill>
        <p:spPr>
          <a:xfrm>
            <a:off x="1104471" y="3707608"/>
            <a:ext cx="3858097" cy="885248"/>
          </a:xfrm>
          <a:prstGeom prst="rect">
            <a:avLst/>
          </a:prstGeom>
        </p:spPr>
      </p:pic>
      <p:sp>
        <p:nvSpPr>
          <p:cNvPr id="4" name="Rectangle 2">
            <a:extLst>
              <a:ext uri="{FF2B5EF4-FFF2-40B4-BE49-F238E27FC236}">
                <a16:creationId xmlns:a16="http://schemas.microsoft.com/office/drawing/2014/main" id="{A05F83DA-A34C-D110-9DE8-85528746C293}"/>
              </a:ext>
            </a:extLst>
          </p:cNvPr>
          <p:cNvSpPr txBox="1">
            <a:spLocks noChangeArrowheads="1"/>
          </p:cNvSpPr>
          <p:nvPr/>
        </p:nvSpPr>
        <p:spPr bwMode="auto">
          <a:xfrm>
            <a:off x="193176" y="227561"/>
            <a:ext cx="8426809" cy="74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normAutofit/>
          </a:bodyPr>
          <a:lstStyle>
            <a:lvl1pPr algn="l" defTabSz="966788" rtl="0" eaLnBrk="1" fontAlgn="base" hangingPunct="1">
              <a:spcBef>
                <a:spcPct val="0"/>
              </a:spcBef>
              <a:spcAft>
                <a:spcPct val="0"/>
              </a:spcAft>
              <a:defRPr sz="2400" b="1">
                <a:solidFill>
                  <a:schemeClr val="bg1"/>
                </a:solidFill>
                <a:latin typeface="+mj-lt"/>
                <a:ea typeface="ＭＳ Ｐゴシック" charset="0"/>
                <a:cs typeface="+mj-cs"/>
              </a:defRPr>
            </a:lvl1pPr>
            <a:lvl2pPr algn="l" defTabSz="966788" rtl="0" eaLnBrk="1" fontAlgn="base" hangingPunct="1">
              <a:spcBef>
                <a:spcPct val="0"/>
              </a:spcBef>
              <a:spcAft>
                <a:spcPct val="0"/>
              </a:spcAft>
              <a:defRPr sz="2400" b="1">
                <a:solidFill>
                  <a:schemeClr val="bg1"/>
                </a:solidFill>
                <a:latin typeface="Arial" charset="0"/>
                <a:ea typeface="ＭＳ Ｐゴシック" charset="0"/>
                <a:cs typeface="Arial" charset="0"/>
              </a:defRPr>
            </a:lvl2pPr>
            <a:lvl3pPr algn="l" defTabSz="966788" rtl="0" eaLnBrk="1" fontAlgn="base" hangingPunct="1">
              <a:spcBef>
                <a:spcPct val="0"/>
              </a:spcBef>
              <a:spcAft>
                <a:spcPct val="0"/>
              </a:spcAft>
              <a:defRPr sz="2400" b="1">
                <a:solidFill>
                  <a:schemeClr val="bg1"/>
                </a:solidFill>
                <a:latin typeface="Arial" charset="0"/>
                <a:ea typeface="ＭＳ Ｐゴシック" charset="0"/>
                <a:cs typeface="Arial" charset="0"/>
              </a:defRPr>
            </a:lvl3pPr>
            <a:lvl4pPr algn="l" defTabSz="966788" rtl="0" eaLnBrk="1" fontAlgn="base" hangingPunct="1">
              <a:spcBef>
                <a:spcPct val="0"/>
              </a:spcBef>
              <a:spcAft>
                <a:spcPct val="0"/>
              </a:spcAft>
              <a:defRPr sz="2400" b="1">
                <a:solidFill>
                  <a:schemeClr val="bg1"/>
                </a:solidFill>
                <a:latin typeface="Arial" charset="0"/>
                <a:ea typeface="ＭＳ Ｐゴシック" charset="0"/>
                <a:cs typeface="Arial" charset="0"/>
              </a:defRPr>
            </a:lvl4pPr>
            <a:lvl5pPr algn="l" defTabSz="966788" rtl="0" eaLnBrk="1" fontAlgn="base" hangingPunct="1">
              <a:spcBef>
                <a:spcPct val="0"/>
              </a:spcBef>
              <a:spcAft>
                <a:spcPct val="0"/>
              </a:spcAft>
              <a:defRPr sz="2400" b="1">
                <a:solidFill>
                  <a:schemeClr val="bg1"/>
                </a:solidFill>
                <a:latin typeface="Arial" charset="0"/>
                <a:ea typeface="ＭＳ Ｐゴシック" charset="0"/>
                <a:cs typeface="Arial" charset="0"/>
              </a:defRPr>
            </a:lvl5pPr>
            <a:lvl6pPr marL="457200" algn="l" defTabSz="966788" rtl="0" eaLnBrk="1" fontAlgn="base" hangingPunct="1">
              <a:spcBef>
                <a:spcPct val="0"/>
              </a:spcBef>
              <a:spcAft>
                <a:spcPct val="0"/>
              </a:spcAft>
              <a:defRPr sz="2400" b="1">
                <a:solidFill>
                  <a:schemeClr val="bg1"/>
                </a:solidFill>
                <a:latin typeface="Arial" charset="0"/>
                <a:cs typeface="Arial" charset="0"/>
              </a:defRPr>
            </a:lvl6pPr>
            <a:lvl7pPr marL="914400" algn="l" defTabSz="966788" rtl="0" eaLnBrk="1" fontAlgn="base" hangingPunct="1">
              <a:spcBef>
                <a:spcPct val="0"/>
              </a:spcBef>
              <a:spcAft>
                <a:spcPct val="0"/>
              </a:spcAft>
              <a:defRPr sz="2400" b="1">
                <a:solidFill>
                  <a:schemeClr val="bg1"/>
                </a:solidFill>
                <a:latin typeface="Arial" charset="0"/>
                <a:cs typeface="Arial" charset="0"/>
              </a:defRPr>
            </a:lvl7pPr>
            <a:lvl8pPr marL="1371600" algn="l" defTabSz="966788" rtl="0" eaLnBrk="1" fontAlgn="base" hangingPunct="1">
              <a:spcBef>
                <a:spcPct val="0"/>
              </a:spcBef>
              <a:spcAft>
                <a:spcPct val="0"/>
              </a:spcAft>
              <a:defRPr sz="2400" b="1">
                <a:solidFill>
                  <a:schemeClr val="bg1"/>
                </a:solidFill>
                <a:latin typeface="Arial" charset="0"/>
                <a:cs typeface="Arial" charset="0"/>
              </a:defRPr>
            </a:lvl8pPr>
            <a:lvl9pPr marL="1828800" algn="l" defTabSz="966788" rtl="0" eaLnBrk="1" fontAlgn="base" hangingPunct="1">
              <a:spcBef>
                <a:spcPct val="0"/>
              </a:spcBef>
              <a:spcAft>
                <a:spcPct val="0"/>
              </a:spcAft>
              <a:defRPr sz="2400" b="1">
                <a:solidFill>
                  <a:schemeClr val="bg1"/>
                </a:solidFill>
                <a:latin typeface="Arial" charset="0"/>
                <a:cs typeface="Arial" charset="0"/>
              </a:defRPr>
            </a:lvl9pPr>
          </a:lstStyle>
          <a:p>
            <a:r>
              <a:rPr lang="en-US" altLang="en-US" sz="2205" kern="0" dirty="0">
                <a:latin typeface="Times New Roman" panose="02020603050405020304" pitchFamily="18" charset="0"/>
                <a:cs typeface="Times New Roman" panose="02020603050405020304" pitchFamily="18" charset="0"/>
              </a:rPr>
              <a:t>OLS for beta estimate for a single stock</a:t>
            </a:r>
          </a:p>
        </p:txBody>
      </p:sp>
    </p:spTree>
    <p:extLst>
      <p:ext uri="{BB962C8B-B14F-4D97-AF65-F5344CB8AC3E}">
        <p14:creationId xmlns:p14="http://schemas.microsoft.com/office/powerpoint/2010/main" val="1424682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0764F-1A52-45E7-9964-AAD9905ECD91}"/>
              </a:ext>
            </a:extLst>
          </p:cNvPr>
          <p:cNvSpPr>
            <a:spLocks noGrp="1"/>
          </p:cNvSpPr>
          <p:nvPr>
            <p:ph type="title"/>
          </p:nvPr>
        </p:nvSpPr>
        <p:spPr/>
        <p:txBody>
          <a:bodyPr>
            <a:normAutofit/>
          </a:bodyPr>
          <a:lstStyle/>
          <a:p>
            <a:r>
              <a:rPr lang="en-US" sz="2205" dirty="0">
                <a:latin typeface="Times New Roman" panose="02020603050405020304" pitchFamily="18" charset="0"/>
                <a:cs typeface="Times New Roman" panose="02020603050405020304" pitchFamily="18" charset="0"/>
              </a:rPr>
              <a:t>Exercise 1</a:t>
            </a:r>
          </a:p>
        </p:txBody>
      </p:sp>
      <p:sp>
        <p:nvSpPr>
          <p:cNvPr id="3" name="Content Placeholder 2">
            <a:extLst>
              <a:ext uri="{FF2B5EF4-FFF2-40B4-BE49-F238E27FC236}">
                <a16:creationId xmlns:a16="http://schemas.microsoft.com/office/drawing/2014/main" id="{407F6DD0-96AB-41CE-B12B-696CD1B4BE84}"/>
              </a:ext>
            </a:extLst>
          </p:cNvPr>
          <p:cNvSpPr>
            <a:spLocks noGrp="1"/>
          </p:cNvSpPr>
          <p:nvPr>
            <p:ph idx="1"/>
          </p:nvPr>
        </p:nvSpPr>
        <p:spPr>
          <a:xfrm>
            <a:off x="479425" y="1287463"/>
            <a:ext cx="8824913" cy="5246687"/>
          </a:xfrm>
        </p:spPr>
        <p:txBody>
          <a:bodyPr>
            <a:normAutofit fontScale="85000" lnSpcReduction="10000"/>
          </a:bodyPr>
          <a:lstStyle/>
          <a:p>
            <a:pPr marL="0" indent="0">
              <a:spcBef>
                <a:spcPts val="0"/>
              </a:spcBef>
              <a:buNone/>
            </a:pPr>
            <a:r>
              <a:rPr lang="en-US" dirty="0">
                <a:latin typeface="Times New Roman" panose="02020603050405020304" pitchFamily="18" charset="0"/>
                <a:cs typeface="Times New Roman" panose="02020603050405020304" pitchFamily="18" charset="0"/>
              </a:rPr>
              <a:t>Using WRDS/CRSP data, estimate the alpha and beta for a stock of your interest for the period of 2005-2021. Interpret the results.</a:t>
            </a:r>
          </a:p>
          <a:p>
            <a:pPr>
              <a:spcBef>
                <a:spcPts val="0"/>
              </a:spcBef>
            </a:pPr>
            <a:r>
              <a:rPr lang="en-US" dirty="0">
                <a:latin typeface="Times New Roman" panose="02020603050405020304" pitchFamily="18" charset="0"/>
                <a:cs typeface="Times New Roman" panose="02020603050405020304" pitchFamily="18" charset="0"/>
              </a:rPr>
              <a:t>Empirical issues: </a:t>
            </a:r>
          </a:p>
          <a:p>
            <a:pPr lvl="1">
              <a:spcBef>
                <a:spcPts val="0"/>
              </a:spcBef>
            </a:pPr>
            <a:r>
              <a:rPr lang="en-US" dirty="0">
                <a:latin typeface="Times New Roman" panose="02020603050405020304" pitchFamily="18" charset="0"/>
                <a:cs typeface="Times New Roman" panose="02020603050405020304" pitchFamily="18" charset="0"/>
              </a:rPr>
              <a:t>data frequency (annual, monthly, daily, or even higher-frequency?)</a:t>
            </a:r>
          </a:p>
          <a:p>
            <a:pPr lvl="1">
              <a:spcBef>
                <a:spcPts val="0"/>
              </a:spcBef>
            </a:pPr>
            <a:r>
              <a:rPr lang="en-US" dirty="0">
                <a:latin typeface="Times New Roman" panose="02020603050405020304" pitchFamily="18" charset="0"/>
                <a:cs typeface="Times New Roman" panose="02020603050405020304" pitchFamily="18" charset="0"/>
              </a:rPr>
              <a:t>Returns (cum- or ex-dividend?)</a:t>
            </a:r>
          </a:p>
          <a:p>
            <a:pPr lvl="1">
              <a:spcBef>
                <a:spcPts val="0"/>
              </a:spcBef>
            </a:pPr>
            <a:r>
              <a:rPr lang="en-US" dirty="0">
                <a:latin typeface="Times New Roman" panose="02020603050405020304" pitchFamily="18" charset="0"/>
                <a:cs typeface="Times New Roman" panose="02020603050405020304" pitchFamily="18" charset="0"/>
              </a:rPr>
              <a:t>Proxies for market return and </a:t>
            </a:r>
            <a:r>
              <a:rPr lang="en-US" dirty="0" err="1">
                <a:latin typeface="Times New Roman" panose="02020603050405020304" pitchFamily="18" charset="0"/>
                <a:cs typeface="Times New Roman" panose="02020603050405020304" pitchFamily="18" charset="0"/>
              </a:rPr>
              <a:t>riskfree</a:t>
            </a:r>
            <a:r>
              <a:rPr lang="en-US" dirty="0">
                <a:latin typeface="Times New Roman" panose="02020603050405020304" pitchFamily="18" charset="0"/>
                <a:cs typeface="Times New Roman" panose="02020603050405020304" pitchFamily="18" charset="0"/>
              </a:rPr>
              <a:t> rate?</a:t>
            </a:r>
          </a:p>
          <a:p>
            <a:pPr marL="304800" lvl="1" indent="0">
              <a:spcBef>
                <a:spcPts val="0"/>
              </a:spcBef>
              <a:buNone/>
            </a:pPr>
            <a:r>
              <a:rPr lang="en-US" sz="1800" dirty="0">
                <a:latin typeface="Times New Roman" panose="02020603050405020304" pitchFamily="18" charset="0"/>
                <a:cs typeface="Times New Roman" panose="02020603050405020304" pitchFamily="18" charset="0"/>
              </a:rPr>
              <a:t>	Which of the following serves as the best proxy for, respectively, market return </a:t>
            </a:r>
            <a:r>
              <a:rPr lang="en-US" sz="1800">
                <a:latin typeface="Times New Roman" panose="02020603050405020304" pitchFamily="18" charset="0"/>
                <a:cs typeface="Times New Roman" panose="02020603050405020304" pitchFamily="18" charset="0"/>
              </a:rPr>
              <a:t>and riskfree</a:t>
            </a:r>
            <a:r>
              <a:rPr lang="en-US" sz="1800" dirty="0">
                <a:latin typeface="Times New Roman" panose="02020603050405020304" pitchFamily="18" charset="0"/>
                <a:cs typeface="Times New Roman" panose="02020603050405020304" pitchFamily="18" charset="0"/>
              </a:rPr>
              <a:t> 	rate?</a:t>
            </a:r>
          </a:p>
          <a:p>
            <a:pPr lvl="1">
              <a:spcBef>
                <a:spcPts val="0"/>
              </a:spcBef>
            </a:pPr>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marL="0" indent="0">
              <a:spcBef>
                <a:spcPts val="0"/>
              </a:spcBef>
              <a:buNone/>
            </a:pPr>
            <a:endParaRPr lang="en-US" sz="1400" dirty="0">
              <a:latin typeface="Times New Roman" panose="02020603050405020304" pitchFamily="18" charset="0"/>
              <a:cs typeface="Times New Roman" panose="02020603050405020304" pitchFamily="18" charset="0"/>
            </a:endParaRPr>
          </a:p>
          <a:p>
            <a:pPr marL="0" indent="0">
              <a:spcBef>
                <a:spcPts val="0"/>
              </a:spcBef>
              <a:buNone/>
            </a:pPr>
            <a:endParaRPr lang="en-US" sz="1400" dirty="0">
              <a:latin typeface="Times New Roman" panose="02020603050405020304" pitchFamily="18" charset="0"/>
              <a:cs typeface="Times New Roman" panose="02020603050405020304" pitchFamily="18" charset="0"/>
            </a:endParaRPr>
          </a:p>
          <a:p>
            <a:pPr marL="0" indent="0">
              <a:spcBef>
                <a:spcPts val="0"/>
              </a:spcBef>
              <a:buNone/>
            </a:pPr>
            <a:r>
              <a:rPr lang="en-US" sz="1400" dirty="0">
                <a:latin typeface="Times New Roman" panose="02020603050405020304" pitchFamily="18" charset="0"/>
                <a:cs typeface="Times New Roman" panose="02020603050405020304" pitchFamily="18" charset="0"/>
              </a:rPr>
              <a:t>Note: You can find market return and </a:t>
            </a:r>
            <a:r>
              <a:rPr lang="en-US" sz="1400" dirty="0" err="1">
                <a:latin typeface="Times New Roman" panose="02020603050405020304" pitchFamily="18" charset="0"/>
                <a:cs typeface="Times New Roman" panose="02020603050405020304" pitchFamily="18" charset="0"/>
              </a:rPr>
              <a:t>riskfree</a:t>
            </a:r>
            <a:r>
              <a:rPr lang="en-US" sz="1400" dirty="0">
                <a:latin typeface="Times New Roman" panose="02020603050405020304" pitchFamily="18" charset="0"/>
                <a:cs typeface="Times New Roman" panose="02020603050405020304" pitchFamily="18" charset="0"/>
              </a:rPr>
              <a:t> rate from CRSP. An alternative is to use </a:t>
            </a:r>
            <a:r>
              <a:rPr lang="en-US" sz="1400" dirty="0" err="1">
                <a:latin typeface="Times New Roman" panose="02020603050405020304" pitchFamily="18" charset="0"/>
                <a:cs typeface="Times New Roman" panose="02020603050405020304" pitchFamily="18" charset="0"/>
              </a:rPr>
              <a:t>Fama</a:t>
            </a:r>
            <a:r>
              <a:rPr lang="en-US" sz="1400" dirty="0">
                <a:latin typeface="Times New Roman" panose="02020603050405020304" pitchFamily="18" charset="0"/>
                <a:cs typeface="Times New Roman" panose="02020603050405020304" pitchFamily="18" charset="0"/>
              </a:rPr>
              <a:t>-French dataset (also available on WRDS):</a:t>
            </a:r>
          </a:p>
          <a:p>
            <a:pPr marL="0" indent="0">
              <a:spcBef>
                <a:spcPts val="0"/>
              </a:spcBef>
              <a:buNone/>
            </a:pPr>
            <a:r>
              <a:rPr lang="en-US" sz="1400" dirty="0">
                <a:latin typeface="Times New Roman" panose="02020603050405020304" pitchFamily="18" charset="0"/>
                <a:cs typeface="Times New Roman" panose="02020603050405020304" pitchFamily="18" charset="0"/>
                <a:hlinkClick r:id="rId2"/>
              </a:rPr>
              <a:t>https://mba.tuck.dartmouth.edu/pages/faculty/ken.french/data_library.html</a:t>
            </a:r>
            <a:endParaRPr lang="en-US" sz="1400" dirty="0">
              <a:latin typeface="Times New Roman" panose="02020603050405020304" pitchFamily="18" charset="0"/>
              <a:cs typeface="Times New Roman" panose="02020603050405020304" pitchFamily="18" charset="0"/>
            </a:endParaRPr>
          </a:p>
          <a:p>
            <a:pPr marL="0" indent="0">
              <a:spcBef>
                <a:spcPts val="0"/>
              </a:spcBef>
              <a:buNone/>
            </a:pPr>
            <a:r>
              <a:rPr lang="en-US" sz="1400" dirty="0">
                <a:latin typeface="Times New Roman" panose="02020603050405020304" pitchFamily="18" charset="0"/>
                <a:cs typeface="Times New Roman" panose="02020603050405020304" pitchFamily="18" charset="0"/>
              </a:rPr>
              <a:t>(A lot more on </a:t>
            </a:r>
            <a:r>
              <a:rPr lang="en-US" sz="1400" dirty="0" err="1">
                <a:latin typeface="Times New Roman" panose="02020603050405020304" pitchFamily="18" charset="0"/>
                <a:cs typeface="Times New Roman" panose="02020603050405020304" pitchFamily="18" charset="0"/>
              </a:rPr>
              <a:t>Fama</a:t>
            </a:r>
            <a:r>
              <a:rPr lang="en-US" sz="1400" dirty="0">
                <a:latin typeface="Times New Roman" panose="02020603050405020304" pitchFamily="18" charset="0"/>
                <a:cs typeface="Times New Roman" panose="02020603050405020304" pitchFamily="18" charset="0"/>
              </a:rPr>
              <a:t> &amp; French later on)</a:t>
            </a:r>
          </a:p>
        </p:txBody>
      </p:sp>
      <p:graphicFrame>
        <p:nvGraphicFramePr>
          <p:cNvPr id="5" name="Table 4">
            <a:extLst>
              <a:ext uri="{FF2B5EF4-FFF2-40B4-BE49-F238E27FC236}">
                <a16:creationId xmlns:a16="http://schemas.microsoft.com/office/drawing/2014/main" id="{6A68AB58-FF80-3A67-BCAF-E6FB4710165F}"/>
              </a:ext>
            </a:extLst>
          </p:cNvPr>
          <p:cNvGraphicFramePr>
            <a:graphicFrameLocks noGrp="1"/>
          </p:cNvGraphicFramePr>
          <p:nvPr>
            <p:extLst>
              <p:ext uri="{D42A27DB-BD31-4B8C-83A1-F6EECF244321}">
                <p14:modId xmlns:p14="http://schemas.microsoft.com/office/powerpoint/2010/main" val="840372398"/>
              </p:ext>
            </p:extLst>
          </p:nvPr>
        </p:nvGraphicFramePr>
        <p:xfrm>
          <a:off x="1852139" y="4011560"/>
          <a:ext cx="4983738" cy="1165125"/>
        </p:xfrm>
        <a:graphic>
          <a:graphicData uri="http://schemas.openxmlformats.org/drawingml/2006/table">
            <a:tbl>
              <a:tblPr>
                <a:tableStyleId>{5C22544A-7EE6-4342-B048-85BDC9FD1C3A}</a:tableStyleId>
              </a:tblPr>
              <a:tblGrid>
                <a:gridCol w="646102">
                  <a:extLst>
                    <a:ext uri="{9D8B030D-6E8A-4147-A177-3AD203B41FA5}">
                      <a16:colId xmlns:a16="http://schemas.microsoft.com/office/drawing/2014/main" val="611277605"/>
                    </a:ext>
                  </a:extLst>
                </a:gridCol>
                <a:gridCol w="2614696">
                  <a:extLst>
                    <a:ext uri="{9D8B030D-6E8A-4147-A177-3AD203B41FA5}">
                      <a16:colId xmlns:a16="http://schemas.microsoft.com/office/drawing/2014/main" val="91022616"/>
                    </a:ext>
                  </a:extLst>
                </a:gridCol>
                <a:gridCol w="1722940">
                  <a:extLst>
                    <a:ext uri="{9D8B030D-6E8A-4147-A177-3AD203B41FA5}">
                      <a16:colId xmlns:a16="http://schemas.microsoft.com/office/drawing/2014/main" val="1916019766"/>
                    </a:ext>
                  </a:extLst>
                </a:gridCol>
              </a:tblGrid>
              <a:tr h="233025">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Market return</a:t>
                      </a:r>
                      <a:endParaRPr lang="en-US" sz="11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err="1">
                          <a:effectLst/>
                        </a:rPr>
                        <a:t>Riskfree</a:t>
                      </a:r>
                      <a:r>
                        <a:rPr lang="en-US" sz="1100" u="none" strike="noStrike" dirty="0">
                          <a:effectLst/>
                        </a:rPr>
                        <a:t> rate</a:t>
                      </a:r>
                      <a:endParaRPr lang="en-US" sz="11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9502957"/>
                  </a:ext>
                </a:extLst>
              </a:tr>
              <a:tr h="233025">
                <a:tc>
                  <a:txBody>
                    <a:bodyPr/>
                    <a:lstStyle/>
                    <a:p>
                      <a:pPr algn="l" fontAlgn="b"/>
                      <a:r>
                        <a:rPr lang="en-US" sz="1100" u="none" strike="noStrike" dirty="0">
                          <a:effectLst/>
                        </a:rPr>
                        <a:t>A</a:t>
                      </a:r>
                      <a:endParaRPr lang="en-US" sz="11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r>
                        <a:rPr lang="en-US" sz="1100" u="none" strike="noStrike" dirty="0">
                          <a:effectLst/>
                        </a:rPr>
                        <a:t>S&amp;P 500 return</a:t>
                      </a:r>
                      <a:endParaRPr lang="en-US" sz="11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r>
                        <a:rPr lang="en-US" sz="1100" u="none" strike="noStrike" dirty="0">
                          <a:effectLst/>
                        </a:rPr>
                        <a:t>10-year Treasury yield</a:t>
                      </a:r>
                      <a:endParaRPr lang="en-US" sz="11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937732461"/>
                  </a:ext>
                </a:extLst>
              </a:tr>
              <a:tr h="233025">
                <a:tc>
                  <a:txBody>
                    <a:bodyPr/>
                    <a:lstStyle/>
                    <a:p>
                      <a:pPr algn="l" fontAlgn="b"/>
                      <a:r>
                        <a:rPr lang="en-US" sz="1100" u="none" strike="noStrike">
                          <a:effectLst/>
                        </a:rPr>
                        <a:t>B</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All-inclusive market index return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1-month T-bill yield</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17869525"/>
                  </a:ext>
                </a:extLst>
              </a:tr>
              <a:tr h="233025">
                <a:tc>
                  <a:txBody>
                    <a:bodyPr/>
                    <a:lstStyle/>
                    <a:p>
                      <a:pPr algn="l" fontAlgn="b"/>
                      <a:r>
                        <a:rPr lang="en-US" sz="1100" u="none" strike="noStrike">
                          <a:effectLst/>
                        </a:rPr>
                        <a:t>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Russell 2000 return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5-year Treasury yield</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64028515"/>
                  </a:ext>
                </a:extLst>
              </a:tr>
              <a:tr h="233025">
                <a:tc>
                  <a:txBody>
                    <a:bodyPr/>
                    <a:lstStyle/>
                    <a:p>
                      <a:pPr algn="l" fontAlgn="b"/>
                      <a:r>
                        <a:rPr lang="en-US" sz="1100" u="none" strike="noStrike">
                          <a:effectLst/>
                        </a:rPr>
                        <a:t>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S&amp;P 1500 return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1-year Treasury yield</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00155218"/>
                  </a:ext>
                </a:extLst>
              </a:tr>
            </a:tbl>
          </a:graphicData>
        </a:graphic>
      </p:graphicFrame>
    </p:spTree>
    <p:extLst>
      <p:ext uri="{BB962C8B-B14F-4D97-AF65-F5344CB8AC3E}">
        <p14:creationId xmlns:p14="http://schemas.microsoft.com/office/powerpoint/2010/main" val="461348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66788" rtl="0" eaLnBrk="1" fontAlgn="base" latinLnBrk="0" hangingPunct="1">
          <a:lnSpc>
            <a:spcPct val="100000"/>
          </a:lnSpc>
          <a:spcBef>
            <a:spcPct val="0"/>
          </a:spcBef>
          <a:spcAft>
            <a:spcPct val="0"/>
          </a:spcAft>
          <a:buClrTx/>
          <a:buSzTx/>
          <a:buFontTx/>
          <a:buNone/>
          <a:tabLst/>
          <a:defRPr kumimoji="0" lang="en-US" sz="19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66788" rtl="0" eaLnBrk="1" fontAlgn="base" latinLnBrk="0" hangingPunct="1">
          <a:lnSpc>
            <a:spcPct val="100000"/>
          </a:lnSpc>
          <a:spcBef>
            <a:spcPct val="0"/>
          </a:spcBef>
          <a:spcAft>
            <a:spcPct val="0"/>
          </a:spcAft>
          <a:buClrTx/>
          <a:buSzTx/>
          <a:buFontTx/>
          <a:buNone/>
          <a:tabLst/>
          <a:defRPr kumimoji="0" lang="en-US" sz="19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Week1 Mutual Funds and Other Funds" id="{7843CA38-ED92-4D83-9965-DD72F722B1EA}" vid="{55683750-3E53-4125-85A1-61552102B8A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AngPPTtemplate</Template>
  <TotalTime>864</TotalTime>
  <Words>2117</Words>
  <Application>Microsoft Office PowerPoint</Application>
  <PresentationFormat>Custom</PresentationFormat>
  <Paragraphs>218</Paragraphs>
  <Slides>24</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0" baseType="lpstr">
      <vt:lpstr>Arial</vt:lpstr>
      <vt:lpstr>Calibri</vt:lpstr>
      <vt:lpstr>Lato</vt:lpstr>
      <vt:lpstr>Times New Roman</vt:lpstr>
      <vt:lpstr>Default Design</vt:lpstr>
      <vt:lpstr>Equation</vt:lpstr>
      <vt:lpstr>Linear Asset Pricing Models</vt:lpstr>
      <vt:lpstr>CAPM</vt:lpstr>
      <vt:lpstr>Risks in asset pricing</vt:lpstr>
      <vt:lpstr>Capital Asset Pricing Model (CAPM)</vt:lpstr>
      <vt:lpstr>“beta”</vt:lpstr>
      <vt:lpstr>“alpha”</vt:lpstr>
      <vt:lpstr>Risk and diversification in CAPM</vt:lpstr>
      <vt:lpstr>Testing CAPM and Multi-Factor Models</vt:lpstr>
      <vt:lpstr>Exercise 1</vt:lpstr>
      <vt:lpstr>Digression: “Risk-Free” Assets</vt:lpstr>
      <vt:lpstr>US Defaults</vt:lpstr>
      <vt:lpstr>Single security vs multiple securities</vt:lpstr>
      <vt:lpstr>How should we test our model then? One simplest solution: Portfolio sorting</vt:lpstr>
      <vt:lpstr>Returns from beta: Frazzini and Pedersen (2014)</vt:lpstr>
      <vt:lpstr>Exercise 2</vt:lpstr>
      <vt:lpstr>Portfolio sorting</vt:lpstr>
      <vt:lpstr>Portfolio sorting steps</vt:lpstr>
      <vt:lpstr>Background knowledge: T-Test</vt:lpstr>
      <vt:lpstr>Exercise 2.2</vt:lpstr>
      <vt:lpstr>Multi-Factor Models</vt:lpstr>
      <vt:lpstr>Arbitrage Pricing Theory (APT)</vt:lpstr>
      <vt:lpstr>Moving to a multi-factor word: Motivation</vt:lpstr>
      <vt:lpstr>An example of multi-factor model: Fama-French Three Factors</vt:lpstr>
      <vt:lpstr>Exercise 1.2 </vt:lpstr>
    </vt:vector>
  </TitlesOfParts>
  <Company>Bartek,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Mutual Funds, ETF, and Closed-End Funds </dc:title>
  <dc:creator>Alan Huang</dc:creator>
  <cp:lastModifiedBy>Alan Huang</cp:lastModifiedBy>
  <cp:revision>33</cp:revision>
  <cp:lastPrinted>2007-06-20T18:06:32Z</cp:lastPrinted>
  <dcterms:created xsi:type="dcterms:W3CDTF">2021-11-22T20:59:22Z</dcterms:created>
  <dcterms:modified xsi:type="dcterms:W3CDTF">2024-01-08T15:42:26Z</dcterms:modified>
</cp:coreProperties>
</file>