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0" r:id="rId4"/>
    <p:sldId id="284" r:id="rId5"/>
    <p:sldId id="282" r:id="rId6"/>
    <p:sldId id="283" r:id="rId7"/>
    <p:sldId id="277" r:id="rId8"/>
    <p:sldId id="261" r:id="rId9"/>
    <p:sldId id="278" r:id="rId10"/>
    <p:sldId id="271" r:id="rId11"/>
    <p:sldId id="272" r:id="rId12"/>
    <p:sldId id="285" r:id="rId13"/>
    <p:sldId id="281" r:id="rId14"/>
    <p:sldId id="264" r:id="rId15"/>
    <p:sldId id="266" r:id="rId16"/>
    <p:sldId id="267" r:id="rId17"/>
    <p:sldId id="286" r:id="rId18"/>
    <p:sldId id="280" r:id="rId19"/>
    <p:sldId id="287" r:id="rId20"/>
    <p:sldId id="279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2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4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AF1E-A6C7-9142-AEED-33959E949AB1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6A19-3022-DA44-9F19-B6009253FA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9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1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7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3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147F-2E32-4170-A556-379330FADBA0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2266-ACF5-4710-A458-1F27E295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7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team/U0HA9MRMH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rds-www.wharton.upenn.edu/contact-suppor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rds-www.wharton.upenn.edu/pages/support/getting-started/3-ways-use-wr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rds-www.wharton.upenn.ed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21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31796"/>
            <a:ext cx="6858000" cy="115751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Getting Started </a:t>
            </a:r>
          </a:p>
        </p:txBody>
      </p:sp>
    </p:spTree>
    <p:extLst>
      <p:ext uri="{BB962C8B-B14F-4D97-AF65-F5344CB8AC3E}">
        <p14:creationId xmlns:p14="http://schemas.microsoft.com/office/powerpoint/2010/main" val="209007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36248"/>
            <a:ext cx="8019557" cy="6521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WRDS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774F76-FF3F-49BC-8676-4CA69EA7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09" y="964744"/>
            <a:ext cx="5730997" cy="4523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8A353-373E-405C-84B9-3FFCEB55E545}"/>
              </a:ext>
            </a:extLst>
          </p:cNvPr>
          <p:cNvSpPr txBox="1"/>
          <p:nvPr/>
        </p:nvSpPr>
        <p:spPr>
          <a:xfrm>
            <a:off x="24228" y="1178251"/>
            <a:ext cx="2912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WRDS Home page displays your data subscriptions.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Scroll down the page to locate the CRSP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CRSP.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E7DBE7-21BE-43E9-A0A7-B1435E877A47}"/>
              </a:ext>
            </a:extLst>
          </p:cNvPr>
          <p:cNvCxnSpPr>
            <a:cxnSpLocks/>
          </p:cNvCxnSpPr>
          <p:nvPr/>
        </p:nvCxnSpPr>
        <p:spPr>
          <a:xfrm>
            <a:off x="2605898" y="4655127"/>
            <a:ext cx="66262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785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25" y="332889"/>
            <a:ext cx="79248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CRSP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DF794-7F87-4C9D-82A3-F093792C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46" y="600635"/>
            <a:ext cx="5800725" cy="4894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7C9BF-0B8F-48F6-A778-BDC83897ABB8}"/>
              </a:ext>
            </a:extLst>
          </p:cNvPr>
          <p:cNvSpPr txBox="1"/>
          <p:nvPr/>
        </p:nvSpPr>
        <p:spPr>
          <a:xfrm>
            <a:off x="277125" y="2472006"/>
            <a:ext cx="3050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on Stock/Security Files.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5FB9C-D17E-44B5-84B4-F0D3060A7697}"/>
              </a:ext>
            </a:extLst>
          </p:cNvPr>
          <p:cNvCxnSpPr/>
          <p:nvPr/>
        </p:nvCxnSpPr>
        <p:spPr>
          <a:xfrm>
            <a:off x="1536387" y="3434542"/>
            <a:ext cx="155301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4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785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25" y="332889"/>
            <a:ext cx="79248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CRSP Stock/Security Files 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222" y="2417041"/>
            <a:ext cx="2199964" cy="38374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Click on Monthly Stock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B7E79-5255-4510-8A0E-C7A73FBE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" y="1435953"/>
            <a:ext cx="6196418" cy="38419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C1133-C1E4-4B1B-B9C9-55C7FD117FCC}"/>
              </a:ext>
            </a:extLst>
          </p:cNvPr>
          <p:cNvCxnSpPr>
            <a:cxnSpLocks/>
          </p:cNvCxnSpPr>
          <p:nvPr/>
        </p:nvCxnSpPr>
        <p:spPr>
          <a:xfrm flipH="1">
            <a:off x="6462073" y="3050771"/>
            <a:ext cx="68995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58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25" y="149018"/>
            <a:ext cx="79248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CRSP Monthly Stock Data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24A69-B8D8-422D-9F6D-1014DC49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71" y="973087"/>
            <a:ext cx="5888770" cy="4105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95CE1-C05E-4B17-8681-25B81C08D581}"/>
              </a:ext>
            </a:extLst>
          </p:cNvPr>
          <p:cNvSpPr txBox="1"/>
          <p:nvPr/>
        </p:nvSpPr>
        <p:spPr>
          <a:xfrm>
            <a:off x="188258" y="3573840"/>
            <a:ext cx="2601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Enter 2020-01 to 2020-12 in the Date Variable fields. 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8663E-82AA-4986-B2D0-5428823320FF}"/>
              </a:ext>
            </a:extLst>
          </p:cNvPr>
          <p:cNvCxnSpPr>
            <a:cxnSpLocks/>
          </p:cNvCxnSpPr>
          <p:nvPr/>
        </p:nvCxnSpPr>
        <p:spPr>
          <a:xfrm>
            <a:off x="2306795" y="4554389"/>
            <a:ext cx="693571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D7FC10-669B-4AFF-8156-8098B70F28BA}"/>
              </a:ext>
            </a:extLst>
          </p:cNvPr>
          <p:cNvSpPr txBox="1"/>
          <p:nvPr/>
        </p:nvSpPr>
        <p:spPr>
          <a:xfrm>
            <a:off x="188258" y="1096617"/>
            <a:ext cx="246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 the query page, the first step is to select the date range for your data. </a:t>
            </a:r>
          </a:p>
        </p:txBody>
      </p:sp>
    </p:spTree>
    <p:extLst>
      <p:ext uri="{BB962C8B-B14F-4D97-AF65-F5344CB8AC3E}">
        <p14:creationId xmlns:p14="http://schemas.microsoft.com/office/powerpoint/2010/main" val="167533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6849" y="211362"/>
            <a:ext cx="7556501" cy="9406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Enter the Companies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88546-E3B4-4064-BADE-172CF3A8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7" y="1383560"/>
            <a:ext cx="6775396" cy="249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23ED2-F83C-4EC9-8EF9-CCF05720D2DB}"/>
              </a:ext>
            </a:extLst>
          </p:cNvPr>
          <p:cNvSpPr txBox="1"/>
          <p:nvPr/>
        </p:nvSpPr>
        <p:spPr>
          <a:xfrm>
            <a:off x="3931921" y="4486826"/>
            <a:ext cx="44306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Enter the ticker symbols for the companies: IBM AMZN WMT.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C2439-D3C5-49FD-A5C8-87A4E2134832}"/>
              </a:ext>
            </a:extLst>
          </p:cNvPr>
          <p:cNvSpPr txBox="1"/>
          <p:nvPr/>
        </p:nvSpPr>
        <p:spPr>
          <a:xfrm>
            <a:off x="66502" y="1504604"/>
            <a:ext cx="1853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Make sure Ticker is selected.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680C05-9251-413B-AD67-A1E52B648171}"/>
              </a:ext>
            </a:extLst>
          </p:cNvPr>
          <p:cNvCxnSpPr>
            <a:cxnSpLocks/>
          </p:cNvCxnSpPr>
          <p:nvPr/>
        </p:nvCxnSpPr>
        <p:spPr>
          <a:xfrm>
            <a:off x="1745673" y="2302625"/>
            <a:ext cx="67980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BE0C4-D828-464E-805F-AB2C30F78BBC}"/>
              </a:ext>
            </a:extLst>
          </p:cNvPr>
          <p:cNvCxnSpPr>
            <a:cxnSpLocks/>
          </p:cNvCxnSpPr>
          <p:nvPr/>
        </p:nvCxnSpPr>
        <p:spPr>
          <a:xfrm flipH="1" flipV="1">
            <a:off x="4286045" y="3971542"/>
            <a:ext cx="385710" cy="42064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0989" y="177228"/>
            <a:ext cx="7120557" cy="8734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Select the Query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6610" y="5041236"/>
            <a:ext cx="4568646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For this assignment, select two variables: Ticker and Price.</a:t>
            </a:r>
          </a:p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265" y="1378356"/>
            <a:ext cx="2719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the variables you want from the Query Variables list.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9CD423-BF88-4548-BA99-81619531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269" y="1187305"/>
            <a:ext cx="5594118" cy="37421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312871-194D-40A1-805F-10DD4BA7047A}"/>
              </a:ext>
            </a:extLst>
          </p:cNvPr>
          <p:cNvCxnSpPr/>
          <p:nvPr/>
        </p:nvCxnSpPr>
        <p:spPr>
          <a:xfrm>
            <a:off x="2211185" y="1496291"/>
            <a:ext cx="70658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E0471-2F2B-4EA2-B80C-EE0C23B4D98C}"/>
              </a:ext>
            </a:extLst>
          </p:cNvPr>
          <p:cNvCxnSpPr/>
          <p:nvPr/>
        </p:nvCxnSpPr>
        <p:spPr>
          <a:xfrm flipV="1">
            <a:off x="6899564" y="3757353"/>
            <a:ext cx="0" cy="12838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3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4000" y="326073"/>
            <a:ext cx="8089900" cy="1654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Select the Query Output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9529" y="5059278"/>
            <a:ext cx="7060666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For this assignment, select fixed-width text (*.txt), which will display the data in your browser.</a:t>
            </a:r>
          </a:p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B9BE0-6CC1-45A4-AE1D-BF93B6D9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008687"/>
            <a:ext cx="6855012" cy="39337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BAAF8C-06E3-44CB-A32E-C2AB1F993142}"/>
              </a:ext>
            </a:extLst>
          </p:cNvPr>
          <p:cNvCxnSpPr>
            <a:cxnSpLocks/>
          </p:cNvCxnSpPr>
          <p:nvPr/>
        </p:nvCxnSpPr>
        <p:spPr>
          <a:xfrm flipH="1" flipV="1">
            <a:off x="576675" y="2604105"/>
            <a:ext cx="1458313" cy="25165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4000" y="326073"/>
            <a:ext cx="8089900" cy="1654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Run the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856EC-68F4-4FB6-9213-CD5B93C2E377}"/>
              </a:ext>
            </a:extLst>
          </p:cNvPr>
          <p:cNvSpPr txBox="1"/>
          <p:nvPr/>
        </p:nvSpPr>
        <p:spPr>
          <a:xfrm>
            <a:off x="5799311" y="4093004"/>
            <a:ext cx="3370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Submit Form button at the bottom of the page to run the query.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6BDDB-0325-4045-99DE-E8D0F96B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58" y="1250988"/>
            <a:ext cx="5258195" cy="4199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9F961C-C6EE-4516-AD07-5EAFB19D9F20}"/>
              </a:ext>
            </a:extLst>
          </p:cNvPr>
          <p:cNvCxnSpPr>
            <a:cxnSpLocks/>
          </p:cNvCxnSpPr>
          <p:nvPr/>
        </p:nvCxnSpPr>
        <p:spPr>
          <a:xfrm flipH="1">
            <a:off x="1438103" y="5187142"/>
            <a:ext cx="4563686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6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4000" y="458572"/>
            <a:ext cx="8089900" cy="1654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Query Summary</a:t>
            </a:r>
          </a:p>
          <a:p>
            <a:endParaRPr lang="en-US" b="1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FE5FF-0E91-4F4A-AA70-E38AB7CC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3" y="1285619"/>
            <a:ext cx="5616538" cy="3600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279E9-7B3C-4DC4-8D7D-B427A3639D81}"/>
              </a:ext>
            </a:extLst>
          </p:cNvPr>
          <p:cNvSpPr txBox="1"/>
          <p:nvPr/>
        </p:nvSpPr>
        <p:spPr>
          <a:xfrm>
            <a:off x="254000" y="5047292"/>
            <a:ext cx="808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Output Files link to access the results of your query.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F2526A-C428-4536-BCD6-E8C778E0A0FC}"/>
              </a:ext>
            </a:extLst>
          </p:cNvPr>
          <p:cNvCxnSpPr>
            <a:cxnSpLocks/>
          </p:cNvCxnSpPr>
          <p:nvPr/>
        </p:nvCxnSpPr>
        <p:spPr>
          <a:xfrm flipV="1">
            <a:off x="3351422" y="4677907"/>
            <a:ext cx="0" cy="416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A15A8D-5FE6-4563-A283-20E07F5AF8D5}"/>
              </a:ext>
            </a:extLst>
          </p:cNvPr>
          <p:cNvSpPr txBox="1"/>
          <p:nvPr/>
        </p:nvSpPr>
        <p:spPr>
          <a:xfrm>
            <a:off x="6265718" y="153592"/>
            <a:ext cx="2820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summary page opens in a new tab, indicating the status of your query, and containing the link to your results.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>
                <a:solidFill>
                  <a:srgbClr val="00B050"/>
                </a:solidFill>
              </a:rPr>
              <a:t>Success</a:t>
            </a:r>
            <a:r>
              <a:rPr lang="en-US" sz="2400" dirty="0"/>
              <a:t>” means your data is ready. </a:t>
            </a:r>
          </a:p>
        </p:txBody>
      </p:sp>
    </p:spTree>
    <p:extLst>
      <p:ext uri="{BB962C8B-B14F-4D97-AF65-F5344CB8AC3E}">
        <p14:creationId xmlns:p14="http://schemas.microsoft.com/office/powerpoint/2010/main" val="307624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" y="458572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4000" y="458572"/>
            <a:ext cx="8089900" cy="1654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Query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8A321-C470-40AE-BE00-E7D7D03E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50" y="257694"/>
            <a:ext cx="3431450" cy="5577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40C55-73F9-4928-8012-9F3A45A95320}"/>
              </a:ext>
            </a:extLst>
          </p:cNvPr>
          <p:cNvSpPr txBox="1"/>
          <p:nvPr/>
        </p:nvSpPr>
        <p:spPr>
          <a:xfrm>
            <a:off x="598516" y="1446415"/>
            <a:ext cx="3973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The monthly stock prices for IBM, Amazon, and Walmart for 2020 are displayed.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8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21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37" y="652396"/>
            <a:ext cx="77851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Learning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087" y="2016740"/>
            <a:ext cx="7532622" cy="1350520"/>
          </a:xfrm>
        </p:spPr>
        <p:txBody>
          <a:bodyPr>
            <a:no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Become conversant in building and executing WRDS web queries.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4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7127" y="305215"/>
            <a:ext cx="8089900" cy="165409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/>
                <a:cs typeface="Calibri"/>
              </a:rPr>
              <a:t>Note: Pop-Up Blocker Installed?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3BA46-C6D7-4CC7-8820-E513CA27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" y="1434353"/>
            <a:ext cx="4932452" cy="456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14FB8-DC77-4D76-9C29-98E9CCC484BA}"/>
              </a:ext>
            </a:extLst>
          </p:cNvPr>
          <p:cNvSpPr txBox="1"/>
          <p:nvPr/>
        </p:nvSpPr>
        <p:spPr>
          <a:xfrm>
            <a:off x="5590309" y="1187631"/>
            <a:ext cx="341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have a pop-up blocker on your browser, the query page will show a banner indicating the query was submitted.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Click the query number to proceed to the Summary screen, then click the link to access your results.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57D9BB-741B-480F-940E-5148CBB6211C}"/>
              </a:ext>
            </a:extLst>
          </p:cNvPr>
          <p:cNvCxnSpPr>
            <a:cxnSpLocks/>
          </p:cNvCxnSpPr>
          <p:nvPr/>
        </p:nvCxnSpPr>
        <p:spPr>
          <a:xfrm flipH="1" flipV="1">
            <a:off x="1402773" y="3331690"/>
            <a:ext cx="4509655" cy="10363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3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" y="486536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70" y="472888"/>
            <a:ext cx="77216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Additional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370" y="1545663"/>
            <a:ext cx="6858000" cy="2134775"/>
          </a:xfrm>
        </p:spPr>
        <p:txBody>
          <a:bodyPr>
            <a:noAutofit/>
          </a:bodyPr>
          <a:lstStyle/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Calibri"/>
                <a:cs typeface="Calibri"/>
              </a:rPr>
              <a:t>For any questions, please contact:</a:t>
            </a:r>
            <a:br>
              <a:rPr lang="en-US" sz="2000" b="1" i="0" u="none" strike="noStrike" dirty="0">
                <a:solidFill>
                  <a:srgbClr val="1D1C1D"/>
                </a:solidFill>
                <a:effectLst/>
                <a:latin typeface="Slack-Lato"/>
                <a:hlinkClick r:id="rId3"/>
              </a:rPr>
            </a:br>
            <a:br>
              <a:rPr lang="en-US" sz="2000" dirty="0"/>
            </a:br>
            <a:r>
              <a:rPr lang="en-US" sz="2000" b="0" i="0" u="none" strike="noStrike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https://wrds-www.wharton.upenn.edu/contact-support/</a:t>
            </a:r>
            <a:endParaRPr lang="en-US" sz="20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21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812" y="533780"/>
            <a:ext cx="74549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What is WRDS?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628262" y="1476286"/>
            <a:ext cx="7235578" cy="51435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WRDS stands for Wharton Research Data Services.  </a:t>
            </a: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WRDS aggregates data into a standard format and then makes it available to subscribers.</a:t>
            </a:r>
          </a:p>
          <a:p>
            <a:pPr marL="257175" indent="-257175" algn="l">
              <a:buFont typeface="Arial"/>
              <a:buChar char="•"/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9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00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03" y="235802"/>
            <a:ext cx="74549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Financial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1600C-E000-4DC2-B922-83A3EF395B66}"/>
              </a:ext>
            </a:extLst>
          </p:cNvPr>
          <p:cNvSpPr txBox="1"/>
          <p:nvPr/>
        </p:nvSpPr>
        <p:spPr>
          <a:xfrm>
            <a:off x="465513" y="1182048"/>
            <a:ext cx="37153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WRDS is best known for financial data</a:t>
            </a: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example, stock prices </a:t>
            </a: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CRSP, or company fundamentals </a:t>
            </a: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Compustat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35013-9753-46A0-884D-D853DC5B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4590481"/>
            <a:ext cx="8527566" cy="710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D6EB5-4565-4A10-BF92-7C37D811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857" y="946432"/>
            <a:ext cx="4497640" cy="32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21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03" y="235802"/>
            <a:ext cx="74549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Other Types of Data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654953" y="2400849"/>
            <a:ext cx="6858000" cy="2513824"/>
          </a:xfrm>
        </p:spPr>
        <p:txBody>
          <a:bodyPr numCol="2">
            <a:noAutofit/>
          </a:bodyPr>
          <a:lstStyle/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Economics</a:t>
            </a: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Insurance</a:t>
            </a: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  <a:p>
            <a:pPr marL="457200" indent="-457200" algn="l">
              <a:buSzPct val="6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</a:t>
            </a:r>
          </a:p>
          <a:p>
            <a:pPr marL="257175" indent="-257175" algn="l">
              <a:buFont typeface="Arial"/>
              <a:buChar char="•"/>
            </a:pP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1600C-E000-4DC2-B922-83A3EF395B66}"/>
              </a:ext>
            </a:extLst>
          </p:cNvPr>
          <p:cNvSpPr txBox="1"/>
          <p:nvPr/>
        </p:nvSpPr>
        <p:spPr>
          <a:xfrm>
            <a:off x="565264" y="1196587"/>
            <a:ext cx="75728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WRDS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also hosts data in a variety of other disciplines including:</a:t>
            </a:r>
          </a:p>
        </p:txBody>
      </p:sp>
    </p:spTree>
    <p:extLst>
      <p:ext uri="{BB962C8B-B14F-4D97-AF65-F5344CB8AC3E}">
        <p14:creationId xmlns:p14="http://schemas.microsoft.com/office/powerpoint/2010/main" val="246800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211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812" y="533780"/>
            <a:ext cx="74549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Getting Started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686451" y="1483110"/>
            <a:ext cx="8050225" cy="51435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you need is a web browser and Internet access to query data from WRDS. </a:t>
            </a:r>
            <a:b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you decide which dataset to use, you can use </a:t>
            </a:r>
            <a:r>
              <a:rPr lang="en-US" sz="2800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web-based query form to extract and output data in the format of your choice.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following assignment provides instructions on how to create a web-based query. See </a:t>
            </a: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Support</a:t>
            </a:r>
            <a:r>
              <a:rPr lang="en-US" sz="28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additional ways to access WRDS data.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62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44" y="471750"/>
            <a:ext cx="7454900" cy="71063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Link to WRDS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6100" y="2638826"/>
            <a:ext cx="7454900" cy="96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>
                <a:latin typeface="Calibri"/>
                <a:cs typeface="Calibri"/>
                <a:hlinkClick r:id="rId3"/>
              </a:rPr>
              <a:t>https://wrds-www.wharton.upenn.edu</a:t>
            </a:r>
            <a:endParaRPr lang="en-US" sz="3200" dirty="0">
              <a:latin typeface="Calibri"/>
              <a:cs typeface="Calibri"/>
            </a:endParaRP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6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62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57" y="436563"/>
            <a:ext cx="7818067" cy="71063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Class Account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4E7B3-4645-4C23-B22F-193E516A9402}"/>
              </a:ext>
            </a:extLst>
          </p:cNvPr>
          <p:cNvSpPr txBox="1"/>
          <p:nvPr/>
        </p:nvSpPr>
        <p:spPr>
          <a:xfrm>
            <a:off x="802178" y="1687484"/>
            <a:ext cx="75396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If you are using a class account to access WRDS, please ask your instructor for the class login credentials. </a:t>
            </a: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Do not share this information outside the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578"/>
            <a:ext cx="9144000" cy="6415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23" y="72096"/>
            <a:ext cx="7818067" cy="71063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Calibri"/>
                <a:cs typeface="Calibri"/>
              </a:rPr>
              <a:t>WRDS 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D369-0919-44C3-833E-25717F96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3" y="770646"/>
            <a:ext cx="8113221" cy="3589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8D784-62CD-4B4C-BDFC-1B65699F36DD}"/>
              </a:ext>
            </a:extLst>
          </p:cNvPr>
          <p:cNvSpPr txBox="1"/>
          <p:nvPr/>
        </p:nvSpPr>
        <p:spPr>
          <a:xfrm>
            <a:off x="190789" y="4348151"/>
            <a:ext cx="8762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Enter your username and password.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Click the Login button. </a:t>
            </a:r>
          </a:p>
        </p:txBody>
      </p:sp>
    </p:spTree>
    <p:extLst>
      <p:ext uri="{BB962C8B-B14F-4D97-AF65-F5344CB8AC3E}">
        <p14:creationId xmlns:p14="http://schemas.microsoft.com/office/powerpoint/2010/main" val="291586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11710</TotalTime>
  <Words>531</Words>
  <Application>Microsoft Office PowerPoint</Application>
  <PresentationFormat>On-screen Show (4:3)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Slack-Lato</vt:lpstr>
      <vt:lpstr>Arial</vt:lpstr>
      <vt:lpstr>Calibri</vt:lpstr>
      <vt:lpstr>Courier New</vt:lpstr>
      <vt:lpstr>Office Theme</vt:lpstr>
      <vt:lpstr>Getting Started </vt:lpstr>
      <vt:lpstr>Learning Objectives</vt:lpstr>
      <vt:lpstr>What is WRDS?</vt:lpstr>
      <vt:lpstr>Financial Data</vt:lpstr>
      <vt:lpstr>Other Types of Data</vt:lpstr>
      <vt:lpstr>Getting Started</vt:lpstr>
      <vt:lpstr>Link to WRDS</vt:lpstr>
      <vt:lpstr>Class Account Information</vt:lpstr>
      <vt:lpstr>WRDS Login Page</vt:lpstr>
      <vt:lpstr>PowerPoint Presentation</vt:lpstr>
      <vt:lpstr>CRSP Page</vt:lpstr>
      <vt:lpstr>CRSP Stock/Security Files Page</vt:lpstr>
      <vt:lpstr>CRSP Monthly Stock Data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Help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Mukund</dc:creator>
  <cp:lastModifiedBy>Alan Huang</cp:lastModifiedBy>
  <cp:revision>183</cp:revision>
  <dcterms:created xsi:type="dcterms:W3CDTF">2015-01-08T16:51:09Z</dcterms:created>
  <dcterms:modified xsi:type="dcterms:W3CDTF">2022-01-07T14:21:30Z</dcterms:modified>
</cp:coreProperties>
</file>