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86" r:id="rId3"/>
    <p:sldId id="258" r:id="rId4"/>
    <p:sldId id="289" r:id="rId5"/>
    <p:sldId id="290" r:id="rId6"/>
    <p:sldId id="291" r:id="rId7"/>
    <p:sldId id="292" r:id="rId8"/>
    <p:sldId id="293" r:id="rId9"/>
    <p:sldId id="294" r:id="rId10"/>
    <p:sldId id="297" r:id="rId11"/>
    <p:sldId id="295" r:id="rId12"/>
    <p:sldId id="298" r:id="rId13"/>
    <p:sldId id="296" r:id="rId14"/>
    <p:sldId id="299" r:id="rId15"/>
    <p:sldId id="282" r:id="rId16"/>
    <p:sldId id="302" r:id="rId17"/>
    <p:sldId id="301" r:id="rId18"/>
    <p:sldId id="275"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2" autoAdjust="0"/>
    <p:restoredTop sz="94660"/>
  </p:normalViewPr>
  <p:slideViewPr>
    <p:cSldViewPr snapToGrid="0">
      <p:cViewPr varScale="1">
        <p:scale>
          <a:sx n="105" d="100"/>
          <a:sy n="105" d="100"/>
        </p:scale>
        <p:origin x="72"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0E8BDA-D7E5-4630-8E62-6072639338C9}"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US"/>
        </a:p>
      </dgm:t>
    </dgm:pt>
    <dgm:pt modelId="{A987920C-6C39-4DE3-81ED-BE92E1A6EFE2}">
      <dgm:prSet phldrT="[Text]"/>
      <dgm:spPr>
        <a:solidFill>
          <a:schemeClr val="accent1">
            <a:lumMod val="40000"/>
            <a:lumOff val="60000"/>
          </a:schemeClr>
        </a:solidFill>
        <a:ln>
          <a:noFill/>
        </a:ln>
      </dgm:spPr>
      <dgm:t>
        <a:bodyPr/>
        <a:lstStyle/>
        <a:p>
          <a:r>
            <a:rPr lang="en-US" dirty="0"/>
            <a:t>Financial Data</a:t>
          </a:r>
        </a:p>
      </dgm:t>
    </dgm:pt>
    <dgm:pt modelId="{1104BFB9-D418-4FC5-BEE0-57B60855F8F8}" type="parTrans" cxnId="{D953538F-67CE-4238-8343-5E466B139320}">
      <dgm:prSet/>
      <dgm:spPr/>
      <dgm:t>
        <a:bodyPr/>
        <a:lstStyle/>
        <a:p>
          <a:endParaRPr lang="en-US"/>
        </a:p>
      </dgm:t>
    </dgm:pt>
    <dgm:pt modelId="{F90F2106-FF84-4DA7-8C50-EAF51F2AE312}" type="sibTrans" cxnId="{D953538F-67CE-4238-8343-5E466B139320}">
      <dgm:prSet/>
      <dgm:spPr/>
      <dgm:t>
        <a:bodyPr/>
        <a:lstStyle/>
        <a:p>
          <a:endParaRPr lang="en-US"/>
        </a:p>
      </dgm:t>
    </dgm:pt>
    <dgm:pt modelId="{1E7542ED-7464-4545-B70E-E8925008214A}">
      <dgm:prSet phldrT="[Text]"/>
      <dgm:spPr>
        <a:solidFill>
          <a:schemeClr val="accent1">
            <a:lumMod val="40000"/>
            <a:lumOff val="60000"/>
          </a:schemeClr>
        </a:solidFill>
        <a:ln>
          <a:noFill/>
        </a:ln>
      </dgm:spPr>
      <dgm:t>
        <a:bodyPr/>
        <a:lstStyle/>
        <a:p>
          <a:r>
            <a:rPr lang="en-US" dirty="0"/>
            <a:t>Pricing and Returns </a:t>
          </a:r>
        </a:p>
      </dgm:t>
    </dgm:pt>
    <dgm:pt modelId="{E6604C4C-D6BE-4509-A417-FA694FEA47FC}" type="parTrans" cxnId="{473D39B0-AB3B-45D6-9A49-A60C8CC00F9A}">
      <dgm:prSet/>
      <dgm:spPr/>
      <dgm:t>
        <a:bodyPr/>
        <a:lstStyle/>
        <a:p>
          <a:endParaRPr lang="en-US"/>
        </a:p>
      </dgm:t>
    </dgm:pt>
    <dgm:pt modelId="{50612BD0-44D3-45D8-B8F5-67E9295C8A54}" type="sibTrans" cxnId="{473D39B0-AB3B-45D6-9A49-A60C8CC00F9A}">
      <dgm:prSet/>
      <dgm:spPr/>
      <dgm:t>
        <a:bodyPr/>
        <a:lstStyle/>
        <a:p>
          <a:endParaRPr lang="en-US"/>
        </a:p>
      </dgm:t>
    </dgm:pt>
    <dgm:pt modelId="{5B5E503C-5D9A-4DEB-83AC-E1454CEAA5C8}">
      <dgm:prSet phldrT="[Text]"/>
      <dgm:spPr>
        <a:solidFill>
          <a:schemeClr val="accent1">
            <a:lumMod val="40000"/>
            <a:lumOff val="60000"/>
          </a:schemeClr>
        </a:solidFill>
      </dgm:spPr>
      <dgm:t>
        <a:bodyPr/>
        <a:lstStyle/>
        <a:p>
          <a:r>
            <a:rPr lang="en-US" dirty="0"/>
            <a:t>Fundamentals</a:t>
          </a:r>
        </a:p>
      </dgm:t>
    </dgm:pt>
    <dgm:pt modelId="{A99EA78B-54C7-42F2-B14A-DFC5655CC6D6}" type="parTrans" cxnId="{9E7F4BD7-4D29-4680-AEFE-322B507A917A}">
      <dgm:prSet/>
      <dgm:spPr/>
      <dgm:t>
        <a:bodyPr/>
        <a:lstStyle/>
        <a:p>
          <a:endParaRPr lang="en-US"/>
        </a:p>
      </dgm:t>
    </dgm:pt>
    <dgm:pt modelId="{9300A654-78FB-4BCA-B741-54C096A244B6}" type="sibTrans" cxnId="{9E7F4BD7-4D29-4680-AEFE-322B507A917A}">
      <dgm:prSet/>
      <dgm:spPr/>
      <dgm:t>
        <a:bodyPr/>
        <a:lstStyle/>
        <a:p>
          <a:endParaRPr lang="en-US"/>
        </a:p>
      </dgm:t>
    </dgm:pt>
    <dgm:pt modelId="{BE4C8FA4-4C0E-4BA2-80D6-7F7FF9449E9A}">
      <dgm:prSet phldrT="[Text]"/>
      <dgm:spPr>
        <a:solidFill>
          <a:schemeClr val="accent1">
            <a:lumMod val="40000"/>
            <a:lumOff val="60000"/>
          </a:schemeClr>
        </a:solidFill>
      </dgm:spPr>
      <dgm:t>
        <a:bodyPr/>
        <a:lstStyle/>
        <a:p>
          <a:r>
            <a:rPr lang="en-US" dirty="0"/>
            <a:t>Earnings and Estimates</a:t>
          </a:r>
        </a:p>
      </dgm:t>
    </dgm:pt>
    <dgm:pt modelId="{2850C16B-C9DF-49F7-BC74-2025D04B43FB}" type="parTrans" cxnId="{7C5C533C-DAAD-41D4-821B-04F81BFB3CC7}">
      <dgm:prSet/>
      <dgm:spPr/>
      <dgm:t>
        <a:bodyPr/>
        <a:lstStyle/>
        <a:p>
          <a:endParaRPr lang="en-US"/>
        </a:p>
      </dgm:t>
    </dgm:pt>
    <dgm:pt modelId="{BF26E504-B851-4C6C-9214-4D3CF622DE9C}" type="sibTrans" cxnId="{7C5C533C-DAAD-41D4-821B-04F81BFB3CC7}">
      <dgm:prSet/>
      <dgm:spPr/>
      <dgm:t>
        <a:bodyPr/>
        <a:lstStyle/>
        <a:p>
          <a:endParaRPr lang="en-US"/>
        </a:p>
      </dgm:t>
    </dgm:pt>
    <dgm:pt modelId="{64740DA4-D6DB-4DB6-AF4D-E4B4B496669D}">
      <dgm:prSet phldrT="[Text]"/>
      <dgm:spPr>
        <a:solidFill>
          <a:schemeClr val="accent1">
            <a:lumMod val="40000"/>
            <a:lumOff val="60000"/>
          </a:schemeClr>
        </a:solidFill>
      </dgm:spPr>
      <dgm:t>
        <a:bodyPr/>
        <a:lstStyle/>
        <a:p>
          <a:r>
            <a:rPr lang="en-US" dirty="0"/>
            <a:t>Institutional Ownership</a:t>
          </a:r>
        </a:p>
      </dgm:t>
    </dgm:pt>
    <dgm:pt modelId="{32C904A5-6812-4A29-BE51-11A93723A28F}" type="parTrans" cxnId="{E8ECC2BE-758D-4CF8-8984-B37549D1ED4A}">
      <dgm:prSet/>
      <dgm:spPr/>
      <dgm:t>
        <a:bodyPr/>
        <a:lstStyle/>
        <a:p>
          <a:endParaRPr lang="en-US"/>
        </a:p>
      </dgm:t>
    </dgm:pt>
    <dgm:pt modelId="{8CC28EB5-669D-4799-9DC5-F590C5FC4B42}" type="sibTrans" cxnId="{E8ECC2BE-758D-4CF8-8984-B37549D1ED4A}">
      <dgm:prSet/>
      <dgm:spPr/>
      <dgm:t>
        <a:bodyPr/>
        <a:lstStyle/>
        <a:p>
          <a:endParaRPr lang="en-US"/>
        </a:p>
      </dgm:t>
    </dgm:pt>
    <dgm:pt modelId="{0F4AE404-1D28-436D-AB78-0301695B526F}">
      <dgm:prSet phldrT="[Text]"/>
      <dgm:spPr>
        <a:solidFill>
          <a:schemeClr val="accent1">
            <a:lumMod val="40000"/>
            <a:lumOff val="60000"/>
          </a:schemeClr>
        </a:solidFill>
      </dgm:spPr>
      <dgm:t>
        <a:bodyPr/>
        <a:lstStyle/>
        <a:p>
          <a:r>
            <a:rPr lang="en-US" dirty="0"/>
            <a:t>Other Types of Data</a:t>
          </a:r>
        </a:p>
      </dgm:t>
    </dgm:pt>
    <dgm:pt modelId="{848C9FC0-FC9B-4449-84F4-6914516A7C34}" type="parTrans" cxnId="{DF2F7E0B-D624-4699-BE82-AD6A9ADA6EB4}">
      <dgm:prSet/>
      <dgm:spPr/>
      <dgm:t>
        <a:bodyPr/>
        <a:lstStyle/>
        <a:p>
          <a:endParaRPr lang="en-US"/>
        </a:p>
      </dgm:t>
    </dgm:pt>
    <dgm:pt modelId="{EE96122F-BDF0-4ABE-A270-BB6081E2AB1A}" type="sibTrans" cxnId="{DF2F7E0B-D624-4699-BE82-AD6A9ADA6EB4}">
      <dgm:prSet/>
      <dgm:spPr/>
      <dgm:t>
        <a:bodyPr/>
        <a:lstStyle/>
        <a:p>
          <a:endParaRPr lang="en-US"/>
        </a:p>
      </dgm:t>
    </dgm:pt>
    <dgm:pt modelId="{76F2B179-EFB6-4E37-8A76-9B9953FF4568}" type="pres">
      <dgm:prSet presAssocID="{3F0E8BDA-D7E5-4630-8E62-6072639338C9}" presName="hierChild1" presStyleCnt="0">
        <dgm:presLayoutVars>
          <dgm:orgChart val="1"/>
          <dgm:chPref val="1"/>
          <dgm:dir/>
          <dgm:animOne val="branch"/>
          <dgm:animLvl val="lvl"/>
          <dgm:resizeHandles/>
        </dgm:presLayoutVars>
      </dgm:prSet>
      <dgm:spPr/>
    </dgm:pt>
    <dgm:pt modelId="{A800A570-F265-4DF0-8C22-26160DDCCD46}" type="pres">
      <dgm:prSet presAssocID="{A987920C-6C39-4DE3-81ED-BE92E1A6EFE2}" presName="hierRoot1" presStyleCnt="0">
        <dgm:presLayoutVars>
          <dgm:hierBranch val="init"/>
        </dgm:presLayoutVars>
      </dgm:prSet>
      <dgm:spPr/>
    </dgm:pt>
    <dgm:pt modelId="{69D41894-6EF7-45E0-934C-12E5178AE3AC}" type="pres">
      <dgm:prSet presAssocID="{A987920C-6C39-4DE3-81ED-BE92E1A6EFE2}" presName="rootComposite1" presStyleCnt="0"/>
      <dgm:spPr/>
    </dgm:pt>
    <dgm:pt modelId="{6DD428B1-6E6E-406A-833A-E0024B2783DE}" type="pres">
      <dgm:prSet presAssocID="{A987920C-6C39-4DE3-81ED-BE92E1A6EFE2}" presName="rootText1" presStyleLbl="node0" presStyleIdx="0" presStyleCnt="1" custScaleY="351427" custLinFactNeighborX="-34677" custLinFactNeighborY="-885">
        <dgm:presLayoutVars>
          <dgm:chPref val="3"/>
        </dgm:presLayoutVars>
      </dgm:prSet>
      <dgm:spPr/>
    </dgm:pt>
    <dgm:pt modelId="{87BA68B6-3803-4D41-A875-3B476710FFFA}" type="pres">
      <dgm:prSet presAssocID="{A987920C-6C39-4DE3-81ED-BE92E1A6EFE2}" presName="rootConnector1" presStyleLbl="node1" presStyleIdx="0" presStyleCnt="0"/>
      <dgm:spPr/>
    </dgm:pt>
    <dgm:pt modelId="{24B92E23-7B2B-443C-812C-C61B772B0478}" type="pres">
      <dgm:prSet presAssocID="{A987920C-6C39-4DE3-81ED-BE92E1A6EFE2}" presName="hierChild2" presStyleCnt="0"/>
      <dgm:spPr/>
    </dgm:pt>
    <dgm:pt modelId="{0ECA446D-9FB8-4628-A2AD-7F9C6BAF84C1}" type="pres">
      <dgm:prSet presAssocID="{E6604C4C-D6BE-4509-A417-FA694FEA47FC}" presName="Name64" presStyleLbl="parChTrans1D2" presStyleIdx="0" presStyleCnt="5"/>
      <dgm:spPr/>
    </dgm:pt>
    <dgm:pt modelId="{B5A7E811-FF77-4DC1-963F-A09F5E755AD0}" type="pres">
      <dgm:prSet presAssocID="{1E7542ED-7464-4545-B70E-E8925008214A}" presName="hierRoot2" presStyleCnt="0">
        <dgm:presLayoutVars>
          <dgm:hierBranch val="init"/>
        </dgm:presLayoutVars>
      </dgm:prSet>
      <dgm:spPr/>
    </dgm:pt>
    <dgm:pt modelId="{329BFDC3-D204-4BD7-93DF-894373A7449F}" type="pres">
      <dgm:prSet presAssocID="{1E7542ED-7464-4545-B70E-E8925008214A}" presName="rootComposite" presStyleCnt="0"/>
      <dgm:spPr/>
    </dgm:pt>
    <dgm:pt modelId="{1D2F072C-8CB1-4A25-86E1-9FF60196D466}" type="pres">
      <dgm:prSet presAssocID="{1E7542ED-7464-4545-B70E-E8925008214A}" presName="rootText" presStyleLbl="node2" presStyleIdx="0" presStyleCnt="5">
        <dgm:presLayoutVars>
          <dgm:chPref val="3"/>
        </dgm:presLayoutVars>
      </dgm:prSet>
      <dgm:spPr/>
    </dgm:pt>
    <dgm:pt modelId="{3F786C13-61FE-40BA-A4CB-423CA43BCA6C}" type="pres">
      <dgm:prSet presAssocID="{1E7542ED-7464-4545-B70E-E8925008214A}" presName="rootConnector" presStyleLbl="node2" presStyleIdx="0" presStyleCnt="5"/>
      <dgm:spPr/>
    </dgm:pt>
    <dgm:pt modelId="{2112C2BD-E07D-4DF7-B90B-923639A473FC}" type="pres">
      <dgm:prSet presAssocID="{1E7542ED-7464-4545-B70E-E8925008214A}" presName="hierChild4" presStyleCnt="0"/>
      <dgm:spPr/>
    </dgm:pt>
    <dgm:pt modelId="{7960AECF-DADC-4A3F-B556-6ACB6980961E}" type="pres">
      <dgm:prSet presAssocID="{1E7542ED-7464-4545-B70E-E8925008214A}" presName="hierChild5" presStyleCnt="0"/>
      <dgm:spPr/>
    </dgm:pt>
    <dgm:pt modelId="{878D866F-99E2-4183-B85F-CE3154783D67}" type="pres">
      <dgm:prSet presAssocID="{A99EA78B-54C7-42F2-B14A-DFC5655CC6D6}" presName="Name64" presStyleLbl="parChTrans1D2" presStyleIdx="1" presStyleCnt="5"/>
      <dgm:spPr/>
    </dgm:pt>
    <dgm:pt modelId="{912289A2-0BB5-436C-A721-443F89E7BBDD}" type="pres">
      <dgm:prSet presAssocID="{5B5E503C-5D9A-4DEB-83AC-E1454CEAA5C8}" presName="hierRoot2" presStyleCnt="0">
        <dgm:presLayoutVars>
          <dgm:hierBranch val="init"/>
        </dgm:presLayoutVars>
      </dgm:prSet>
      <dgm:spPr/>
    </dgm:pt>
    <dgm:pt modelId="{167046DC-6620-4D8E-AAF1-8AAFB36BFC7E}" type="pres">
      <dgm:prSet presAssocID="{5B5E503C-5D9A-4DEB-83AC-E1454CEAA5C8}" presName="rootComposite" presStyleCnt="0"/>
      <dgm:spPr/>
    </dgm:pt>
    <dgm:pt modelId="{CE5C1BDA-7C29-49B9-8420-8F05523C5D43}" type="pres">
      <dgm:prSet presAssocID="{5B5E503C-5D9A-4DEB-83AC-E1454CEAA5C8}" presName="rootText" presStyleLbl="node2" presStyleIdx="1" presStyleCnt="5">
        <dgm:presLayoutVars>
          <dgm:chPref val="3"/>
        </dgm:presLayoutVars>
      </dgm:prSet>
      <dgm:spPr/>
    </dgm:pt>
    <dgm:pt modelId="{2346764D-1392-49BD-AC05-C8B7467F4E72}" type="pres">
      <dgm:prSet presAssocID="{5B5E503C-5D9A-4DEB-83AC-E1454CEAA5C8}" presName="rootConnector" presStyleLbl="node2" presStyleIdx="1" presStyleCnt="5"/>
      <dgm:spPr/>
    </dgm:pt>
    <dgm:pt modelId="{CCAC8133-442C-4B15-97A6-78F7B5B0C47F}" type="pres">
      <dgm:prSet presAssocID="{5B5E503C-5D9A-4DEB-83AC-E1454CEAA5C8}" presName="hierChild4" presStyleCnt="0"/>
      <dgm:spPr/>
    </dgm:pt>
    <dgm:pt modelId="{C491A597-8AF2-483E-854E-B5E3D0D6A43F}" type="pres">
      <dgm:prSet presAssocID="{5B5E503C-5D9A-4DEB-83AC-E1454CEAA5C8}" presName="hierChild5" presStyleCnt="0"/>
      <dgm:spPr/>
    </dgm:pt>
    <dgm:pt modelId="{E08D4DDC-A7F6-4399-ADAB-FAC9A961B81D}" type="pres">
      <dgm:prSet presAssocID="{2850C16B-C9DF-49F7-BC74-2025D04B43FB}" presName="Name64" presStyleLbl="parChTrans1D2" presStyleIdx="2" presStyleCnt="5"/>
      <dgm:spPr/>
    </dgm:pt>
    <dgm:pt modelId="{4CE23579-4DA9-4B13-854F-BBF3A897226E}" type="pres">
      <dgm:prSet presAssocID="{BE4C8FA4-4C0E-4BA2-80D6-7F7FF9449E9A}" presName="hierRoot2" presStyleCnt="0">
        <dgm:presLayoutVars>
          <dgm:hierBranch val="init"/>
        </dgm:presLayoutVars>
      </dgm:prSet>
      <dgm:spPr/>
    </dgm:pt>
    <dgm:pt modelId="{CCA7FC1C-135B-48FF-9536-02F4592CDCE6}" type="pres">
      <dgm:prSet presAssocID="{BE4C8FA4-4C0E-4BA2-80D6-7F7FF9449E9A}" presName="rootComposite" presStyleCnt="0"/>
      <dgm:spPr/>
    </dgm:pt>
    <dgm:pt modelId="{6C40CF79-23B3-41EE-8BF0-57F0ED9811A1}" type="pres">
      <dgm:prSet presAssocID="{BE4C8FA4-4C0E-4BA2-80D6-7F7FF9449E9A}" presName="rootText" presStyleLbl="node2" presStyleIdx="2" presStyleCnt="5">
        <dgm:presLayoutVars>
          <dgm:chPref val="3"/>
        </dgm:presLayoutVars>
      </dgm:prSet>
      <dgm:spPr/>
    </dgm:pt>
    <dgm:pt modelId="{8A954FDC-4169-4468-BA45-D5A94693B44E}" type="pres">
      <dgm:prSet presAssocID="{BE4C8FA4-4C0E-4BA2-80D6-7F7FF9449E9A}" presName="rootConnector" presStyleLbl="node2" presStyleIdx="2" presStyleCnt="5"/>
      <dgm:spPr/>
    </dgm:pt>
    <dgm:pt modelId="{2A48D6B1-E0B1-41C3-9761-9802AFD82311}" type="pres">
      <dgm:prSet presAssocID="{BE4C8FA4-4C0E-4BA2-80D6-7F7FF9449E9A}" presName="hierChild4" presStyleCnt="0"/>
      <dgm:spPr/>
    </dgm:pt>
    <dgm:pt modelId="{241D6432-613C-4C74-B400-37CA0B202895}" type="pres">
      <dgm:prSet presAssocID="{BE4C8FA4-4C0E-4BA2-80D6-7F7FF9449E9A}" presName="hierChild5" presStyleCnt="0"/>
      <dgm:spPr/>
    </dgm:pt>
    <dgm:pt modelId="{CB0C6FB0-E8A7-4A3C-B037-B565EC1798CC}" type="pres">
      <dgm:prSet presAssocID="{32C904A5-6812-4A29-BE51-11A93723A28F}" presName="Name64" presStyleLbl="parChTrans1D2" presStyleIdx="3" presStyleCnt="5"/>
      <dgm:spPr/>
    </dgm:pt>
    <dgm:pt modelId="{F30282CA-5F9B-459F-AEB0-0FC917682536}" type="pres">
      <dgm:prSet presAssocID="{64740DA4-D6DB-4DB6-AF4D-E4B4B496669D}" presName="hierRoot2" presStyleCnt="0">
        <dgm:presLayoutVars>
          <dgm:hierBranch val="init"/>
        </dgm:presLayoutVars>
      </dgm:prSet>
      <dgm:spPr/>
    </dgm:pt>
    <dgm:pt modelId="{C4ECD462-6B6B-488A-9697-DA5226D60855}" type="pres">
      <dgm:prSet presAssocID="{64740DA4-D6DB-4DB6-AF4D-E4B4B496669D}" presName="rootComposite" presStyleCnt="0"/>
      <dgm:spPr/>
    </dgm:pt>
    <dgm:pt modelId="{651A7C72-377D-48B3-8A56-B6CE75B2AD6A}" type="pres">
      <dgm:prSet presAssocID="{64740DA4-D6DB-4DB6-AF4D-E4B4B496669D}" presName="rootText" presStyleLbl="node2" presStyleIdx="3" presStyleCnt="5">
        <dgm:presLayoutVars>
          <dgm:chPref val="3"/>
        </dgm:presLayoutVars>
      </dgm:prSet>
      <dgm:spPr/>
    </dgm:pt>
    <dgm:pt modelId="{70E096B2-C800-4919-9909-88BA8A357916}" type="pres">
      <dgm:prSet presAssocID="{64740DA4-D6DB-4DB6-AF4D-E4B4B496669D}" presName="rootConnector" presStyleLbl="node2" presStyleIdx="3" presStyleCnt="5"/>
      <dgm:spPr/>
    </dgm:pt>
    <dgm:pt modelId="{E45CEE45-BACC-4190-A8EA-185C336A09E4}" type="pres">
      <dgm:prSet presAssocID="{64740DA4-D6DB-4DB6-AF4D-E4B4B496669D}" presName="hierChild4" presStyleCnt="0"/>
      <dgm:spPr/>
    </dgm:pt>
    <dgm:pt modelId="{FBC89C8F-E3A7-4B13-844B-6CBA3A4D8F40}" type="pres">
      <dgm:prSet presAssocID="{64740DA4-D6DB-4DB6-AF4D-E4B4B496669D}" presName="hierChild5" presStyleCnt="0"/>
      <dgm:spPr/>
    </dgm:pt>
    <dgm:pt modelId="{5912A29C-500C-461B-81CB-32E82E0BD7EC}" type="pres">
      <dgm:prSet presAssocID="{848C9FC0-FC9B-4449-84F4-6914516A7C34}" presName="Name64" presStyleLbl="parChTrans1D2" presStyleIdx="4" presStyleCnt="5"/>
      <dgm:spPr/>
    </dgm:pt>
    <dgm:pt modelId="{F9EC957F-D963-40E4-AD4C-12AF722BB859}" type="pres">
      <dgm:prSet presAssocID="{0F4AE404-1D28-436D-AB78-0301695B526F}" presName="hierRoot2" presStyleCnt="0">
        <dgm:presLayoutVars>
          <dgm:hierBranch val="init"/>
        </dgm:presLayoutVars>
      </dgm:prSet>
      <dgm:spPr/>
    </dgm:pt>
    <dgm:pt modelId="{44800344-6373-485F-B529-A59AC571A052}" type="pres">
      <dgm:prSet presAssocID="{0F4AE404-1D28-436D-AB78-0301695B526F}" presName="rootComposite" presStyleCnt="0"/>
      <dgm:spPr/>
    </dgm:pt>
    <dgm:pt modelId="{0C5B1C72-CD12-47DF-988F-B46C38E3F7CB}" type="pres">
      <dgm:prSet presAssocID="{0F4AE404-1D28-436D-AB78-0301695B526F}" presName="rootText" presStyleLbl="node2" presStyleIdx="4" presStyleCnt="5">
        <dgm:presLayoutVars>
          <dgm:chPref val="3"/>
        </dgm:presLayoutVars>
      </dgm:prSet>
      <dgm:spPr/>
    </dgm:pt>
    <dgm:pt modelId="{639D409C-F971-4973-8B53-3225C259AABE}" type="pres">
      <dgm:prSet presAssocID="{0F4AE404-1D28-436D-AB78-0301695B526F}" presName="rootConnector" presStyleLbl="node2" presStyleIdx="4" presStyleCnt="5"/>
      <dgm:spPr/>
    </dgm:pt>
    <dgm:pt modelId="{B4A2F9BD-BC49-4D98-B8F3-FD1CE1BD6538}" type="pres">
      <dgm:prSet presAssocID="{0F4AE404-1D28-436D-AB78-0301695B526F}" presName="hierChild4" presStyleCnt="0"/>
      <dgm:spPr/>
    </dgm:pt>
    <dgm:pt modelId="{D81CFA9A-387A-439F-AD6A-8CCE8F62D753}" type="pres">
      <dgm:prSet presAssocID="{0F4AE404-1D28-436D-AB78-0301695B526F}" presName="hierChild5" presStyleCnt="0"/>
      <dgm:spPr/>
    </dgm:pt>
    <dgm:pt modelId="{86A4BB45-8382-4DD1-866A-BE1E1D78E757}" type="pres">
      <dgm:prSet presAssocID="{A987920C-6C39-4DE3-81ED-BE92E1A6EFE2}" presName="hierChild3" presStyleCnt="0"/>
      <dgm:spPr/>
    </dgm:pt>
  </dgm:ptLst>
  <dgm:cxnLst>
    <dgm:cxn modelId="{DF2F7E0B-D624-4699-BE82-AD6A9ADA6EB4}" srcId="{A987920C-6C39-4DE3-81ED-BE92E1A6EFE2}" destId="{0F4AE404-1D28-436D-AB78-0301695B526F}" srcOrd="4" destOrd="0" parTransId="{848C9FC0-FC9B-4449-84F4-6914516A7C34}" sibTransId="{EE96122F-BDF0-4ABE-A270-BB6081E2AB1A}"/>
    <dgm:cxn modelId="{F9EF641B-C7EF-4CE4-9A3C-D9DA2EA7FBF5}" type="presOf" srcId="{A99EA78B-54C7-42F2-B14A-DFC5655CC6D6}" destId="{878D866F-99E2-4183-B85F-CE3154783D67}" srcOrd="0" destOrd="0" presId="urn:microsoft.com/office/officeart/2009/3/layout/HorizontalOrganizationChart"/>
    <dgm:cxn modelId="{82B5B121-1789-4F82-8876-4A4E0EA4AA8D}" type="presOf" srcId="{1E7542ED-7464-4545-B70E-E8925008214A}" destId="{1D2F072C-8CB1-4A25-86E1-9FF60196D466}" srcOrd="0" destOrd="0" presId="urn:microsoft.com/office/officeart/2009/3/layout/HorizontalOrganizationChart"/>
    <dgm:cxn modelId="{F8BF4327-17A7-463C-8CC0-82C36E3B83A2}" type="presOf" srcId="{A987920C-6C39-4DE3-81ED-BE92E1A6EFE2}" destId="{87BA68B6-3803-4D41-A875-3B476710FFFA}" srcOrd="1" destOrd="0" presId="urn:microsoft.com/office/officeart/2009/3/layout/HorizontalOrganizationChart"/>
    <dgm:cxn modelId="{B0148227-A12B-4842-8C27-9B818A59028B}" type="presOf" srcId="{5B5E503C-5D9A-4DEB-83AC-E1454CEAA5C8}" destId="{2346764D-1392-49BD-AC05-C8B7467F4E72}" srcOrd="1" destOrd="0" presId="urn:microsoft.com/office/officeart/2009/3/layout/HorizontalOrganizationChart"/>
    <dgm:cxn modelId="{6594492C-DADB-4250-B329-F99017F76737}" type="presOf" srcId="{A987920C-6C39-4DE3-81ED-BE92E1A6EFE2}" destId="{6DD428B1-6E6E-406A-833A-E0024B2783DE}" srcOrd="0" destOrd="0" presId="urn:microsoft.com/office/officeart/2009/3/layout/HorizontalOrganizationChart"/>
    <dgm:cxn modelId="{7C5C533C-DAAD-41D4-821B-04F81BFB3CC7}" srcId="{A987920C-6C39-4DE3-81ED-BE92E1A6EFE2}" destId="{BE4C8FA4-4C0E-4BA2-80D6-7F7FF9449E9A}" srcOrd="2" destOrd="0" parTransId="{2850C16B-C9DF-49F7-BC74-2025D04B43FB}" sibTransId="{BF26E504-B851-4C6C-9214-4D3CF622DE9C}"/>
    <dgm:cxn modelId="{0CD5D456-53FC-47FF-9B4C-F779FA7EE89C}" type="presOf" srcId="{2850C16B-C9DF-49F7-BC74-2025D04B43FB}" destId="{E08D4DDC-A7F6-4399-ADAB-FAC9A961B81D}" srcOrd="0" destOrd="0" presId="urn:microsoft.com/office/officeart/2009/3/layout/HorizontalOrganizationChart"/>
    <dgm:cxn modelId="{1812488A-C260-43F5-8DB2-B8C9FBA781D7}" type="presOf" srcId="{64740DA4-D6DB-4DB6-AF4D-E4B4B496669D}" destId="{651A7C72-377D-48B3-8A56-B6CE75B2AD6A}" srcOrd="0" destOrd="0" presId="urn:microsoft.com/office/officeart/2009/3/layout/HorizontalOrganizationChart"/>
    <dgm:cxn modelId="{0D6B5D8F-6E10-4842-BF44-63BC2B4267EC}" type="presOf" srcId="{E6604C4C-D6BE-4509-A417-FA694FEA47FC}" destId="{0ECA446D-9FB8-4628-A2AD-7F9C6BAF84C1}" srcOrd="0" destOrd="0" presId="urn:microsoft.com/office/officeart/2009/3/layout/HorizontalOrganizationChart"/>
    <dgm:cxn modelId="{D953538F-67CE-4238-8343-5E466B139320}" srcId="{3F0E8BDA-D7E5-4630-8E62-6072639338C9}" destId="{A987920C-6C39-4DE3-81ED-BE92E1A6EFE2}" srcOrd="0" destOrd="0" parTransId="{1104BFB9-D418-4FC5-BEE0-57B60855F8F8}" sibTransId="{F90F2106-FF84-4DA7-8C50-EAF51F2AE312}"/>
    <dgm:cxn modelId="{DF162590-EE7B-47E2-ACD9-807974F01A38}" type="presOf" srcId="{64740DA4-D6DB-4DB6-AF4D-E4B4B496669D}" destId="{70E096B2-C800-4919-9909-88BA8A357916}" srcOrd="1" destOrd="0" presId="urn:microsoft.com/office/officeart/2009/3/layout/HorizontalOrganizationChart"/>
    <dgm:cxn modelId="{2C3790AD-9267-439C-A2EB-A99C53571ACF}" type="presOf" srcId="{5B5E503C-5D9A-4DEB-83AC-E1454CEAA5C8}" destId="{CE5C1BDA-7C29-49B9-8420-8F05523C5D43}" srcOrd="0" destOrd="0" presId="urn:microsoft.com/office/officeart/2009/3/layout/HorizontalOrganizationChart"/>
    <dgm:cxn modelId="{473D39B0-AB3B-45D6-9A49-A60C8CC00F9A}" srcId="{A987920C-6C39-4DE3-81ED-BE92E1A6EFE2}" destId="{1E7542ED-7464-4545-B70E-E8925008214A}" srcOrd="0" destOrd="0" parTransId="{E6604C4C-D6BE-4509-A417-FA694FEA47FC}" sibTransId="{50612BD0-44D3-45D8-B8F5-67E9295C8A54}"/>
    <dgm:cxn modelId="{66F8D4B6-BF25-45E2-AB7B-4C8880DB0CDF}" type="presOf" srcId="{0F4AE404-1D28-436D-AB78-0301695B526F}" destId="{639D409C-F971-4973-8B53-3225C259AABE}" srcOrd="1" destOrd="0" presId="urn:microsoft.com/office/officeart/2009/3/layout/HorizontalOrganizationChart"/>
    <dgm:cxn modelId="{7F22D7B6-AC01-4AD7-989C-579D726A8E81}" type="presOf" srcId="{BE4C8FA4-4C0E-4BA2-80D6-7F7FF9449E9A}" destId="{8A954FDC-4169-4468-BA45-D5A94693B44E}" srcOrd="1" destOrd="0" presId="urn:microsoft.com/office/officeart/2009/3/layout/HorizontalOrganizationChart"/>
    <dgm:cxn modelId="{E8ECC2BE-758D-4CF8-8984-B37549D1ED4A}" srcId="{A987920C-6C39-4DE3-81ED-BE92E1A6EFE2}" destId="{64740DA4-D6DB-4DB6-AF4D-E4B4B496669D}" srcOrd="3" destOrd="0" parTransId="{32C904A5-6812-4A29-BE51-11A93723A28F}" sibTransId="{8CC28EB5-669D-4799-9DC5-F590C5FC4B42}"/>
    <dgm:cxn modelId="{63D05ABF-6E7D-4711-B26E-FD710AE626AE}" type="presOf" srcId="{BE4C8FA4-4C0E-4BA2-80D6-7F7FF9449E9A}" destId="{6C40CF79-23B3-41EE-8BF0-57F0ED9811A1}" srcOrd="0" destOrd="0" presId="urn:microsoft.com/office/officeart/2009/3/layout/HorizontalOrganizationChart"/>
    <dgm:cxn modelId="{3ACFD6D1-4566-4EB4-BDDC-1504499E3EF5}" type="presOf" srcId="{1E7542ED-7464-4545-B70E-E8925008214A}" destId="{3F786C13-61FE-40BA-A4CB-423CA43BCA6C}" srcOrd="1" destOrd="0" presId="urn:microsoft.com/office/officeart/2009/3/layout/HorizontalOrganizationChart"/>
    <dgm:cxn modelId="{9E7F4BD7-4D29-4680-AEFE-322B507A917A}" srcId="{A987920C-6C39-4DE3-81ED-BE92E1A6EFE2}" destId="{5B5E503C-5D9A-4DEB-83AC-E1454CEAA5C8}" srcOrd="1" destOrd="0" parTransId="{A99EA78B-54C7-42F2-B14A-DFC5655CC6D6}" sibTransId="{9300A654-78FB-4BCA-B741-54C096A244B6}"/>
    <dgm:cxn modelId="{00119CE2-17B8-405B-899C-83948207B226}" type="presOf" srcId="{848C9FC0-FC9B-4449-84F4-6914516A7C34}" destId="{5912A29C-500C-461B-81CB-32E82E0BD7EC}" srcOrd="0" destOrd="0" presId="urn:microsoft.com/office/officeart/2009/3/layout/HorizontalOrganizationChart"/>
    <dgm:cxn modelId="{3DA71FEF-C703-4CC6-B4E2-2265A94AC31E}" type="presOf" srcId="{3F0E8BDA-D7E5-4630-8E62-6072639338C9}" destId="{76F2B179-EFB6-4E37-8A76-9B9953FF4568}" srcOrd="0" destOrd="0" presId="urn:microsoft.com/office/officeart/2009/3/layout/HorizontalOrganizationChart"/>
    <dgm:cxn modelId="{101D29FB-35CD-4083-811A-9120B7409958}" type="presOf" srcId="{0F4AE404-1D28-436D-AB78-0301695B526F}" destId="{0C5B1C72-CD12-47DF-988F-B46C38E3F7CB}" srcOrd="0" destOrd="0" presId="urn:microsoft.com/office/officeart/2009/3/layout/HorizontalOrganizationChart"/>
    <dgm:cxn modelId="{1F3FFDFD-413C-45A9-9821-0A5E41940FC4}" type="presOf" srcId="{32C904A5-6812-4A29-BE51-11A93723A28F}" destId="{CB0C6FB0-E8A7-4A3C-B037-B565EC1798CC}" srcOrd="0" destOrd="0" presId="urn:microsoft.com/office/officeart/2009/3/layout/HorizontalOrganizationChart"/>
    <dgm:cxn modelId="{FC773717-65BE-4ABE-9737-258BFEC25D89}" type="presParOf" srcId="{76F2B179-EFB6-4E37-8A76-9B9953FF4568}" destId="{A800A570-F265-4DF0-8C22-26160DDCCD46}" srcOrd="0" destOrd="0" presId="urn:microsoft.com/office/officeart/2009/3/layout/HorizontalOrganizationChart"/>
    <dgm:cxn modelId="{CA02F3B9-A2F1-43C2-A5D3-872111791771}" type="presParOf" srcId="{A800A570-F265-4DF0-8C22-26160DDCCD46}" destId="{69D41894-6EF7-45E0-934C-12E5178AE3AC}" srcOrd="0" destOrd="0" presId="urn:microsoft.com/office/officeart/2009/3/layout/HorizontalOrganizationChart"/>
    <dgm:cxn modelId="{B9C4FC54-7BB6-42F9-9807-3975208C6623}" type="presParOf" srcId="{69D41894-6EF7-45E0-934C-12E5178AE3AC}" destId="{6DD428B1-6E6E-406A-833A-E0024B2783DE}" srcOrd="0" destOrd="0" presId="urn:microsoft.com/office/officeart/2009/3/layout/HorizontalOrganizationChart"/>
    <dgm:cxn modelId="{3BD19962-2C57-4507-96E8-019811E3CEBE}" type="presParOf" srcId="{69D41894-6EF7-45E0-934C-12E5178AE3AC}" destId="{87BA68B6-3803-4D41-A875-3B476710FFFA}" srcOrd="1" destOrd="0" presId="urn:microsoft.com/office/officeart/2009/3/layout/HorizontalOrganizationChart"/>
    <dgm:cxn modelId="{E0422768-F0A5-48B0-8E91-04FB27DBC5BA}" type="presParOf" srcId="{A800A570-F265-4DF0-8C22-26160DDCCD46}" destId="{24B92E23-7B2B-443C-812C-C61B772B0478}" srcOrd="1" destOrd="0" presId="urn:microsoft.com/office/officeart/2009/3/layout/HorizontalOrganizationChart"/>
    <dgm:cxn modelId="{1249DFC8-788C-43C5-98DB-6623A8C875B2}" type="presParOf" srcId="{24B92E23-7B2B-443C-812C-C61B772B0478}" destId="{0ECA446D-9FB8-4628-A2AD-7F9C6BAF84C1}" srcOrd="0" destOrd="0" presId="urn:microsoft.com/office/officeart/2009/3/layout/HorizontalOrganizationChart"/>
    <dgm:cxn modelId="{CD33AF17-0239-45FA-A91D-F365F9A8A6E2}" type="presParOf" srcId="{24B92E23-7B2B-443C-812C-C61B772B0478}" destId="{B5A7E811-FF77-4DC1-963F-A09F5E755AD0}" srcOrd="1" destOrd="0" presId="urn:microsoft.com/office/officeart/2009/3/layout/HorizontalOrganizationChart"/>
    <dgm:cxn modelId="{C4CC1B06-49AE-49CA-8D1F-2A20C77AABE7}" type="presParOf" srcId="{B5A7E811-FF77-4DC1-963F-A09F5E755AD0}" destId="{329BFDC3-D204-4BD7-93DF-894373A7449F}" srcOrd="0" destOrd="0" presId="urn:microsoft.com/office/officeart/2009/3/layout/HorizontalOrganizationChart"/>
    <dgm:cxn modelId="{0EB34808-0A6E-447D-880A-52F5F8F41DE8}" type="presParOf" srcId="{329BFDC3-D204-4BD7-93DF-894373A7449F}" destId="{1D2F072C-8CB1-4A25-86E1-9FF60196D466}" srcOrd="0" destOrd="0" presId="urn:microsoft.com/office/officeart/2009/3/layout/HorizontalOrganizationChart"/>
    <dgm:cxn modelId="{1F8613E4-34F0-449B-934E-7BF02E562C5A}" type="presParOf" srcId="{329BFDC3-D204-4BD7-93DF-894373A7449F}" destId="{3F786C13-61FE-40BA-A4CB-423CA43BCA6C}" srcOrd="1" destOrd="0" presId="urn:microsoft.com/office/officeart/2009/3/layout/HorizontalOrganizationChart"/>
    <dgm:cxn modelId="{750228E4-D329-4992-A589-5B7D7299C692}" type="presParOf" srcId="{B5A7E811-FF77-4DC1-963F-A09F5E755AD0}" destId="{2112C2BD-E07D-4DF7-B90B-923639A473FC}" srcOrd="1" destOrd="0" presId="urn:microsoft.com/office/officeart/2009/3/layout/HorizontalOrganizationChart"/>
    <dgm:cxn modelId="{0932CD80-9944-49A4-9DC3-9032006A365B}" type="presParOf" srcId="{B5A7E811-FF77-4DC1-963F-A09F5E755AD0}" destId="{7960AECF-DADC-4A3F-B556-6ACB6980961E}" srcOrd="2" destOrd="0" presId="urn:microsoft.com/office/officeart/2009/3/layout/HorizontalOrganizationChart"/>
    <dgm:cxn modelId="{F20C1DFC-521B-442F-BDFF-D7B98EF34FBF}" type="presParOf" srcId="{24B92E23-7B2B-443C-812C-C61B772B0478}" destId="{878D866F-99E2-4183-B85F-CE3154783D67}" srcOrd="2" destOrd="0" presId="urn:microsoft.com/office/officeart/2009/3/layout/HorizontalOrganizationChart"/>
    <dgm:cxn modelId="{60798B78-F198-4141-A82F-F0E9258F56C2}" type="presParOf" srcId="{24B92E23-7B2B-443C-812C-C61B772B0478}" destId="{912289A2-0BB5-436C-A721-443F89E7BBDD}" srcOrd="3" destOrd="0" presId="urn:microsoft.com/office/officeart/2009/3/layout/HorizontalOrganizationChart"/>
    <dgm:cxn modelId="{DA35C0BF-502D-4704-A7AD-3C9F1F333AB7}" type="presParOf" srcId="{912289A2-0BB5-436C-A721-443F89E7BBDD}" destId="{167046DC-6620-4D8E-AAF1-8AAFB36BFC7E}" srcOrd="0" destOrd="0" presId="urn:microsoft.com/office/officeart/2009/3/layout/HorizontalOrganizationChart"/>
    <dgm:cxn modelId="{912717F9-C2B9-40BC-9E2E-92DB172E2295}" type="presParOf" srcId="{167046DC-6620-4D8E-AAF1-8AAFB36BFC7E}" destId="{CE5C1BDA-7C29-49B9-8420-8F05523C5D43}" srcOrd="0" destOrd="0" presId="urn:microsoft.com/office/officeart/2009/3/layout/HorizontalOrganizationChart"/>
    <dgm:cxn modelId="{A77C7DFC-F79E-4C1F-884A-8D4B39FEB33A}" type="presParOf" srcId="{167046DC-6620-4D8E-AAF1-8AAFB36BFC7E}" destId="{2346764D-1392-49BD-AC05-C8B7467F4E72}" srcOrd="1" destOrd="0" presId="urn:microsoft.com/office/officeart/2009/3/layout/HorizontalOrganizationChart"/>
    <dgm:cxn modelId="{F8EF5D40-7B60-49FD-BDA7-EC03090BA77D}" type="presParOf" srcId="{912289A2-0BB5-436C-A721-443F89E7BBDD}" destId="{CCAC8133-442C-4B15-97A6-78F7B5B0C47F}" srcOrd="1" destOrd="0" presId="urn:microsoft.com/office/officeart/2009/3/layout/HorizontalOrganizationChart"/>
    <dgm:cxn modelId="{7396AAB5-EEBD-4BD4-A0B2-B0725F85276A}" type="presParOf" srcId="{912289A2-0BB5-436C-A721-443F89E7BBDD}" destId="{C491A597-8AF2-483E-854E-B5E3D0D6A43F}" srcOrd="2" destOrd="0" presId="urn:microsoft.com/office/officeart/2009/3/layout/HorizontalOrganizationChart"/>
    <dgm:cxn modelId="{545A7B3E-996F-4D33-87D3-0E519AF06C7A}" type="presParOf" srcId="{24B92E23-7B2B-443C-812C-C61B772B0478}" destId="{E08D4DDC-A7F6-4399-ADAB-FAC9A961B81D}" srcOrd="4" destOrd="0" presId="urn:microsoft.com/office/officeart/2009/3/layout/HorizontalOrganizationChart"/>
    <dgm:cxn modelId="{D98B77F7-F5E8-4FF0-B80D-ED4648ECD8AE}" type="presParOf" srcId="{24B92E23-7B2B-443C-812C-C61B772B0478}" destId="{4CE23579-4DA9-4B13-854F-BBF3A897226E}" srcOrd="5" destOrd="0" presId="urn:microsoft.com/office/officeart/2009/3/layout/HorizontalOrganizationChart"/>
    <dgm:cxn modelId="{21F735A4-45A5-4052-AA1E-F3BFB2C961D4}" type="presParOf" srcId="{4CE23579-4DA9-4B13-854F-BBF3A897226E}" destId="{CCA7FC1C-135B-48FF-9536-02F4592CDCE6}" srcOrd="0" destOrd="0" presId="urn:microsoft.com/office/officeart/2009/3/layout/HorizontalOrganizationChart"/>
    <dgm:cxn modelId="{76C6C42C-0DFD-488E-8455-CAD9CC9A20DD}" type="presParOf" srcId="{CCA7FC1C-135B-48FF-9536-02F4592CDCE6}" destId="{6C40CF79-23B3-41EE-8BF0-57F0ED9811A1}" srcOrd="0" destOrd="0" presId="urn:microsoft.com/office/officeart/2009/3/layout/HorizontalOrganizationChart"/>
    <dgm:cxn modelId="{008239B7-CE1F-444D-A880-9EA15F5099D9}" type="presParOf" srcId="{CCA7FC1C-135B-48FF-9536-02F4592CDCE6}" destId="{8A954FDC-4169-4468-BA45-D5A94693B44E}" srcOrd="1" destOrd="0" presId="urn:microsoft.com/office/officeart/2009/3/layout/HorizontalOrganizationChart"/>
    <dgm:cxn modelId="{2C28ADB7-450F-496C-8194-126C4AEA4935}" type="presParOf" srcId="{4CE23579-4DA9-4B13-854F-BBF3A897226E}" destId="{2A48D6B1-E0B1-41C3-9761-9802AFD82311}" srcOrd="1" destOrd="0" presId="urn:microsoft.com/office/officeart/2009/3/layout/HorizontalOrganizationChart"/>
    <dgm:cxn modelId="{A83E8A1D-7BA7-4D02-BDA8-B214AB764494}" type="presParOf" srcId="{4CE23579-4DA9-4B13-854F-BBF3A897226E}" destId="{241D6432-613C-4C74-B400-37CA0B202895}" srcOrd="2" destOrd="0" presId="urn:microsoft.com/office/officeart/2009/3/layout/HorizontalOrganizationChart"/>
    <dgm:cxn modelId="{A007D125-E680-4240-BAA9-BFAB181E3C18}" type="presParOf" srcId="{24B92E23-7B2B-443C-812C-C61B772B0478}" destId="{CB0C6FB0-E8A7-4A3C-B037-B565EC1798CC}" srcOrd="6" destOrd="0" presId="urn:microsoft.com/office/officeart/2009/3/layout/HorizontalOrganizationChart"/>
    <dgm:cxn modelId="{F65DA32B-6A43-4B92-A5BB-F142B95DBD8A}" type="presParOf" srcId="{24B92E23-7B2B-443C-812C-C61B772B0478}" destId="{F30282CA-5F9B-459F-AEB0-0FC917682536}" srcOrd="7" destOrd="0" presId="urn:microsoft.com/office/officeart/2009/3/layout/HorizontalOrganizationChart"/>
    <dgm:cxn modelId="{2D3115B4-102C-48C6-B6F0-AA0862C0BA89}" type="presParOf" srcId="{F30282CA-5F9B-459F-AEB0-0FC917682536}" destId="{C4ECD462-6B6B-488A-9697-DA5226D60855}" srcOrd="0" destOrd="0" presId="urn:microsoft.com/office/officeart/2009/3/layout/HorizontalOrganizationChart"/>
    <dgm:cxn modelId="{EAFA698B-D85D-4CE8-951C-A287A14F178F}" type="presParOf" srcId="{C4ECD462-6B6B-488A-9697-DA5226D60855}" destId="{651A7C72-377D-48B3-8A56-B6CE75B2AD6A}" srcOrd="0" destOrd="0" presId="urn:microsoft.com/office/officeart/2009/3/layout/HorizontalOrganizationChart"/>
    <dgm:cxn modelId="{0D9A0CEB-4814-41AC-BDE8-19CFFB8351FB}" type="presParOf" srcId="{C4ECD462-6B6B-488A-9697-DA5226D60855}" destId="{70E096B2-C800-4919-9909-88BA8A357916}" srcOrd="1" destOrd="0" presId="urn:microsoft.com/office/officeart/2009/3/layout/HorizontalOrganizationChart"/>
    <dgm:cxn modelId="{2E5E6A03-8B27-4D52-AF92-10C205256E1B}" type="presParOf" srcId="{F30282CA-5F9B-459F-AEB0-0FC917682536}" destId="{E45CEE45-BACC-4190-A8EA-185C336A09E4}" srcOrd="1" destOrd="0" presId="urn:microsoft.com/office/officeart/2009/3/layout/HorizontalOrganizationChart"/>
    <dgm:cxn modelId="{DAFBE5E3-82F5-49CC-9BA7-E5B11843AAE5}" type="presParOf" srcId="{F30282CA-5F9B-459F-AEB0-0FC917682536}" destId="{FBC89C8F-E3A7-4B13-844B-6CBA3A4D8F40}" srcOrd="2" destOrd="0" presId="urn:microsoft.com/office/officeart/2009/3/layout/HorizontalOrganizationChart"/>
    <dgm:cxn modelId="{B809D7DE-BADB-4313-8FA6-A7DBF2CF4AA6}" type="presParOf" srcId="{24B92E23-7B2B-443C-812C-C61B772B0478}" destId="{5912A29C-500C-461B-81CB-32E82E0BD7EC}" srcOrd="8" destOrd="0" presId="urn:microsoft.com/office/officeart/2009/3/layout/HorizontalOrganizationChart"/>
    <dgm:cxn modelId="{DA01BD59-1F35-47AA-B73F-213ABBBF4155}" type="presParOf" srcId="{24B92E23-7B2B-443C-812C-C61B772B0478}" destId="{F9EC957F-D963-40E4-AD4C-12AF722BB859}" srcOrd="9" destOrd="0" presId="urn:microsoft.com/office/officeart/2009/3/layout/HorizontalOrganizationChart"/>
    <dgm:cxn modelId="{BCAF6745-5707-4309-B5C1-BD1F7CA04D08}" type="presParOf" srcId="{F9EC957F-D963-40E4-AD4C-12AF722BB859}" destId="{44800344-6373-485F-B529-A59AC571A052}" srcOrd="0" destOrd="0" presId="urn:microsoft.com/office/officeart/2009/3/layout/HorizontalOrganizationChart"/>
    <dgm:cxn modelId="{71B1B6EA-6293-4890-8C2C-7A46569C78A3}" type="presParOf" srcId="{44800344-6373-485F-B529-A59AC571A052}" destId="{0C5B1C72-CD12-47DF-988F-B46C38E3F7CB}" srcOrd="0" destOrd="0" presId="urn:microsoft.com/office/officeart/2009/3/layout/HorizontalOrganizationChart"/>
    <dgm:cxn modelId="{0F87296B-96D7-4831-804D-31D737F72C7C}" type="presParOf" srcId="{44800344-6373-485F-B529-A59AC571A052}" destId="{639D409C-F971-4973-8B53-3225C259AABE}" srcOrd="1" destOrd="0" presId="urn:microsoft.com/office/officeart/2009/3/layout/HorizontalOrganizationChart"/>
    <dgm:cxn modelId="{916D64FB-40F8-4864-B515-AC6AE683D712}" type="presParOf" srcId="{F9EC957F-D963-40E4-AD4C-12AF722BB859}" destId="{B4A2F9BD-BC49-4D98-B8F3-FD1CE1BD6538}" srcOrd="1" destOrd="0" presId="urn:microsoft.com/office/officeart/2009/3/layout/HorizontalOrganizationChart"/>
    <dgm:cxn modelId="{EF5EDBF0-74A9-4487-B2A3-0E634822D779}" type="presParOf" srcId="{F9EC957F-D963-40E4-AD4C-12AF722BB859}" destId="{D81CFA9A-387A-439F-AD6A-8CCE8F62D753}" srcOrd="2" destOrd="0" presId="urn:microsoft.com/office/officeart/2009/3/layout/HorizontalOrganizationChart"/>
    <dgm:cxn modelId="{D6D81001-DB68-4393-80D9-437373D9F6AC}" type="presParOf" srcId="{A800A570-F265-4DF0-8C22-26160DDCCD46}" destId="{86A4BB45-8382-4DD1-866A-BE1E1D78E757}"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A29C-500C-461B-81CB-32E82E0BD7EC}">
      <dsp:nvSpPr>
        <dsp:cNvPr id="0" name=""/>
        <dsp:cNvSpPr/>
      </dsp:nvSpPr>
      <dsp:spPr>
        <a:xfrm>
          <a:off x="3111465" y="2227847"/>
          <a:ext cx="1205857" cy="1902614"/>
        </a:xfrm>
        <a:custGeom>
          <a:avLst/>
          <a:gdLst/>
          <a:ahLst/>
          <a:cxnLst/>
          <a:rect l="0" t="0" r="0" b="0"/>
          <a:pathLst>
            <a:path>
              <a:moveTo>
                <a:pt x="0" y="0"/>
              </a:moveTo>
              <a:lnTo>
                <a:pt x="985315" y="0"/>
              </a:lnTo>
              <a:lnTo>
                <a:pt x="985315" y="1902614"/>
              </a:lnTo>
              <a:lnTo>
                <a:pt x="1205857" y="19026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0C6FB0-E8A7-4A3C-B037-B565EC1798CC}">
      <dsp:nvSpPr>
        <dsp:cNvPr id="0" name=""/>
        <dsp:cNvSpPr/>
      </dsp:nvSpPr>
      <dsp:spPr>
        <a:xfrm>
          <a:off x="3111465" y="2227847"/>
          <a:ext cx="1205857" cy="954283"/>
        </a:xfrm>
        <a:custGeom>
          <a:avLst/>
          <a:gdLst/>
          <a:ahLst/>
          <a:cxnLst/>
          <a:rect l="0" t="0" r="0" b="0"/>
          <a:pathLst>
            <a:path>
              <a:moveTo>
                <a:pt x="0" y="0"/>
              </a:moveTo>
              <a:lnTo>
                <a:pt x="985315" y="0"/>
              </a:lnTo>
              <a:lnTo>
                <a:pt x="985315" y="954283"/>
              </a:lnTo>
              <a:lnTo>
                <a:pt x="1205857" y="9542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8D4DDC-A7F6-4399-ADAB-FAC9A961B81D}">
      <dsp:nvSpPr>
        <dsp:cNvPr id="0" name=""/>
        <dsp:cNvSpPr/>
      </dsp:nvSpPr>
      <dsp:spPr>
        <a:xfrm>
          <a:off x="3111465" y="2182127"/>
          <a:ext cx="1205857" cy="91440"/>
        </a:xfrm>
        <a:custGeom>
          <a:avLst/>
          <a:gdLst/>
          <a:ahLst/>
          <a:cxnLst/>
          <a:rect l="0" t="0" r="0" b="0"/>
          <a:pathLst>
            <a:path>
              <a:moveTo>
                <a:pt x="0" y="45720"/>
              </a:moveTo>
              <a:lnTo>
                <a:pt x="985315" y="45720"/>
              </a:lnTo>
              <a:lnTo>
                <a:pt x="985315" y="51672"/>
              </a:lnTo>
              <a:lnTo>
                <a:pt x="1205857" y="516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8D866F-99E2-4183-B85F-CE3154783D67}">
      <dsp:nvSpPr>
        <dsp:cNvPr id="0" name=""/>
        <dsp:cNvSpPr/>
      </dsp:nvSpPr>
      <dsp:spPr>
        <a:xfrm>
          <a:off x="3111465" y="1285469"/>
          <a:ext cx="1205857" cy="942377"/>
        </a:xfrm>
        <a:custGeom>
          <a:avLst/>
          <a:gdLst/>
          <a:ahLst/>
          <a:cxnLst/>
          <a:rect l="0" t="0" r="0" b="0"/>
          <a:pathLst>
            <a:path>
              <a:moveTo>
                <a:pt x="0" y="942377"/>
              </a:moveTo>
              <a:lnTo>
                <a:pt x="985315" y="942377"/>
              </a:lnTo>
              <a:lnTo>
                <a:pt x="985315" y="0"/>
              </a:lnTo>
              <a:lnTo>
                <a:pt x="120585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A446D-9FB8-4628-A2AD-7F9C6BAF84C1}">
      <dsp:nvSpPr>
        <dsp:cNvPr id="0" name=""/>
        <dsp:cNvSpPr/>
      </dsp:nvSpPr>
      <dsp:spPr>
        <a:xfrm>
          <a:off x="3111465" y="337138"/>
          <a:ext cx="1205857" cy="1890708"/>
        </a:xfrm>
        <a:custGeom>
          <a:avLst/>
          <a:gdLst/>
          <a:ahLst/>
          <a:cxnLst/>
          <a:rect l="0" t="0" r="0" b="0"/>
          <a:pathLst>
            <a:path>
              <a:moveTo>
                <a:pt x="0" y="1890708"/>
              </a:moveTo>
              <a:lnTo>
                <a:pt x="985315" y="1890708"/>
              </a:lnTo>
              <a:lnTo>
                <a:pt x="985315" y="0"/>
              </a:lnTo>
              <a:lnTo>
                <a:pt x="120585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D428B1-6E6E-406A-833A-E0024B2783DE}">
      <dsp:nvSpPr>
        <dsp:cNvPr id="0" name=""/>
        <dsp:cNvSpPr/>
      </dsp:nvSpPr>
      <dsp:spPr>
        <a:xfrm>
          <a:off x="906044" y="1045904"/>
          <a:ext cx="2205420" cy="2363885"/>
        </a:xfrm>
        <a:prstGeom prst="rect">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Data</a:t>
          </a:r>
        </a:p>
      </dsp:txBody>
      <dsp:txXfrm>
        <a:off x="906044" y="1045904"/>
        <a:ext cx="2205420" cy="2363885"/>
      </dsp:txXfrm>
    </dsp:sp>
    <dsp:sp modelId="{1D2F072C-8CB1-4A25-86E1-9FF60196D466}">
      <dsp:nvSpPr>
        <dsp:cNvPr id="0" name=""/>
        <dsp:cNvSpPr/>
      </dsp:nvSpPr>
      <dsp:spPr>
        <a:xfrm>
          <a:off x="4317323" y="812"/>
          <a:ext cx="2205420" cy="672653"/>
        </a:xfrm>
        <a:prstGeom prst="rect">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Pricing and Returns </a:t>
          </a:r>
        </a:p>
      </dsp:txBody>
      <dsp:txXfrm>
        <a:off x="4317323" y="812"/>
        <a:ext cx="2205420" cy="672653"/>
      </dsp:txXfrm>
    </dsp:sp>
    <dsp:sp modelId="{CE5C1BDA-7C29-49B9-8420-8F05523C5D43}">
      <dsp:nvSpPr>
        <dsp:cNvPr id="0" name=""/>
        <dsp:cNvSpPr/>
      </dsp:nvSpPr>
      <dsp:spPr>
        <a:xfrm>
          <a:off x="4317323" y="949143"/>
          <a:ext cx="2205420" cy="672653"/>
        </a:xfrm>
        <a:prstGeom prst="rect">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Fundamentals</a:t>
          </a:r>
        </a:p>
      </dsp:txBody>
      <dsp:txXfrm>
        <a:off x="4317323" y="949143"/>
        <a:ext cx="2205420" cy="672653"/>
      </dsp:txXfrm>
    </dsp:sp>
    <dsp:sp modelId="{6C40CF79-23B3-41EE-8BF0-57F0ED9811A1}">
      <dsp:nvSpPr>
        <dsp:cNvPr id="0" name=""/>
        <dsp:cNvSpPr/>
      </dsp:nvSpPr>
      <dsp:spPr>
        <a:xfrm>
          <a:off x="4317323" y="1897473"/>
          <a:ext cx="2205420" cy="672653"/>
        </a:xfrm>
        <a:prstGeom prst="rect">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Earnings and Estimates</a:t>
          </a:r>
        </a:p>
      </dsp:txBody>
      <dsp:txXfrm>
        <a:off x="4317323" y="1897473"/>
        <a:ext cx="2205420" cy="672653"/>
      </dsp:txXfrm>
    </dsp:sp>
    <dsp:sp modelId="{651A7C72-377D-48B3-8A56-B6CE75B2AD6A}">
      <dsp:nvSpPr>
        <dsp:cNvPr id="0" name=""/>
        <dsp:cNvSpPr/>
      </dsp:nvSpPr>
      <dsp:spPr>
        <a:xfrm>
          <a:off x="4317323" y="2845804"/>
          <a:ext cx="2205420" cy="672653"/>
        </a:xfrm>
        <a:prstGeom prst="rect">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Institutional Ownership</a:t>
          </a:r>
        </a:p>
      </dsp:txBody>
      <dsp:txXfrm>
        <a:off x="4317323" y="2845804"/>
        <a:ext cx="2205420" cy="672653"/>
      </dsp:txXfrm>
    </dsp:sp>
    <dsp:sp modelId="{0C5B1C72-CD12-47DF-988F-B46C38E3F7CB}">
      <dsp:nvSpPr>
        <dsp:cNvPr id="0" name=""/>
        <dsp:cNvSpPr/>
      </dsp:nvSpPr>
      <dsp:spPr>
        <a:xfrm>
          <a:off x="4317323" y="3794135"/>
          <a:ext cx="2205420" cy="672653"/>
        </a:xfrm>
        <a:prstGeom prst="rect">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Other Types of Data</a:t>
          </a:r>
        </a:p>
      </dsp:txBody>
      <dsp:txXfrm>
        <a:off x="4317323" y="3794135"/>
        <a:ext cx="2205420" cy="67265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999AF1E-A6C7-9142-AEED-33959E949AB1}" type="datetimeFigureOut">
              <a:rPr lang="en-US" smtClean="0"/>
              <a:t>1/7/2022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A9B6A19-3022-DA44-9F19-B6009253FA83}" type="slidenum">
              <a:rPr lang="en-US" smtClean="0"/>
              <a:t>‹#›</a:t>
            </a:fld>
            <a:endParaRPr lang="en-US" dirty="0"/>
          </a:p>
        </p:txBody>
      </p:sp>
    </p:spTree>
    <p:extLst>
      <p:ext uri="{BB962C8B-B14F-4D97-AF65-F5344CB8AC3E}">
        <p14:creationId xmlns:p14="http://schemas.microsoft.com/office/powerpoint/2010/main" val="1616836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311431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253155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332553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192535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288804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2399362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208132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146231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204779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283131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4E147F-2E32-4170-A556-379330FADBA0}" type="datetimeFigureOut">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A42266-ACF5-4710-A458-1F27E295D57D}" type="slidenum">
              <a:rPr lang="en-US" smtClean="0"/>
              <a:t>‹#›</a:t>
            </a:fld>
            <a:endParaRPr lang="en-US" dirty="0"/>
          </a:p>
        </p:txBody>
      </p:sp>
    </p:spTree>
    <p:extLst>
      <p:ext uri="{BB962C8B-B14F-4D97-AF65-F5344CB8AC3E}">
        <p14:creationId xmlns:p14="http://schemas.microsoft.com/office/powerpoint/2010/main" val="13439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E147F-2E32-4170-A556-379330FADBA0}" type="datetimeFigureOut">
              <a:rPr lang="en-US" smtClean="0"/>
              <a:t>1/7/2022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42266-ACF5-4710-A458-1F27E295D57D}" type="slidenum">
              <a:rPr lang="en-US" smtClean="0"/>
              <a:t>‹#›</a:t>
            </a:fld>
            <a:endParaRPr lang="en-US" dirty="0"/>
          </a:p>
        </p:txBody>
      </p:sp>
    </p:spTree>
    <p:extLst>
      <p:ext uri="{BB962C8B-B14F-4D97-AF65-F5344CB8AC3E}">
        <p14:creationId xmlns:p14="http://schemas.microsoft.com/office/powerpoint/2010/main" val="675599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rds-www.wharton.upenn.edu/contact-support/"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9442"/>
            <a:ext cx="9144000" cy="6415100"/>
          </a:xfrm>
          <a:prstGeom prst="rect">
            <a:avLst/>
          </a:prstGeom>
        </p:spPr>
      </p:pic>
      <p:sp>
        <p:nvSpPr>
          <p:cNvPr id="2" name="Title 1"/>
          <p:cNvSpPr>
            <a:spLocks noGrp="1"/>
          </p:cNvSpPr>
          <p:nvPr>
            <p:ph type="ctrTitle"/>
          </p:nvPr>
        </p:nvSpPr>
        <p:spPr>
          <a:xfrm>
            <a:off x="1200354" y="1826481"/>
            <a:ext cx="6800646" cy="1704715"/>
          </a:xfrm>
        </p:spPr>
        <p:txBody>
          <a:bodyPr>
            <a:noAutofit/>
          </a:bodyPr>
          <a:lstStyle/>
          <a:p>
            <a:r>
              <a:rPr lang="en-US" b="1" dirty="0">
                <a:latin typeface="Calibri"/>
                <a:cs typeface="Calibri"/>
              </a:rPr>
              <a:t>What Data is in WRDS? </a:t>
            </a:r>
          </a:p>
        </p:txBody>
      </p:sp>
      <p:sp>
        <p:nvSpPr>
          <p:cNvPr id="3" name="Subtitle 2"/>
          <p:cNvSpPr>
            <a:spLocks noGrp="1"/>
          </p:cNvSpPr>
          <p:nvPr>
            <p:ph type="subTitle" idx="1"/>
          </p:nvPr>
        </p:nvSpPr>
        <p:spPr>
          <a:xfrm>
            <a:off x="1143000" y="2791929"/>
            <a:ext cx="6858000" cy="1880863"/>
          </a:xfrm>
        </p:spPr>
        <p:txBody>
          <a:bodyPr>
            <a:normAutofit/>
          </a:bodyPr>
          <a:lstStyle/>
          <a:p>
            <a:pPr algn="l"/>
            <a:endParaRPr lang="en-US" sz="2800" dirty="0">
              <a:latin typeface="Arial" panose="020B0604020202020204" pitchFamily="34" charset="0"/>
              <a:cs typeface="Arial" panose="020B0604020202020204" pitchFamily="34" charset="0"/>
            </a:endParaRPr>
          </a:p>
          <a:p>
            <a:pPr marL="257175" indent="-257175"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070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22272" y="442900"/>
            <a:ext cx="8193563" cy="1002319"/>
          </a:xfrm>
        </p:spPr>
        <p:txBody>
          <a:bodyPr>
            <a:noAutofit/>
          </a:bodyPr>
          <a:lstStyle/>
          <a:p>
            <a:pPr algn="l"/>
            <a:r>
              <a:rPr lang="en-US" sz="4400" b="1" dirty="0">
                <a:latin typeface="Calibri"/>
                <a:cs typeface="Calibri"/>
              </a:rPr>
              <a:t>Earnings and Estimates Data</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FE87D41-E815-43F6-BFDD-D9A44DF3E0E3}"/>
              </a:ext>
            </a:extLst>
          </p:cNvPr>
          <p:cNvSpPr txBox="1"/>
          <p:nvPr/>
        </p:nvSpPr>
        <p:spPr>
          <a:xfrm>
            <a:off x="943494" y="1645168"/>
            <a:ext cx="7257011"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Earnings and estimates data includes analyst forecasts of company earnings. Actual earnings data may also be available.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89834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99872" y="454013"/>
            <a:ext cx="8193563" cy="1002319"/>
          </a:xfrm>
        </p:spPr>
        <p:txBody>
          <a:bodyPr>
            <a:noAutofit/>
          </a:bodyPr>
          <a:lstStyle/>
          <a:p>
            <a:pPr algn="l"/>
            <a:r>
              <a:rPr lang="en-US" sz="4400" b="1" dirty="0">
                <a:latin typeface="Calibri"/>
                <a:cs typeface="Calibri"/>
              </a:rPr>
              <a:t>Earnings and Estimates: Dataset Examples</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FE87D41-E815-43F6-BFDD-D9A44DF3E0E3}"/>
              </a:ext>
            </a:extLst>
          </p:cNvPr>
          <p:cNvSpPr txBox="1"/>
          <p:nvPr/>
        </p:nvSpPr>
        <p:spPr>
          <a:xfrm>
            <a:off x="872836" y="1910396"/>
            <a:ext cx="7257011"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Examples of datasets at WRDS that provide earnings and estimates information:</a:t>
            </a:r>
          </a:p>
          <a:p>
            <a:br>
              <a:rPr lang="en-US" sz="2800" dirty="0"/>
            </a:br>
            <a:br>
              <a:rPr lang="en-US" sz="2800" dirty="0"/>
            </a:br>
            <a:endParaRPr lang="en-US" sz="2800" dirty="0"/>
          </a:p>
        </p:txBody>
      </p:sp>
      <p:sp>
        <p:nvSpPr>
          <p:cNvPr id="5" name="TextBox 4">
            <a:extLst>
              <a:ext uri="{FF2B5EF4-FFF2-40B4-BE49-F238E27FC236}">
                <a16:creationId xmlns:a16="http://schemas.microsoft.com/office/drawing/2014/main" id="{CEF8DC42-265F-439D-81F2-322A94A8B5BF}"/>
              </a:ext>
            </a:extLst>
          </p:cNvPr>
          <p:cNvSpPr txBox="1"/>
          <p:nvPr/>
        </p:nvSpPr>
        <p:spPr>
          <a:xfrm>
            <a:off x="872836" y="3190010"/>
            <a:ext cx="7531330" cy="1815882"/>
          </a:xfrm>
          <a:prstGeom prst="rect">
            <a:avLst/>
          </a:prstGeom>
          <a:noFill/>
        </p:spPr>
        <p:txBody>
          <a:bodyPr wrap="square" numCol="2" rtlCol="0">
            <a:spAutoFit/>
          </a:bodyPr>
          <a:lstStyle/>
          <a:p>
            <a:pPr marL="457200" indent="-457200">
              <a:buSzPct val="60000"/>
              <a:buFont typeface="Courier New" panose="02070309020205020404" pitchFamily="49" charset="0"/>
              <a:buChar char="o"/>
            </a:pPr>
            <a:r>
              <a:rPr lang="en-US" sz="2800" dirty="0"/>
              <a:t>Thomson-Reuters I/B/E/S</a:t>
            </a:r>
          </a:p>
          <a:p>
            <a:pPr marL="457200" indent="-457200">
              <a:buSzPct val="60000"/>
              <a:buFont typeface="Courier New" panose="02070309020205020404" pitchFamily="49" charset="0"/>
              <a:buChar char="o"/>
            </a:pPr>
            <a:endParaRPr lang="en-US" sz="2800" dirty="0"/>
          </a:p>
          <a:p>
            <a:pPr marL="457200" indent="-457200">
              <a:buSzPct val="60000"/>
              <a:buFont typeface="Courier New" panose="02070309020205020404" pitchFamily="49" charset="0"/>
              <a:buChar char="o"/>
            </a:pPr>
            <a:endParaRPr lang="en-US" sz="2800" dirty="0"/>
          </a:p>
          <a:p>
            <a:pPr marL="457200" indent="-457200">
              <a:buSzPct val="60000"/>
              <a:buFont typeface="Courier New" panose="02070309020205020404" pitchFamily="49" charset="0"/>
              <a:buChar char="o"/>
            </a:pPr>
            <a:r>
              <a:rPr lang="en-US" sz="2800" dirty="0"/>
              <a:t>Zacks Investment Research</a:t>
            </a:r>
          </a:p>
          <a:p>
            <a:pPr marL="457200" indent="-457200">
              <a:buSzPct val="60000"/>
              <a:buFont typeface="Courier New" panose="02070309020205020404" pitchFamily="49" charset="0"/>
              <a:buChar char="o"/>
            </a:pPr>
            <a:endParaRPr lang="en-US" sz="2800" dirty="0"/>
          </a:p>
        </p:txBody>
      </p:sp>
    </p:spTree>
    <p:extLst>
      <p:ext uri="{BB962C8B-B14F-4D97-AF65-F5344CB8AC3E}">
        <p14:creationId xmlns:p14="http://schemas.microsoft.com/office/powerpoint/2010/main" val="274636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22273" y="-58260"/>
            <a:ext cx="8193563" cy="1002319"/>
          </a:xfrm>
        </p:spPr>
        <p:txBody>
          <a:bodyPr>
            <a:noAutofit/>
          </a:bodyPr>
          <a:lstStyle/>
          <a:p>
            <a:pPr algn="l"/>
            <a:r>
              <a:rPr lang="en-US" sz="4400" b="1" dirty="0">
                <a:latin typeface="Calibri"/>
                <a:cs typeface="Calibri"/>
              </a:rPr>
              <a:t>Institutional Ownership Data</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FE87D41-E815-43F6-BFDD-D9A44DF3E0E3}"/>
              </a:ext>
            </a:extLst>
          </p:cNvPr>
          <p:cNvSpPr txBox="1"/>
          <p:nvPr/>
        </p:nvSpPr>
        <p:spPr>
          <a:xfrm>
            <a:off x="601134" y="1445219"/>
            <a:ext cx="7763934"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Institutional ownership data reflects the amount of a company's stock owned by mutual funds, pension funds, insurance companies, investment firms, private foundations, endowments, or other large entities.</a:t>
            </a:r>
          </a:p>
        </p:txBody>
      </p:sp>
    </p:spTree>
    <p:extLst>
      <p:ext uri="{BB962C8B-B14F-4D97-AF65-F5344CB8AC3E}">
        <p14:creationId xmlns:p14="http://schemas.microsoft.com/office/powerpoint/2010/main" val="390097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99872" y="382314"/>
            <a:ext cx="8193563" cy="1002319"/>
          </a:xfrm>
        </p:spPr>
        <p:txBody>
          <a:bodyPr>
            <a:noAutofit/>
          </a:bodyPr>
          <a:lstStyle/>
          <a:p>
            <a:pPr algn="l"/>
            <a:r>
              <a:rPr lang="en-US" sz="4400" b="1" dirty="0">
                <a:latin typeface="Calibri"/>
                <a:cs typeface="Calibri"/>
              </a:rPr>
              <a:t>Institutional Ownership: Dataset Examples</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FE87D41-E815-43F6-BFDD-D9A44DF3E0E3}"/>
              </a:ext>
            </a:extLst>
          </p:cNvPr>
          <p:cNvSpPr txBox="1"/>
          <p:nvPr/>
        </p:nvSpPr>
        <p:spPr>
          <a:xfrm>
            <a:off x="515388" y="1433314"/>
            <a:ext cx="7257011"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Examples of datasets on WRDS that provide institutional ownership information: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br>
              <a:rPr lang="en-US" sz="2800" dirty="0"/>
            </a:br>
            <a:br>
              <a:rPr lang="en-US" sz="2800" dirty="0"/>
            </a:br>
            <a:endParaRPr lang="en-US" sz="2800" dirty="0"/>
          </a:p>
        </p:txBody>
      </p:sp>
      <p:sp>
        <p:nvSpPr>
          <p:cNvPr id="5" name="TextBox 4">
            <a:extLst>
              <a:ext uri="{FF2B5EF4-FFF2-40B4-BE49-F238E27FC236}">
                <a16:creationId xmlns:a16="http://schemas.microsoft.com/office/drawing/2014/main" id="{CEF8DC42-265F-439D-81F2-322A94A8B5BF}"/>
              </a:ext>
            </a:extLst>
          </p:cNvPr>
          <p:cNvSpPr txBox="1"/>
          <p:nvPr/>
        </p:nvSpPr>
        <p:spPr>
          <a:xfrm>
            <a:off x="900969" y="2553109"/>
            <a:ext cx="7531330" cy="2246769"/>
          </a:xfrm>
          <a:prstGeom prst="rect">
            <a:avLst/>
          </a:prstGeom>
          <a:noFill/>
        </p:spPr>
        <p:txBody>
          <a:bodyPr wrap="square" numCol="2" rtlCol="0">
            <a:spAutoFit/>
          </a:bodyPr>
          <a:lstStyle/>
          <a:p>
            <a:pPr marL="457200" indent="-457200">
              <a:buSzPct val="60000"/>
              <a:buFont typeface="Courier New" panose="02070309020205020404" pitchFamily="49" charset="0"/>
              <a:buChar char="o"/>
            </a:pPr>
            <a:r>
              <a:rPr lang="en-US" sz="2800" dirty="0"/>
              <a:t>Thomson/Refinitiv</a:t>
            </a:r>
          </a:p>
          <a:p>
            <a:pPr marL="457200" indent="-457200">
              <a:buSzPct val="60000"/>
              <a:buFont typeface="Courier New" panose="02070309020205020404" pitchFamily="49" charset="0"/>
              <a:buChar char="o"/>
            </a:pPr>
            <a:r>
              <a:rPr lang="en-US" sz="2800" dirty="0"/>
              <a:t>FactSet</a:t>
            </a:r>
          </a:p>
          <a:p>
            <a:pPr marL="457200" indent="-457200">
              <a:buSzPct val="60000"/>
              <a:buFont typeface="Courier New" panose="02070309020205020404" pitchFamily="49" charset="0"/>
              <a:buChar char="o"/>
            </a:pPr>
            <a:r>
              <a:rPr lang="en-US" sz="2800" dirty="0"/>
              <a:t>CRSP Mutual Funds</a:t>
            </a:r>
          </a:p>
          <a:p>
            <a:pPr marL="457200" indent="-457200">
              <a:buSzPct val="60000"/>
              <a:buFont typeface="Courier New" panose="02070309020205020404" pitchFamily="49" charset="0"/>
              <a:buChar char="o"/>
            </a:pPr>
            <a:r>
              <a:rPr lang="en-US" sz="2800" dirty="0"/>
              <a:t>WRDS 13-F SEC Data</a:t>
            </a:r>
          </a:p>
          <a:p>
            <a:pPr marL="457200" indent="-457200">
              <a:buSzPct val="60000"/>
              <a:buFont typeface="Courier New" panose="02070309020205020404" pitchFamily="49" charset="0"/>
              <a:buChar char="o"/>
            </a:pPr>
            <a:endParaRPr lang="en-US" sz="2800" dirty="0"/>
          </a:p>
          <a:p>
            <a:pPr marL="457200" indent="-457200">
              <a:buSzPct val="60000"/>
              <a:buFont typeface="Courier New" panose="02070309020205020404" pitchFamily="49" charset="0"/>
              <a:buChar char="o"/>
            </a:pPr>
            <a:r>
              <a:rPr lang="en-US" sz="2800" dirty="0"/>
              <a:t>WRDS SEC Insider</a:t>
            </a:r>
          </a:p>
          <a:p>
            <a:pPr marL="457200" indent="-457200">
              <a:buSzPct val="60000"/>
              <a:buFont typeface="Courier New" panose="02070309020205020404" pitchFamily="49" charset="0"/>
              <a:buChar char="o"/>
            </a:pPr>
            <a:r>
              <a:rPr lang="en-US" sz="2800" dirty="0"/>
              <a:t>Lipper Hedge Fund</a:t>
            </a:r>
          </a:p>
          <a:p>
            <a:pPr marL="457200" indent="-457200">
              <a:buSzPct val="60000"/>
              <a:buFont typeface="Courier New" panose="02070309020205020404" pitchFamily="49" charset="0"/>
              <a:buChar char="o"/>
            </a:pPr>
            <a:r>
              <a:rPr lang="en-US" sz="2800" dirty="0"/>
              <a:t>AuditAnalytics</a:t>
            </a:r>
          </a:p>
          <a:p>
            <a:pPr marL="457200" indent="-457200">
              <a:buSzPct val="60000"/>
              <a:buFont typeface="Courier New" panose="02070309020205020404" pitchFamily="49" charset="0"/>
              <a:buChar char="o"/>
            </a:pPr>
            <a:r>
              <a:rPr lang="en-US" sz="2800" dirty="0"/>
              <a:t>Prequin</a:t>
            </a:r>
          </a:p>
          <a:p>
            <a:pPr marL="457200" indent="-457200">
              <a:buSzPct val="60000"/>
              <a:buFont typeface="Courier New" panose="02070309020205020404" pitchFamily="49" charset="0"/>
              <a:buChar char="o"/>
            </a:pPr>
            <a:endParaRPr lang="en-US" sz="2800" dirty="0"/>
          </a:p>
        </p:txBody>
      </p:sp>
    </p:spTree>
    <p:extLst>
      <p:ext uri="{BB962C8B-B14F-4D97-AF65-F5344CB8AC3E}">
        <p14:creationId xmlns:p14="http://schemas.microsoft.com/office/powerpoint/2010/main" val="272493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22273" y="-58260"/>
            <a:ext cx="8193563" cy="1002319"/>
          </a:xfrm>
        </p:spPr>
        <p:txBody>
          <a:bodyPr>
            <a:noAutofit/>
          </a:bodyPr>
          <a:lstStyle/>
          <a:p>
            <a:pPr algn="l"/>
            <a:r>
              <a:rPr lang="en-US" sz="4400" b="1" dirty="0">
                <a:latin typeface="Calibri"/>
                <a:cs typeface="Calibri"/>
              </a:rPr>
              <a:t>Other Types of Financial Data</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FE87D41-E815-43F6-BFDD-D9A44DF3E0E3}"/>
              </a:ext>
            </a:extLst>
          </p:cNvPr>
          <p:cNvSpPr txBox="1"/>
          <p:nvPr/>
        </p:nvSpPr>
        <p:spPr>
          <a:xfrm>
            <a:off x="0" y="1268180"/>
            <a:ext cx="7257011" cy="1384995"/>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There is a wide range of financial data available on WRDS, including: </a:t>
            </a:r>
            <a:br>
              <a:rPr lang="en-US" sz="2800" dirty="0"/>
            </a:br>
            <a:endParaRPr lang="en-US" sz="2800" dirty="0"/>
          </a:p>
        </p:txBody>
      </p:sp>
      <p:sp>
        <p:nvSpPr>
          <p:cNvPr id="5" name="TextBox 4">
            <a:extLst>
              <a:ext uri="{FF2B5EF4-FFF2-40B4-BE49-F238E27FC236}">
                <a16:creationId xmlns:a16="http://schemas.microsoft.com/office/drawing/2014/main" id="{3BCD1D58-A2C7-4023-BB34-C631E535AEB8}"/>
              </a:ext>
            </a:extLst>
          </p:cNvPr>
          <p:cNvSpPr txBox="1"/>
          <p:nvPr/>
        </p:nvSpPr>
        <p:spPr>
          <a:xfrm>
            <a:off x="636763" y="2050390"/>
            <a:ext cx="7564581" cy="3539430"/>
          </a:xfrm>
          <a:prstGeom prst="rect">
            <a:avLst/>
          </a:prstGeom>
          <a:noFill/>
        </p:spPr>
        <p:txBody>
          <a:bodyPr wrap="square" rtlCol="0">
            <a:spAutoFit/>
          </a:bodyPr>
          <a:lstStyle/>
          <a:p>
            <a:pPr marL="914400" lvl="1" indent="-457200">
              <a:buSzPct val="60000"/>
              <a:buFont typeface="Courier New" panose="02070309020205020404" pitchFamily="49" charset="0"/>
              <a:buChar char="o"/>
            </a:pPr>
            <a:endParaRPr lang="en-US" sz="2800" dirty="0"/>
          </a:p>
          <a:p>
            <a:pPr marL="914400" lvl="1" indent="-457200">
              <a:buSzPct val="60000"/>
              <a:buFont typeface="Courier New" panose="02070309020205020404" pitchFamily="49" charset="0"/>
              <a:buChar char="o"/>
            </a:pPr>
            <a:r>
              <a:rPr lang="en-US" sz="2800" dirty="0"/>
              <a:t>Company management and executive compensation (</a:t>
            </a:r>
            <a:r>
              <a:rPr lang="en-US" sz="2800" dirty="0" err="1"/>
              <a:t>ExecuComp</a:t>
            </a:r>
            <a:r>
              <a:rPr lang="en-US" sz="2800" dirty="0"/>
              <a:t>)</a:t>
            </a:r>
            <a:br>
              <a:rPr lang="en-US" sz="2800" dirty="0"/>
            </a:br>
            <a:endParaRPr lang="en-US" sz="2800" dirty="0"/>
          </a:p>
          <a:p>
            <a:pPr marL="914400" lvl="1" indent="-457200">
              <a:buSzPct val="60000"/>
              <a:buFont typeface="Courier New" panose="02070309020205020404" pitchFamily="49" charset="0"/>
              <a:buChar char="o"/>
            </a:pPr>
            <a:r>
              <a:rPr lang="en-US" sz="2800" dirty="0"/>
              <a:t>Board of directors membership (BoardEx)</a:t>
            </a:r>
          </a:p>
          <a:p>
            <a:pPr marL="914400" lvl="1" indent="-457200">
              <a:buSzPct val="60000"/>
              <a:buFont typeface="Courier New" panose="02070309020205020404" pitchFamily="49" charset="0"/>
              <a:buChar char="o"/>
            </a:pPr>
            <a:endParaRPr lang="en-US" sz="2800" dirty="0"/>
          </a:p>
          <a:p>
            <a:pPr marL="914400" lvl="1" indent="-457200">
              <a:buSzPct val="60000"/>
              <a:buFont typeface="Courier New" panose="02070309020205020404" pitchFamily="49" charset="0"/>
              <a:buChar char="o"/>
            </a:pPr>
            <a:r>
              <a:rPr lang="en-US" sz="2800" dirty="0"/>
              <a:t>Environmental, Social, and Governance (ESG) investing information (Sustainalytics) </a:t>
            </a:r>
          </a:p>
        </p:txBody>
      </p:sp>
    </p:spTree>
    <p:extLst>
      <p:ext uri="{BB962C8B-B14F-4D97-AF65-F5344CB8AC3E}">
        <p14:creationId xmlns:p14="http://schemas.microsoft.com/office/powerpoint/2010/main" val="137894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p:txBody>
          <a:bodyPr>
            <a:normAutofit/>
          </a:bodyPr>
          <a:lstStyle/>
          <a:p>
            <a:r>
              <a:rPr lang="en-US" b="1" dirty="0">
                <a:latin typeface="Calibri"/>
                <a:cs typeface="Calibri"/>
              </a:rPr>
              <a:t>Other Kinds of Data on WRDS</a:t>
            </a:r>
          </a:p>
        </p:txBody>
      </p:sp>
      <p:sp>
        <p:nvSpPr>
          <p:cNvPr id="3" name="Content Placeholder 2"/>
          <p:cNvSpPr>
            <a:spLocks noGrp="1"/>
          </p:cNvSpPr>
          <p:nvPr>
            <p:ph idx="1"/>
          </p:nvPr>
        </p:nvSpPr>
        <p:spPr>
          <a:xfrm>
            <a:off x="703464" y="1202170"/>
            <a:ext cx="7886700" cy="1432964"/>
          </a:xfrm>
        </p:spPr>
        <p:txBody>
          <a:bodyPr/>
          <a:lstStyle/>
          <a:p>
            <a:endParaRPr lang="en-US" dirty="0">
              <a:latin typeface="Arial" panose="020B0604020202020204" pitchFamily="34" charset="0"/>
              <a:cs typeface="Arial" panose="020B0604020202020204" pitchFamily="34" charset="0"/>
            </a:endParaRPr>
          </a:p>
          <a:p>
            <a:r>
              <a:rPr lang="en-US" sz="2800" i="0" dirty="0">
                <a:solidFill>
                  <a:srgbClr val="212529"/>
                </a:solidFill>
                <a:effectLst/>
                <a:latin typeface="Calibri" panose="020F0502020204030204" pitchFamily="34" charset="0"/>
                <a:cs typeface="Calibri" panose="020F0502020204030204" pitchFamily="34" charset="0"/>
              </a:rPr>
              <a:t>In addition to finance, WRDS</a:t>
            </a:r>
            <a:r>
              <a:rPr lang="en-US" sz="2800" b="0" i="0" dirty="0">
                <a:solidFill>
                  <a:srgbClr val="212529"/>
                </a:solidFill>
                <a:effectLst/>
                <a:latin typeface="Calibri" panose="020F0502020204030204" pitchFamily="34" charset="0"/>
                <a:cs typeface="Calibri" panose="020F0502020204030204" pitchFamily="34" charset="0"/>
              </a:rPr>
              <a:t> hosts data from a variety of other disciplines including:</a:t>
            </a: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BFE15A4-8486-4505-9282-447D51AF7DA5}"/>
              </a:ext>
            </a:extLst>
          </p:cNvPr>
          <p:cNvSpPr txBox="1"/>
          <p:nvPr/>
        </p:nvSpPr>
        <p:spPr>
          <a:xfrm>
            <a:off x="806335" y="2834640"/>
            <a:ext cx="7007629" cy="2308324"/>
          </a:xfrm>
          <a:prstGeom prst="rect">
            <a:avLst/>
          </a:prstGeom>
          <a:noFill/>
        </p:spPr>
        <p:txBody>
          <a:bodyPr wrap="square" numCol="2" rtlCol="0">
            <a:spAutoFit/>
          </a:bodyPr>
          <a:lstStyle/>
          <a:p>
            <a:pPr marL="457200" indent="-457200" algn="l">
              <a:buSzPct val="60000"/>
              <a:buFont typeface="Courier New" panose="02070309020205020404" pitchFamily="49" charset="0"/>
              <a:buChar char="o"/>
            </a:pPr>
            <a:r>
              <a:rPr lang="en-US" sz="2800" dirty="0">
                <a:solidFill>
                  <a:srgbClr val="212529"/>
                </a:solidFill>
                <a:latin typeface="Calibri" panose="020F0502020204030204" pitchFamily="34" charset="0"/>
                <a:cs typeface="Calibri" panose="020F0502020204030204" pitchFamily="34" charset="0"/>
              </a:rPr>
              <a:t>Economics</a:t>
            </a:r>
          </a:p>
          <a:p>
            <a:pPr marL="457200" indent="-457200" algn="l">
              <a:buSzPct val="60000"/>
              <a:buFont typeface="Courier New" panose="02070309020205020404" pitchFamily="49" charset="0"/>
              <a:buChar char="o"/>
            </a:pPr>
            <a:r>
              <a:rPr lang="en-US" sz="2800" dirty="0">
                <a:solidFill>
                  <a:srgbClr val="212529"/>
                </a:solidFill>
                <a:latin typeface="Calibri" panose="020F0502020204030204" pitchFamily="34" charset="0"/>
                <a:cs typeface="Calibri" panose="020F0502020204030204" pitchFamily="34" charset="0"/>
              </a:rPr>
              <a:t>Banking</a:t>
            </a:r>
          </a:p>
          <a:p>
            <a:pPr marL="457200" indent="-457200" algn="l">
              <a:buSzPct val="60000"/>
              <a:buFont typeface="Courier New" panose="02070309020205020404" pitchFamily="49" charset="0"/>
              <a:buChar char="o"/>
            </a:pPr>
            <a:r>
              <a:rPr lang="en-US" sz="2800" dirty="0">
                <a:solidFill>
                  <a:srgbClr val="212529"/>
                </a:solidFill>
                <a:latin typeface="Calibri" panose="020F0502020204030204" pitchFamily="34" charset="0"/>
                <a:cs typeface="Calibri" panose="020F0502020204030204" pitchFamily="34" charset="0"/>
              </a:rPr>
              <a:t>Healthcare</a:t>
            </a:r>
          </a:p>
          <a:p>
            <a:pPr marL="457200" indent="-457200" algn="l">
              <a:buSzPct val="60000"/>
              <a:buFont typeface="Courier New" panose="02070309020205020404" pitchFamily="49" charset="0"/>
              <a:buChar char="o"/>
            </a:pPr>
            <a:endParaRPr lang="en-US" sz="2800" dirty="0">
              <a:solidFill>
                <a:srgbClr val="212529"/>
              </a:solidFill>
              <a:latin typeface="Calibri" panose="020F0502020204030204" pitchFamily="34" charset="0"/>
              <a:cs typeface="Calibri" panose="020F0502020204030204" pitchFamily="34" charset="0"/>
            </a:endParaRPr>
          </a:p>
          <a:p>
            <a:pPr marL="457200" indent="-457200" algn="l">
              <a:buSzPct val="60000"/>
              <a:buFont typeface="Courier New" panose="02070309020205020404" pitchFamily="49" charset="0"/>
              <a:buChar char="o"/>
            </a:pPr>
            <a:endParaRPr lang="en-US" sz="2800" dirty="0">
              <a:solidFill>
                <a:srgbClr val="212529"/>
              </a:solidFill>
              <a:latin typeface="Calibri" panose="020F0502020204030204" pitchFamily="34" charset="0"/>
              <a:cs typeface="Calibri" panose="020F0502020204030204" pitchFamily="34" charset="0"/>
            </a:endParaRPr>
          </a:p>
          <a:p>
            <a:pPr marL="457200" indent="-457200" algn="l">
              <a:buSzPct val="60000"/>
              <a:buFont typeface="Courier New" panose="02070309020205020404" pitchFamily="49" charset="0"/>
              <a:buChar char="o"/>
            </a:pPr>
            <a:r>
              <a:rPr lang="en-US" sz="2800" dirty="0">
                <a:solidFill>
                  <a:srgbClr val="212529"/>
                </a:solidFill>
                <a:latin typeface="Calibri" panose="020F0502020204030204" pitchFamily="34" charset="0"/>
                <a:cs typeface="Calibri" panose="020F0502020204030204" pitchFamily="34" charset="0"/>
              </a:rPr>
              <a:t>Insurance</a:t>
            </a:r>
          </a:p>
          <a:p>
            <a:pPr marL="457200" indent="-457200" algn="l">
              <a:buSzPct val="60000"/>
              <a:buFont typeface="Courier New" panose="02070309020205020404" pitchFamily="49" charset="0"/>
              <a:buChar char="o"/>
            </a:pPr>
            <a:r>
              <a:rPr lang="en-US" sz="2800" dirty="0">
                <a:solidFill>
                  <a:srgbClr val="212529"/>
                </a:solidFill>
                <a:latin typeface="Calibri" panose="020F0502020204030204" pitchFamily="34" charset="0"/>
                <a:cs typeface="Calibri" panose="020F0502020204030204" pitchFamily="34" charset="0"/>
              </a:rPr>
              <a:t>Management</a:t>
            </a:r>
          </a:p>
          <a:p>
            <a:pPr marL="457200" indent="-457200" algn="l">
              <a:buSzPct val="60000"/>
              <a:buFont typeface="Courier New" panose="02070309020205020404" pitchFamily="49" charset="0"/>
              <a:buChar char="o"/>
            </a:pPr>
            <a:r>
              <a:rPr lang="en-US" sz="2800" dirty="0">
                <a:solidFill>
                  <a:srgbClr val="212529"/>
                </a:solidFill>
                <a:latin typeface="Calibri" panose="020F0502020204030204" pitchFamily="34" charset="0"/>
                <a:cs typeface="Calibri" panose="020F0502020204030204" pitchFamily="34" charset="0"/>
              </a:rPr>
              <a:t>Marketing </a:t>
            </a:r>
          </a:p>
        </p:txBody>
      </p:sp>
    </p:spTree>
    <p:extLst>
      <p:ext uri="{BB962C8B-B14F-4D97-AF65-F5344CB8AC3E}">
        <p14:creationId xmlns:p14="http://schemas.microsoft.com/office/powerpoint/2010/main" val="327179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474202" y="0"/>
            <a:ext cx="7886700" cy="1325563"/>
          </a:xfrm>
        </p:spPr>
        <p:txBody>
          <a:bodyPr>
            <a:normAutofit/>
          </a:bodyPr>
          <a:lstStyle/>
          <a:p>
            <a:r>
              <a:rPr lang="en-US" b="1" dirty="0">
                <a:latin typeface="Calibri"/>
                <a:cs typeface="Calibri"/>
              </a:rPr>
              <a:t>How is Data Organized on WRDS</a:t>
            </a:r>
          </a:p>
        </p:txBody>
      </p:sp>
      <p:sp>
        <p:nvSpPr>
          <p:cNvPr id="3" name="Content Placeholder 2"/>
          <p:cNvSpPr>
            <a:spLocks noGrp="1"/>
          </p:cNvSpPr>
          <p:nvPr>
            <p:ph idx="1"/>
          </p:nvPr>
        </p:nvSpPr>
        <p:spPr>
          <a:xfrm>
            <a:off x="323689" y="1325563"/>
            <a:ext cx="2981719" cy="1432964"/>
          </a:xfrm>
        </p:spPr>
        <p:txBody>
          <a:bodyPr>
            <a:noAutofit/>
          </a:bodyPr>
          <a:lstStyle/>
          <a:p>
            <a:pPr marL="257175" indent="-257175" algn="l">
              <a:buFont typeface="Arial"/>
              <a:buChar char="•"/>
            </a:pPr>
            <a:r>
              <a:rPr lang="en-US" dirty="0">
                <a:latin typeface="Calibri"/>
                <a:cs typeface="Calibri"/>
              </a:rPr>
              <a:t>Data is organized by data vendor, and then within each vendor by type of data. </a:t>
            </a:r>
            <a:br>
              <a:rPr lang="en-US" dirty="0">
                <a:latin typeface="Calibri"/>
                <a:cs typeface="Calibri"/>
              </a:rPr>
            </a:br>
            <a:endParaRPr lang="en-US" dirty="0">
              <a:latin typeface="Calibri"/>
              <a:cs typeface="Calibri"/>
            </a:endParaRPr>
          </a:p>
          <a:p>
            <a:pPr marL="257175" indent="-257175" algn="l">
              <a:buFont typeface="Arial"/>
              <a:buChar char="•"/>
            </a:pPr>
            <a:r>
              <a:rPr lang="en-US" dirty="0">
                <a:latin typeface="Calibri"/>
                <a:cs typeface="Calibri"/>
              </a:rPr>
              <a:t>For example, this page displays the vendor CRSP’s data.</a:t>
            </a:r>
            <a:br>
              <a:rPr lang="en-US" dirty="0">
                <a:latin typeface="Calibri"/>
                <a:cs typeface="Calibri"/>
              </a:rPr>
            </a:br>
            <a:endParaRPr lang="en-US" dirty="0">
              <a:latin typeface="Calibri"/>
              <a:cs typeface="Calibri"/>
            </a:endParaRPr>
          </a:p>
        </p:txBody>
      </p:sp>
      <p:pic>
        <p:nvPicPr>
          <p:cNvPr id="1026" name="Picture 2">
            <a:extLst>
              <a:ext uri="{FF2B5EF4-FFF2-40B4-BE49-F238E27FC236}">
                <a16:creationId xmlns:a16="http://schemas.microsoft.com/office/drawing/2014/main" id="{DA2B6EE6-40C0-42DF-B4F8-25C03638B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0369" y="1417113"/>
            <a:ext cx="5209942" cy="451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46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p:txBody>
          <a:bodyPr>
            <a:normAutofit/>
          </a:bodyPr>
          <a:lstStyle/>
          <a:p>
            <a:r>
              <a:rPr lang="en-US" b="1" dirty="0">
                <a:latin typeface="Calibri"/>
                <a:cs typeface="Calibri"/>
              </a:rPr>
              <a:t>Data by Concept</a:t>
            </a:r>
          </a:p>
        </p:txBody>
      </p:sp>
      <p:sp>
        <p:nvSpPr>
          <p:cNvPr id="3" name="Content Placeholder 2"/>
          <p:cNvSpPr>
            <a:spLocks noGrp="1"/>
          </p:cNvSpPr>
          <p:nvPr>
            <p:ph idx="1"/>
          </p:nvPr>
        </p:nvSpPr>
        <p:spPr>
          <a:xfrm>
            <a:off x="628650" y="1541974"/>
            <a:ext cx="7886700" cy="1432964"/>
          </a:xfrm>
        </p:spPr>
        <p:txBody>
          <a:bodyPr>
            <a:normAutofit fontScale="92500" lnSpcReduction="10000"/>
          </a:bodyPr>
          <a:lstStyle/>
          <a:p>
            <a:pPr marL="257175" indent="-257175" algn="l">
              <a:buFont typeface="Arial"/>
              <a:buChar char="•"/>
            </a:pPr>
            <a:r>
              <a:rPr lang="en-US" dirty="0">
                <a:latin typeface="Calibri"/>
                <a:cs typeface="Calibri"/>
              </a:rPr>
              <a:t>If you do not know the name of the vendor—but you know what type of data you are looking for—you can also browse WRDS data by concept using the Get Data tab at the top of the screen. </a:t>
            </a: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E404D31-E1C8-4078-A805-87C33B87D7EA}"/>
              </a:ext>
            </a:extLst>
          </p:cNvPr>
          <p:cNvPicPr>
            <a:picLocks noChangeAspect="1"/>
          </p:cNvPicPr>
          <p:nvPr/>
        </p:nvPicPr>
        <p:blipFill>
          <a:blip r:embed="rId3"/>
          <a:stretch>
            <a:fillRect/>
          </a:stretch>
        </p:blipFill>
        <p:spPr>
          <a:xfrm>
            <a:off x="1248982" y="3279201"/>
            <a:ext cx="6646036" cy="2349923"/>
          </a:xfrm>
          <a:prstGeom prst="rect">
            <a:avLst/>
          </a:prstGeom>
        </p:spPr>
      </p:pic>
    </p:spTree>
    <p:extLst>
      <p:ext uri="{BB962C8B-B14F-4D97-AF65-F5344CB8AC3E}">
        <p14:creationId xmlns:p14="http://schemas.microsoft.com/office/powerpoint/2010/main" val="4193531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247918" y="557040"/>
            <a:ext cx="7315200" cy="710630"/>
          </a:xfrm>
        </p:spPr>
        <p:txBody>
          <a:bodyPr>
            <a:normAutofit/>
          </a:bodyPr>
          <a:lstStyle/>
          <a:p>
            <a:pPr algn="l"/>
            <a:r>
              <a:rPr lang="en-US" sz="4400" b="1" dirty="0">
                <a:latin typeface="Calibri"/>
                <a:cs typeface="Calibri"/>
              </a:rPr>
              <a:t>Additional Help</a:t>
            </a:r>
          </a:p>
        </p:txBody>
      </p:sp>
      <p:sp>
        <p:nvSpPr>
          <p:cNvPr id="3" name="Subtitle 2"/>
          <p:cNvSpPr>
            <a:spLocks noGrp="1"/>
          </p:cNvSpPr>
          <p:nvPr>
            <p:ph type="subTitle" idx="1"/>
          </p:nvPr>
        </p:nvSpPr>
        <p:spPr>
          <a:xfrm>
            <a:off x="953037" y="2434107"/>
            <a:ext cx="6980350" cy="1403798"/>
          </a:xfrm>
        </p:spPr>
        <p:txBody>
          <a:bodyPr>
            <a:noAutofit/>
          </a:bodyPr>
          <a:lstStyle/>
          <a:p>
            <a:pPr algn="l"/>
            <a:r>
              <a:rPr lang="en-US" sz="2800" dirty="0">
                <a:latin typeface="Calibri"/>
                <a:cs typeface="Calibri"/>
              </a:rPr>
              <a:t>For any questions, you contact WRDS at:</a:t>
            </a:r>
          </a:p>
          <a:p>
            <a:pPr algn="l"/>
            <a:r>
              <a:rPr lang="en-US" sz="2800" b="0" i="0" u="none" strike="noStrike" dirty="0">
                <a:effectLst/>
                <a:latin typeface="Slack-Lato"/>
                <a:hlinkClick r:id="rId3"/>
              </a:rPr>
              <a:t>https://wrds-www.wharton.upenn.edu/contact-support/</a:t>
            </a:r>
            <a:endParaRPr lang="en-US" sz="2800" dirty="0">
              <a:latin typeface="Calibri"/>
              <a:cs typeface="Calibri"/>
            </a:endParaRPr>
          </a:p>
        </p:txBody>
      </p:sp>
    </p:spTree>
    <p:extLst>
      <p:ext uri="{BB962C8B-B14F-4D97-AF65-F5344CB8AC3E}">
        <p14:creationId xmlns:p14="http://schemas.microsoft.com/office/powerpoint/2010/main" val="29059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06648" y="227669"/>
            <a:ext cx="7594600" cy="710630"/>
          </a:xfrm>
        </p:spPr>
        <p:txBody>
          <a:bodyPr>
            <a:normAutofit/>
          </a:bodyPr>
          <a:lstStyle/>
          <a:p>
            <a:pPr algn="l"/>
            <a:r>
              <a:rPr lang="en-US" sz="4400" b="1" dirty="0">
                <a:latin typeface="Calibri"/>
                <a:cs typeface="Calibri"/>
              </a:rPr>
              <a:t>Learning Objectives</a:t>
            </a:r>
          </a:p>
        </p:txBody>
      </p:sp>
      <p:sp>
        <p:nvSpPr>
          <p:cNvPr id="7" name="TextBox 6">
            <a:extLst>
              <a:ext uri="{FF2B5EF4-FFF2-40B4-BE49-F238E27FC236}">
                <a16:creationId xmlns:a16="http://schemas.microsoft.com/office/drawing/2014/main" id="{575C8EDF-1E7A-4900-9111-1693F5C7C995}"/>
              </a:ext>
            </a:extLst>
          </p:cNvPr>
          <p:cNvSpPr txBox="1"/>
          <p:nvPr/>
        </p:nvSpPr>
        <p:spPr>
          <a:xfrm>
            <a:off x="739833" y="1837113"/>
            <a:ext cx="7797338"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Learn about the different types of datasets available on WRDS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Recognize some of the key datasets used in financial research</a:t>
            </a:r>
            <a:br>
              <a:rPr lang="en-US" sz="2800" dirty="0"/>
            </a:br>
            <a:endParaRPr lang="en-US" sz="2800" dirty="0"/>
          </a:p>
        </p:txBody>
      </p:sp>
    </p:spTree>
    <p:extLst>
      <p:ext uri="{BB962C8B-B14F-4D97-AF65-F5344CB8AC3E}">
        <p14:creationId xmlns:p14="http://schemas.microsoft.com/office/powerpoint/2010/main" val="118646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22273" y="-58260"/>
            <a:ext cx="8193563" cy="1002319"/>
          </a:xfrm>
        </p:spPr>
        <p:txBody>
          <a:bodyPr>
            <a:noAutofit/>
          </a:bodyPr>
          <a:lstStyle/>
          <a:p>
            <a:pPr algn="l"/>
            <a:r>
              <a:rPr lang="en-US" sz="4400" b="1" dirty="0">
                <a:latin typeface="Calibri"/>
                <a:cs typeface="Calibri"/>
              </a:rPr>
              <a:t>WRDS Data</a:t>
            </a:r>
          </a:p>
        </p:txBody>
      </p:sp>
      <p:sp>
        <p:nvSpPr>
          <p:cNvPr id="3" name="Subtitle 2"/>
          <p:cNvSpPr>
            <a:spLocks noGrp="1"/>
          </p:cNvSpPr>
          <p:nvPr>
            <p:ph type="subTitle" idx="1"/>
          </p:nvPr>
        </p:nvSpPr>
        <p:spPr>
          <a:xfrm>
            <a:off x="322273" y="1122218"/>
            <a:ext cx="3630218" cy="4289443"/>
          </a:xfrm>
        </p:spPr>
        <p:txBody>
          <a:bodyPr>
            <a:normAutofit lnSpcReduction="10000"/>
          </a:bodyPr>
          <a:lstStyle/>
          <a:p>
            <a:pPr marL="514350" indent="-514350" algn="l">
              <a:buFont typeface="Arial"/>
              <a:buChar char="•"/>
            </a:pPr>
            <a:r>
              <a:rPr lang="en-US" sz="2800" dirty="0">
                <a:latin typeface="Calibri"/>
                <a:cs typeface="Calibri"/>
              </a:rPr>
              <a:t>WRDS is a subscription service; institutions subscribe to different datasets. </a:t>
            </a:r>
          </a:p>
          <a:p>
            <a:pPr marL="514350" indent="-514350" algn="l">
              <a:buFont typeface="Arial"/>
              <a:buChar char="•"/>
            </a:pPr>
            <a:endParaRPr lang="en-US" sz="2800" dirty="0">
              <a:latin typeface="Calibri"/>
              <a:cs typeface="Calibri"/>
            </a:endParaRPr>
          </a:p>
          <a:p>
            <a:pPr marL="514350" indent="-514350" algn="l">
              <a:buFont typeface="Arial"/>
              <a:buChar char="•"/>
            </a:pPr>
            <a:r>
              <a:rPr lang="en-US" sz="2800" dirty="0">
                <a:latin typeface="Calibri"/>
                <a:cs typeface="Calibri"/>
              </a:rPr>
              <a:t>All your subscribed datasets are visible from the Home page when you log in to WRDS. </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6ABDDC8-FB27-4ACE-9956-A1CF24CC6A77}"/>
              </a:ext>
            </a:extLst>
          </p:cNvPr>
          <p:cNvPicPr>
            <a:picLocks noChangeAspect="1"/>
          </p:cNvPicPr>
          <p:nvPr/>
        </p:nvPicPr>
        <p:blipFill>
          <a:blip r:embed="rId3"/>
          <a:stretch>
            <a:fillRect/>
          </a:stretch>
        </p:blipFill>
        <p:spPr>
          <a:xfrm>
            <a:off x="4081550" y="714472"/>
            <a:ext cx="4816528" cy="4915546"/>
          </a:xfrm>
          <a:prstGeom prst="rect">
            <a:avLst/>
          </a:prstGeom>
        </p:spPr>
      </p:pic>
    </p:spTree>
    <p:extLst>
      <p:ext uri="{BB962C8B-B14F-4D97-AF65-F5344CB8AC3E}">
        <p14:creationId xmlns:p14="http://schemas.microsoft.com/office/powerpoint/2010/main" val="198895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22273" y="-58260"/>
            <a:ext cx="8193563" cy="1002319"/>
          </a:xfrm>
        </p:spPr>
        <p:txBody>
          <a:bodyPr>
            <a:noAutofit/>
          </a:bodyPr>
          <a:lstStyle/>
          <a:p>
            <a:pPr algn="l"/>
            <a:r>
              <a:rPr lang="en-US" sz="4400" b="1" dirty="0">
                <a:latin typeface="Calibri"/>
                <a:cs typeface="Calibri"/>
              </a:rPr>
              <a:t>WRDS Financial Data</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r>
              <a:rPr lang="en-US" sz="2800" b="0" i="0" dirty="0">
                <a:solidFill>
                  <a:srgbClr val="212529"/>
                </a:solidFill>
                <a:effectLst/>
                <a:latin typeface="Calibri" panose="020F0502020204030204" pitchFamily="34" charset="0"/>
                <a:cs typeface="Calibri" panose="020F0502020204030204" pitchFamily="34" charset="0"/>
              </a:rPr>
              <a:t>WRDS is best known for financial data. For example, company fundamentals </a:t>
            </a:r>
            <a:r>
              <a:rPr lang="en-US" sz="2800" dirty="0">
                <a:solidFill>
                  <a:srgbClr val="212529"/>
                </a:solidFill>
                <a:latin typeface="Calibri" panose="020F0502020204030204" pitchFamily="34" charset="0"/>
                <a:cs typeface="Calibri" panose="020F0502020204030204" pitchFamily="34" charset="0"/>
              </a:rPr>
              <a:t>from</a:t>
            </a:r>
            <a:r>
              <a:rPr lang="en-US" sz="2800" b="0" i="0" dirty="0">
                <a:solidFill>
                  <a:srgbClr val="212529"/>
                </a:solidFill>
                <a:effectLst/>
                <a:latin typeface="Calibri" panose="020F0502020204030204" pitchFamily="34" charset="0"/>
                <a:cs typeface="Calibri" panose="020F0502020204030204" pitchFamily="34" charset="0"/>
              </a:rPr>
              <a:t> Compustat</a:t>
            </a:r>
            <a:r>
              <a:rPr lang="en-US" sz="2800" dirty="0">
                <a:solidFill>
                  <a:srgbClr val="212529"/>
                </a:solidFill>
                <a:latin typeface="Calibri" panose="020F0502020204030204" pitchFamily="34" charset="0"/>
                <a:cs typeface="Calibri" panose="020F0502020204030204" pitchFamily="34" charset="0"/>
              </a:rPr>
              <a:t>:</a:t>
            </a:r>
            <a:r>
              <a:rPr lang="en-US" sz="2800" b="0" i="0" dirty="0">
                <a:solidFill>
                  <a:srgbClr val="212529"/>
                </a:solidFill>
                <a:effectLst/>
                <a:latin typeface="Calibri" panose="020F0502020204030204" pitchFamily="34" charset="0"/>
                <a:cs typeface="Calibri" panose="020F0502020204030204" pitchFamily="34" charset="0"/>
              </a:rPr>
              <a:t> </a:t>
            </a: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r>
              <a:rPr lang="en-US" sz="2800" dirty="0">
                <a:solidFill>
                  <a:srgbClr val="212529"/>
                </a:solidFill>
                <a:latin typeface="Calibri" panose="020F0502020204030204" pitchFamily="34" charset="0"/>
                <a:cs typeface="Calibri" panose="020F0502020204030204" pitchFamily="34" charset="0"/>
              </a:rPr>
              <a:t>Or stock prices from CRSP:</a:t>
            </a: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36F71A9-8B67-4670-98F0-5F80676F1D24}"/>
              </a:ext>
            </a:extLst>
          </p:cNvPr>
          <p:cNvPicPr>
            <a:picLocks noChangeAspect="1"/>
          </p:cNvPicPr>
          <p:nvPr/>
        </p:nvPicPr>
        <p:blipFill>
          <a:blip r:embed="rId3"/>
          <a:stretch>
            <a:fillRect/>
          </a:stretch>
        </p:blipFill>
        <p:spPr>
          <a:xfrm>
            <a:off x="292685" y="2473837"/>
            <a:ext cx="8529043" cy="713294"/>
          </a:xfrm>
          <a:prstGeom prst="rect">
            <a:avLst/>
          </a:prstGeom>
        </p:spPr>
      </p:pic>
      <p:pic>
        <p:nvPicPr>
          <p:cNvPr id="7" name="Picture 6">
            <a:extLst>
              <a:ext uri="{FF2B5EF4-FFF2-40B4-BE49-F238E27FC236}">
                <a16:creationId xmlns:a16="http://schemas.microsoft.com/office/drawing/2014/main" id="{2296DCDA-E1E5-4A50-BB18-09691394D551}"/>
              </a:ext>
            </a:extLst>
          </p:cNvPr>
          <p:cNvPicPr>
            <a:picLocks noChangeAspect="1"/>
          </p:cNvPicPr>
          <p:nvPr/>
        </p:nvPicPr>
        <p:blipFill>
          <a:blip r:embed="rId4"/>
          <a:stretch>
            <a:fillRect/>
          </a:stretch>
        </p:blipFill>
        <p:spPr>
          <a:xfrm>
            <a:off x="5328458" y="3455450"/>
            <a:ext cx="3493270" cy="2522918"/>
          </a:xfrm>
          <a:prstGeom prst="rect">
            <a:avLst/>
          </a:prstGeom>
        </p:spPr>
      </p:pic>
    </p:spTree>
    <p:extLst>
      <p:ext uri="{BB962C8B-B14F-4D97-AF65-F5344CB8AC3E}">
        <p14:creationId xmlns:p14="http://schemas.microsoft.com/office/powerpoint/2010/main" val="60037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22273" y="-58260"/>
            <a:ext cx="8193563" cy="1002319"/>
          </a:xfrm>
        </p:spPr>
        <p:txBody>
          <a:bodyPr>
            <a:noAutofit/>
          </a:bodyPr>
          <a:lstStyle/>
          <a:p>
            <a:pPr algn="l"/>
            <a:r>
              <a:rPr lang="en-US" sz="4400" b="1" dirty="0">
                <a:latin typeface="Calibri"/>
                <a:cs typeface="Calibri"/>
              </a:rPr>
              <a:t>Some Categories of Financial Data</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graphicFrame>
        <p:nvGraphicFramePr>
          <p:cNvPr id="8" name="Diagram 7">
            <a:extLst>
              <a:ext uri="{FF2B5EF4-FFF2-40B4-BE49-F238E27FC236}">
                <a16:creationId xmlns:a16="http://schemas.microsoft.com/office/drawing/2014/main" id="{B5481E8C-58B4-4715-A894-704D38852B3A}"/>
              </a:ext>
            </a:extLst>
          </p:cNvPr>
          <p:cNvGraphicFramePr/>
          <p:nvPr>
            <p:extLst>
              <p:ext uri="{D42A27DB-BD31-4B8C-83A1-F6EECF244321}">
                <p14:modId xmlns:p14="http://schemas.microsoft.com/office/powerpoint/2010/main" val="1219398643"/>
              </p:ext>
            </p:extLst>
          </p:nvPr>
        </p:nvGraphicFramePr>
        <p:xfrm>
          <a:off x="628167" y="1122218"/>
          <a:ext cx="8193562" cy="4467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619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22273" y="-58260"/>
            <a:ext cx="8193563" cy="1002319"/>
          </a:xfrm>
        </p:spPr>
        <p:txBody>
          <a:bodyPr>
            <a:noAutofit/>
          </a:bodyPr>
          <a:lstStyle/>
          <a:p>
            <a:pPr algn="l"/>
            <a:r>
              <a:rPr lang="en-US" sz="4400" b="1" dirty="0">
                <a:latin typeface="Calibri"/>
                <a:cs typeface="Calibri"/>
              </a:rPr>
              <a:t>Pricing and Returns Data</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FE87D41-E815-43F6-BFDD-D9A44DF3E0E3}"/>
              </a:ext>
            </a:extLst>
          </p:cNvPr>
          <p:cNvSpPr txBox="1"/>
          <p:nvPr/>
        </p:nvSpPr>
        <p:spPr>
          <a:xfrm>
            <a:off x="872836" y="1445219"/>
            <a:ext cx="7257011"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Market pricing and returns data include information about the valuation of assets (e.g., stock, bond, and option prices).  </a:t>
            </a:r>
            <a:br>
              <a:rPr lang="en-US" sz="2800" dirty="0"/>
            </a:br>
            <a:endParaRPr lang="en-US" sz="2800" dirty="0"/>
          </a:p>
          <a:p>
            <a:pPr marL="285750" indent="-285750">
              <a:buFont typeface="Arial" panose="020B0604020202020204" pitchFamily="34" charset="0"/>
              <a:buChar char="•"/>
            </a:pPr>
            <a:r>
              <a:rPr lang="en-US" sz="2800" dirty="0"/>
              <a:t>Data also includes information about the transactions of these assets (e.g., the trading volume of a stock). </a:t>
            </a:r>
          </a:p>
        </p:txBody>
      </p:sp>
    </p:spTree>
    <p:extLst>
      <p:ext uri="{BB962C8B-B14F-4D97-AF65-F5344CB8AC3E}">
        <p14:creationId xmlns:p14="http://schemas.microsoft.com/office/powerpoint/2010/main" val="57531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404560" y="334835"/>
            <a:ext cx="8193563" cy="1002319"/>
          </a:xfrm>
        </p:spPr>
        <p:txBody>
          <a:bodyPr>
            <a:noAutofit/>
          </a:bodyPr>
          <a:lstStyle/>
          <a:p>
            <a:pPr algn="l"/>
            <a:r>
              <a:rPr lang="en-US" sz="4400" b="1" dirty="0">
                <a:latin typeface="Calibri"/>
                <a:cs typeface="Calibri"/>
              </a:rPr>
              <a:t>Pricing and Returns: Dataset Examples</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FE87D41-E815-43F6-BFDD-D9A44DF3E0E3}"/>
              </a:ext>
            </a:extLst>
          </p:cNvPr>
          <p:cNvSpPr txBox="1"/>
          <p:nvPr/>
        </p:nvSpPr>
        <p:spPr>
          <a:xfrm>
            <a:off x="872837" y="1337154"/>
            <a:ext cx="7257011"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Examples of datasets at WRDS that provide pricing and returns data:</a:t>
            </a:r>
            <a:br>
              <a:rPr lang="en-US" sz="2800" dirty="0"/>
            </a:b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br>
              <a:rPr lang="en-US" sz="2800" dirty="0"/>
            </a:br>
            <a:br>
              <a:rPr lang="en-US" sz="2800" dirty="0"/>
            </a:br>
            <a:endParaRPr lang="en-US" sz="2800" dirty="0"/>
          </a:p>
        </p:txBody>
      </p:sp>
      <p:sp>
        <p:nvSpPr>
          <p:cNvPr id="5" name="TextBox 4">
            <a:extLst>
              <a:ext uri="{FF2B5EF4-FFF2-40B4-BE49-F238E27FC236}">
                <a16:creationId xmlns:a16="http://schemas.microsoft.com/office/drawing/2014/main" id="{CEF8DC42-265F-439D-81F2-322A94A8B5BF}"/>
              </a:ext>
            </a:extLst>
          </p:cNvPr>
          <p:cNvSpPr txBox="1"/>
          <p:nvPr/>
        </p:nvSpPr>
        <p:spPr>
          <a:xfrm>
            <a:off x="984506" y="2469763"/>
            <a:ext cx="7531330" cy="2677656"/>
          </a:xfrm>
          <a:prstGeom prst="rect">
            <a:avLst/>
          </a:prstGeom>
          <a:noFill/>
        </p:spPr>
        <p:txBody>
          <a:bodyPr wrap="square" numCol="2" rtlCol="0">
            <a:spAutoFit/>
          </a:bodyPr>
          <a:lstStyle/>
          <a:p>
            <a:pPr marL="457200" indent="-457200">
              <a:buSzPct val="60000"/>
              <a:buFont typeface="Courier New" panose="02070309020205020404" pitchFamily="49" charset="0"/>
              <a:buChar char="o"/>
            </a:pPr>
            <a:r>
              <a:rPr lang="en-US" sz="2800" dirty="0"/>
              <a:t>CRSP</a:t>
            </a:r>
          </a:p>
          <a:p>
            <a:pPr marL="457200" indent="-457200">
              <a:buSzPct val="60000"/>
              <a:buFont typeface="Courier New" panose="02070309020205020404" pitchFamily="49" charset="0"/>
              <a:buChar char="o"/>
            </a:pPr>
            <a:r>
              <a:rPr lang="en-US" sz="2800" dirty="0"/>
              <a:t>Datastream</a:t>
            </a:r>
          </a:p>
          <a:p>
            <a:pPr marL="457200" indent="-457200">
              <a:buSzPct val="60000"/>
              <a:buFont typeface="Courier New" panose="02070309020205020404" pitchFamily="49" charset="0"/>
              <a:buChar char="o"/>
            </a:pPr>
            <a:r>
              <a:rPr lang="en-US" sz="2800" dirty="0"/>
              <a:t>Compustat Global</a:t>
            </a:r>
          </a:p>
          <a:p>
            <a:pPr marL="457200" indent="-457200">
              <a:buSzPct val="60000"/>
              <a:buFont typeface="Courier New" panose="02070309020205020404" pitchFamily="49" charset="0"/>
              <a:buChar char="o"/>
            </a:pPr>
            <a:r>
              <a:rPr lang="en-US" sz="2800" dirty="0"/>
              <a:t>TAQ (High Frequency Trading Data)</a:t>
            </a:r>
          </a:p>
          <a:p>
            <a:pPr marL="457200" indent="-457200">
              <a:buSzPct val="60000"/>
              <a:buFont typeface="Courier New" panose="02070309020205020404" pitchFamily="49" charset="0"/>
              <a:buChar char="o"/>
            </a:pPr>
            <a:endParaRPr lang="en-US" sz="2800" dirty="0"/>
          </a:p>
          <a:p>
            <a:pPr marL="457200" indent="-457200">
              <a:buSzPct val="60000"/>
              <a:buFont typeface="Courier New" panose="02070309020205020404" pitchFamily="49" charset="0"/>
              <a:buChar char="o"/>
            </a:pPr>
            <a:r>
              <a:rPr lang="en-US" sz="2800" dirty="0"/>
              <a:t>Markit Security Finance</a:t>
            </a:r>
          </a:p>
          <a:p>
            <a:pPr marL="457200" indent="-457200">
              <a:buSzPct val="60000"/>
              <a:buFont typeface="Courier New" panose="02070309020205020404" pitchFamily="49" charset="0"/>
              <a:buChar char="o"/>
            </a:pPr>
            <a:r>
              <a:rPr lang="en-US" sz="2800" dirty="0"/>
              <a:t>FactSet</a:t>
            </a:r>
          </a:p>
          <a:p>
            <a:pPr marL="457200" indent="-457200">
              <a:buSzPct val="60000"/>
              <a:buFont typeface="Courier New" panose="02070309020205020404" pitchFamily="49" charset="0"/>
              <a:buChar char="o"/>
            </a:pPr>
            <a:r>
              <a:rPr lang="en-US" sz="2800" dirty="0"/>
              <a:t>OptionMetrics</a:t>
            </a:r>
          </a:p>
          <a:p>
            <a:pPr marL="457200" indent="-457200">
              <a:buSzPct val="60000"/>
              <a:buFont typeface="Courier New" panose="02070309020205020404" pitchFamily="49" charset="0"/>
              <a:buChar char="o"/>
            </a:pPr>
            <a:r>
              <a:rPr lang="en-US" sz="2800" dirty="0"/>
              <a:t>TRACE</a:t>
            </a:r>
          </a:p>
          <a:p>
            <a:pPr marL="457200" indent="-457200">
              <a:buSzPct val="60000"/>
              <a:buFont typeface="Courier New" panose="02070309020205020404" pitchFamily="49" charset="0"/>
              <a:buChar char="o"/>
            </a:pPr>
            <a:r>
              <a:rPr lang="en-US" sz="2800" dirty="0"/>
              <a:t>Mergent FISD</a:t>
            </a:r>
          </a:p>
        </p:txBody>
      </p:sp>
    </p:spTree>
    <p:extLst>
      <p:ext uri="{BB962C8B-B14F-4D97-AF65-F5344CB8AC3E}">
        <p14:creationId xmlns:p14="http://schemas.microsoft.com/office/powerpoint/2010/main" val="418615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322273" y="-58260"/>
            <a:ext cx="8193563" cy="1002319"/>
          </a:xfrm>
        </p:spPr>
        <p:txBody>
          <a:bodyPr>
            <a:noAutofit/>
          </a:bodyPr>
          <a:lstStyle/>
          <a:p>
            <a:pPr algn="l"/>
            <a:r>
              <a:rPr lang="en-US" sz="4400" b="1" dirty="0">
                <a:latin typeface="Calibri"/>
                <a:cs typeface="Calibri"/>
              </a:rPr>
              <a:t>Fundamentals Data</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FE87D41-E815-43F6-BFDD-D9A44DF3E0E3}"/>
              </a:ext>
            </a:extLst>
          </p:cNvPr>
          <p:cNvSpPr txBox="1"/>
          <p:nvPr/>
        </p:nvSpPr>
        <p:spPr>
          <a:xfrm>
            <a:off x="872837" y="1228397"/>
            <a:ext cx="7257011"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Company fundamentals includes information extracted from the firm’s financial statements. It can also refer to public information about  corporate events. </a:t>
            </a:r>
          </a:p>
          <a:p>
            <a:endParaRPr lang="en-US" sz="2800" dirty="0"/>
          </a:p>
          <a:p>
            <a:pPr marL="457200" indent="-457200">
              <a:buFont typeface="Arial" panose="020B0604020202020204" pitchFamily="34" charset="0"/>
              <a:buChar char="•"/>
            </a:pPr>
            <a:r>
              <a:rPr lang="en-US" sz="2800" dirty="0"/>
              <a:t>Some examples of “fundamentals” include assets, revenues, earnings, return on equity, and profit margins. This data is used to  determine a firm's underlying value and potential for growth.</a:t>
            </a:r>
          </a:p>
        </p:txBody>
      </p:sp>
    </p:spTree>
    <p:extLst>
      <p:ext uri="{BB962C8B-B14F-4D97-AF65-F5344CB8AC3E}">
        <p14:creationId xmlns:p14="http://schemas.microsoft.com/office/powerpoint/2010/main" val="124689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ctrTitle"/>
          </p:nvPr>
        </p:nvSpPr>
        <p:spPr>
          <a:xfrm>
            <a:off x="475218" y="-33796"/>
            <a:ext cx="8193563" cy="1002319"/>
          </a:xfrm>
        </p:spPr>
        <p:txBody>
          <a:bodyPr>
            <a:noAutofit/>
          </a:bodyPr>
          <a:lstStyle/>
          <a:p>
            <a:pPr algn="l"/>
            <a:r>
              <a:rPr lang="en-US" sz="4400" b="1" dirty="0">
                <a:latin typeface="Calibri"/>
                <a:cs typeface="Calibri"/>
              </a:rPr>
              <a:t>Fundamentals: Dataset Examples</a:t>
            </a:r>
          </a:p>
        </p:txBody>
      </p:sp>
      <p:sp>
        <p:nvSpPr>
          <p:cNvPr id="3" name="Subtitle 2"/>
          <p:cNvSpPr>
            <a:spLocks noGrp="1"/>
          </p:cNvSpPr>
          <p:nvPr>
            <p:ph type="subTitle" idx="1"/>
          </p:nvPr>
        </p:nvSpPr>
        <p:spPr>
          <a:xfrm>
            <a:off x="322272" y="1122218"/>
            <a:ext cx="7948891" cy="4289443"/>
          </a:xfrm>
        </p:spPr>
        <p:txBody>
          <a:bodyPr>
            <a:normAutofit/>
          </a:bodyPr>
          <a:lstStyle/>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a:p>
            <a:pPr marL="514350" indent="-514350" algn="l">
              <a:buFont typeface="Arial"/>
              <a:buChar char="•"/>
            </a:pPr>
            <a:endParaRPr lang="en-US" sz="2800" dirty="0">
              <a:solidFill>
                <a:srgbClr val="212529"/>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FE87D41-E815-43F6-BFDD-D9A44DF3E0E3}"/>
              </a:ext>
            </a:extLst>
          </p:cNvPr>
          <p:cNvSpPr txBox="1"/>
          <p:nvPr/>
        </p:nvSpPr>
        <p:spPr>
          <a:xfrm>
            <a:off x="872836" y="1445219"/>
            <a:ext cx="7257011"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Examples of datasets at WRDS that provide company fundamentals: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br>
              <a:rPr lang="en-US" sz="2800" dirty="0"/>
            </a:br>
            <a:br>
              <a:rPr lang="en-US" sz="2800" dirty="0"/>
            </a:br>
            <a:endParaRPr lang="en-US" sz="2800" dirty="0"/>
          </a:p>
        </p:txBody>
      </p:sp>
      <p:sp>
        <p:nvSpPr>
          <p:cNvPr id="5" name="TextBox 4">
            <a:extLst>
              <a:ext uri="{FF2B5EF4-FFF2-40B4-BE49-F238E27FC236}">
                <a16:creationId xmlns:a16="http://schemas.microsoft.com/office/drawing/2014/main" id="{CEF8DC42-265F-439D-81F2-322A94A8B5BF}"/>
              </a:ext>
            </a:extLst>
          </p:cNvPr>
          <p:cNvSpPr txBox="1"/>
          <p:nvPr/>
        </p:nvSpPr>
        <p:spPr>
          <a:xfrm>
            <a:off x="984506" y="2469763"/>
            <a:ext cx="7531330" cy="3539430"/>
          </a:xfrm>
          <a:prstGeom prst="rect">
            <a:avLst/>
          </a:prstGeom>
          <a:noFill/>
        </p:spPr>
        <p:txBody>
          <a:bodyPr wrap="square" numCol="2" rtlCol="0">
            <a:spAutoFit/>
          </a:bodyPr>
          <a:lstStyle/>
          <a:p>
            <a:pPr marL="457200" indent="-457200">
              <a:buSzPct val="60000"/>
              <a:buFont typeface="Courier New" panose="02070309020205020404" pitchFamily="49" charset="0"/>
              <a:buChar char="o"/>
            </a:pPr>
            <a:r>
              <a:rPr lang="en-US" sz="2800" dirty="0"/>
              <a:t>Compustat </a:t>
            </a:r>
          </a:p>
          <a:p>
            <a:pPr marL="457200" indent="-457200">
              <a:buSzPct val="60000"/>
              <a:buFont typeface="Courier New" panose="02070309020205020404" pitchFamily="49" charset="0"/>
              <a:buChar char="o"/>
            </a:pPr>
            <a:r>
              <a:rPr lang="en-US" sz="2800" dirty="0"/>
              <a:t>FactSet</a:t>
            </a:r>
          </a:p>
          <a:p>
            <a:pPr marL="457200" indent="-457200">
              <a:buSzPct val="60000"/>
              <a:buFont typeface="Courier New" panose="02070309020205020404" pitchFamily="49" charset="0"/>
              <a:buChar char="o"/>
            </a:pPr>
            <a:r>
              <a:rPr lang="en-US" sz="2800" dirty="0"/>
              <a:t>Capital IQ - Key Developments</a:t>
            </a:r>
          </a:p>
          <a:p>
            <a:pPr marL="457200" indent="-457200">
              <a:buSzPct val="60000"/>
              <a:buFont typeface="Courier New" panose="02070309020205020404" pitchFamily="49" charset="0"/>
              <a:buChar char="o"/>
            </a:pPr>
            <a:r>
              <a:rPr lang="en-US" sz="2800" dirty="0" err="1"/>
              <a:t>RavenPack</a:t>
            </a:r>
            <a:endParaRPr lang="en-US" sz="2800" dirty="0"/>
          </a:p>
          <a:p>
            <a:pPr marL="457200" indent="-457200">
              <a:buSzPct val="60000"/>
              <a:buFont typeface="Courier New" panose="02070309020205020404" pitchFamily="49" charset="0"/>
              <a:buChar char="o"/>
            </a:pPr>
            <a:endParaRPr lang="en-US" sz="2800" dirty="0"/>
          </a:p>
          <a:p>
            <a:pPr marL="457200" indent="-457200">
              <a:buSzPct val="60000"/>
              <a:buFont typeface="Courier New" panose="02070309020205020404" pitchFamily="49" charset="0"/>
              <a:buChar char="o"/>
            </a:pPr>
            <a:endParaRPr lang="en-US" sz="2800" dirty="0"/>
          </a:p>
          <a:p>
            <a:pPr marL="457200" indent="-457200">
              <a:buSzPct val="60000"/>
              <a:buFont typeface="Courier New" panose="02070309020205020404" pitchFamily="49" charset="0"/>
              <a:buChar char="o"/>
            </a:pPr>
            <a:endParaRPr lang="en-US" sz="2800" dirty="0"/>
          </a:p>
          <a:p>
            <a:pPr marL="457200" indent="-457200">
              <a:buSzPct val="60000"/>
              <a:buFont typeface="Courier New" panose="02070309020205020404" pitchFamily="49" charset="0"/>
              <a:buChar char="o"/>
            </a:pPr>
            <a:r>
              <a:rPr lang="zh-CN" sz="2800" dirty="0"/>
              <a:t>Thomson/Refinitiv</a:t>
            </a:r>
          </a:p>
          <a:p>
            <a:pPr>
              <a:buSzPct val="60000"/>
            </a:pPr>
            <a:r>
              <a:rPr lang="en-US" altLang="zh-CN" sz="2800" dirty="0"/>
              <a:t>	</a:t>
            </a:r>
            <a:r>
              <a:rPr lang="zh-CN" sz="2800" dirty="0"/>
              <a:t>Worldscope</a:t>
            </a:r>
          </a:p>
          <a:p>
            <a:pPr marL="457200" indent="-457200">
              <a:buSzPct val="60000"/>
              <a:buFont typeface="Courier New" panose="02070309020205020404" pitchFamily="49" charset="0"/>
              <a:buChar char="o"/>
            </a:pPr>
            <a:r>
              <a:rPr lang="en-US" sz="2800" b="0" i="0" dirty="0">
                <a:solidFill>
                  <a:srgbClr val="212529"/>
                </a:solidFill>
                <a:effectLst/>
              </a:rPr>
              <a:t>Bureau van Dijk</a:t>
            </a:r>
            <a:endParaRPr lang="en-US" sz="2800" dirty="0"/>
          </a:p>
          <a:p>
            <a:pPr marL="457200" indent="-457200">
              <a:buSzPct val="60000"/>
              <a:buFont typeface="Courier New" panose="02070309020205020404" pitchFamily="49" charset="0"/>
              <a:buChar char="o"/>
            </a:pPr>
            <a:r>
              <a:rPr lang="en-US" sz="2800" dirty="0"/>
              <a:t>Financial Ratio Suite by WRDS</a:t>
            </a:r>
          </a:p>
          <a:p>
            <a:pPr marL="457200" indent="-457200">
              <a:buSzPct val="60000"/>
              <a:buFont typeface="Courier New" panose="02070309020205020404" pitchFamily="49" charset="0"/>
              <a:buChar char="o"/>
            </a:pPr>
            <a:endParaRPr lang="en-US" sz="2800" dirty="0"/>
          </a:p>
        </p:txBody>
      </p:sp>
    </p:spTree>
    <p:extLst>
      <p:ext uri="{BB962C8B-B14F-4D97-AF65-F5344CB8AC3E}">
        <p14:creationId xmlns:p14="http://schemas.microsoft.com/office/powerpoint/2010/main" val="1097248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8776</TotalTime>
  <Words>605</Words>
  <Application>Microsoft Office PowerPoint</Application>
  <PresentationFormat>On-screen Show (4:3)</PresentationFormat>
  <Paragraphs>111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Slack-Lato</vt:lpstr>
      <vt:lpstr>Arial</vt:lpstr>
      <vt:lpstr>Calibri</vt:lpstr>
      <vt:lpstr>Calibri Light</vt:lpstr>
      <vt:lpstr>Courier New</vt:lpstr>
      <vt:lpstr>Office Theme</vt:lpstr>
      <vt:lpstr>What Data is in WRDS? </vt:lpstr>
      <vt:lpstr>Learning Objectives</vt:lpstr>
      <vt:lpstr>WRDS Data</vt:lpstr>
      <vt:lpstr>WRDS Financial Data</vt:lpstr>
      <vt:lpstr>Some Categories of Financial Data</vt:lpstr>
      <vt:lpstr>Pricing and Returns Data</vt:lpstr>
      <vt:lpstr>Pricing and Returns: Dataset Examples</vt:lpstr>
      <vt:lpstr>Fundamentals Data</vt:lpstr>
      <vt:lpstr>Fundamentals: Dataset Examples</vt:lpstr>
      <vt:lpstr>Earnings and Estimates Data</vt:lpstr>
      <vt:lpstr>Earnings and Estimates: Dataset Examples</vt:lpstr>
      <vt:lpstr>Institutional Ownership Data</vt:lpstr>
      <vt:lpstr>Institutional Ownership: Dataset Examples</vt:lpstr>
      <vt:lpstr>Other Types of Financial Data</vt:lpstr>
      <vt:lpstr>Other Kinds of Data on WRDS</vt:lpstr>
      <vt:lpstr>How is Data Organized on WRDS</vt:lpstr>
      <vt:lpstr>Data by Concept</vt:lpstr>
      <vt:lpstr>Additional Help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Rao, Mukund</dc:creator>
  <cp:lastModifiedBy>Alan Huang</cp:lastModifiedBy>
  <cp:revision>125</cp:revision>
  <cp:lastPrinted>2016-05-19T13:56:32Z</cp:lastPrinted>
  <dcterms:created xsi:type="dcterms:W3CDTF">2015-01-08T16:51:09Z</dcterms:created>
  <dcterms:modified xsi:type="dcterms:W3CDTF">2022-01-07T14:20:52Z</dcterms:modified>
</cp:coreProperties>
</file>