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81" r:id="rId4"/>
    <p:sldId id="260" r:id="rId5"/>
    <p:sldId id="284" r:id="rId6"/>
    <p:sldId id="258" r:id="rId7"/>
    <p:sldId id="271" r:id="rId8"/>
    <p:sldId id="261" r:id="rId9"/>
    <p:sldId id="263" r:id="rId10"/>
    <p:sldId id="276" r:id="rId11"/>
    <p:sldId id="282" r:id="rId12"/>
    <p:sldId id="270" r:id="rId13"/>
    <p:sldId id="272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AF1E-A6C7-9142-AEED-33959E949AB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6A19-3022-DA44-9F19-B6009253F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147F-2E32-4170-A556-379330FADBA0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2266-ACF5-4710-A458-1F27E295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42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99" y="1548160"/>
            <a:ext cx="8630881" cy="184387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Finding the Data You Want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91929"/>
            <a:ext cx="6858000" cy="1880863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latin typeface="Calibri"/>
              <a:cs typeface="Calibri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68"/>
            <a:ext cx="9144000" cy="6415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" y="164617"/>
            <a:ext cx="7867978" cy="90221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latin typeface="Calibri"/>
                <a:cs typeface="Calibri"/>
              </a:rPr>
              <a:t>Using a Variable </a:t>
            </a:r>
            <a:r>
              <a:rPr lang="en-US" sz="4400" b="1" dirty="0">
                <a:latin typeface="Calibri"/>
                <a:cs typeface="Calibri"/>
              </a:rPr>
              <a:t>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1100" y="2821934"/>
            <a:ext cx="288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To find variables, click the Get Data tab and then click the Find Variables link. 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" y="1615158"/>
            <a:ext cx="5953125" cy="2733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36871" y="2821934"/>
            <a:ext cx="1124229" cy="403866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68"/>
            <a:ext cx="9144000" cy="6415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" y="164617"/>
            <a:ext cx="7867978" cy="90221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Calibri"/>
                <a:cs typeface="Calibri"/>
              </a:rPr>
              <a:t>Variable 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5" y="1247133"/>
            <a:ext cx="6638925" cy="4419600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190501" y="1674254"/>
            <a:ext cx="2823156" cy="553791"/>
          </a:xfrm>
          <a:prstGeom prst="donu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42"/>
            <a:ext cx="9144000" cy="6415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8993" y="116112"/>
            <a:ext cx="7924033" cy="10874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Calibri"/>
                <a:cs typeface="Calibri"/>
              </a:rPr>
              <a:t>Dataset vs. Web Form?	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20508" y="1536850"/>
            <a:ext cx="6682518" cy="38412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Search variable via the </a:t>
            </a:r>
            <a:r>
              <a:rPr lang="en-US" sz="2800" dirty="0" smtClean="0">
                <a:latin typeface="Calibri"/>
                <a:cs typeface="Calibri"/>
              </a:rPr>
              <a:t>dataset </a:t>
            </a:r>
            <a:r>
              <a:rPr lang="en-US" sz="2800" dirty="0">
                <a:latin typeface="Calibri"/>
                <a:cs typeface="Calibri"/>
              </a:rPr>
              <a:t>form will show you the underlying table within which the data is </a:t>
            </a:r>
            <a:r>
              <a:rPr lang="en-US" sz="2800" dirty="0" smtClean="0">
                <a:latin typeface="Calibri"/>
                <a:cs typeface="Calibri"/>
              </a:rPr>
              <a:t>stored.  For </a:t>
            </a:r>
            <a:r>
              <a:rPr lang="en-US" sz="2800" dirty="0">
                <a:latin typeface="Calibri"/>
                <a:cs typeface="Calibri"/>
              </a:rPr>
              <a:t>advanced users, this can be useful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br>
              <a:rPr lang="en-US" sz="2800" dirty="0" smtClean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marL="257175" indent="-257175" algn="l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For most users, quickly finding the web form from which the variable(s) can be queried is the most </a:t>
            </a:r>
            <a:r>
              <a:rPr lang="en-US" sz="2800" dirty="0" smtClean="0">
                <a:latin typeface="Calibri"/>
                <a:cs typeface="Calibri"/>
              </a:rPr>
              <a:t>useful.  </a:t>
            </a:r>
            <a:endParaRPr lang="en-US" sz="2800" dirty="0">
              <a:latin typeface="Calibri"/>
              <a:cs typeface="Calibri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130"/>
            <a:ext cx="9144000" cy="6415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300" y="317474"/>
            <a:ext cx="7944178" cy="86299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latin typeface="Calibri"/>
                <a:cs typeface="Calibri"/>
              </a:rPr>
              <a:t>Variables in </a:t>
            </a:r>
            <a:r>
              <a:rPr lang="en-US" sz="4400" b="1" dirty="0">
                <a:latin typeface="Calibri"/>
                <a:cs typeface="Calibri"/>
              </a:rPr>
              <a:t>Web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180465"/>
            <a:ext cx="7430104" cy="45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42"/>
            <a:ext cx="9144000" cy="6415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6522" y="93676"/>
            <a:ext cx="7804478" cy="93119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latin typeface="Calibri"/>
                <a:cs typeface="Calibri"/>
              </a:rPr>
              <a:t>Details About Search Variables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598" y="2264289"/>
            <a:ext cx="3581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Within the search results, clicking on the </a:t>
            </a:r>
            <a:r>
              <a:rPr lang="en-US" sz="2400" dirty="0" smtClean="0">
                <a:latin typeface="Calibri"/>
                <a:cs typeface="Calibri"/>
              </a:rPr>
              <a:t>Variable Name will </a:t>
            </a:r>
            <a:r>
              <a:rPr lang="en-US" sz="2400" dirty="0">
                <a:latin typeface="Calibri"/>
                <a:cs typeface="Calibri"/>
              </a:rPr>
              <a:t>open a window with </a:t>
            </a:r>
            <a:r>
              <a:rPr lang="en-US" sz="2400" dirty="0" smtClean="0">
                <a:latin typeface="Calibri"/>
                <a:cs typeface="Calibri"/>
              </a:rPr>
              <a:t>a more </a:t>
            </a:r>
            <a:r>
              <a:rPr lang="en-US" sz="2400" dirty="0">
                <a:latin typeface="Calibri"/>
                <a:cs typeface="Calibri"/>
              </a:rPr>
              <a:t>detailed description of the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8" y="1613172"/>
            <a:ext cx="4114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" y="449443"/>
            <a:ext cx="9144000" cy="6415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6522" y="93676"/>
            <a:ext cx="7804478" cy="93119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latin typeface="Calibri"/>
                <a:cs typeface="Calibri"/>
              </a:rPr>
              <a:t>Additional Data Tools: Analytics</a:t>
            </a:r>
            <a:endParaRPr lang="en-US" sz="4400" b="1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" y="1532587"/>
            <a:ext cx="8878268" cy="41689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14939" y="4477063"/>
            <a:ext cx="2790424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Click the Analytics tab to access a set of tools specifically designed to support research.</a:t>
            </a:r>
            <a:endParaRPr lang="en-US" sz="2200" dirty="0"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92462" y="2550017"/>
            <a:ext cx="1738648" cy="1955196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32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1699022"/>
            <a:ext cx="78867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alibri"/>
                <a:cs typeface="Calibri"/>
              </a:rPr>
              <a:t>Learning Objective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17503"/>
            <a:ext cx="6858000" cy="1153064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Be able to find data on the WRDS platform.</a:t>
            </a:r>
          </a:p>
          <a:p>
            <a:pPr algn="l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32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028" y="1231900"/>
            <a:ext cx="7165971" cy="8001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alibri"/>
                <a:cs typeface="Calibri"/>
              </a:rPr>
              <a:t>Assignment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91929"/>
            <a:ext cx="6858000" cy="1880863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Become familiar with data categories and vendors on WRDS.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Use the WRDS platform to find specific data items.</a:t>
            </a:r>
          </a:p>
          <a:p>
            <a:pPr algn="l"/>
            <a:endParaRPr lang="en-US" sz="2800" dirty="0" smtClean="0">
              <a:latin typeface="Calibri"/>
              <a:cs typeface="Calibri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3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01601"/>
            <a:ext cx="7861300" cy="84327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alibri"/>
                <a:cs typeface="Calibri"/>
              </a:rPr>
              <a:t>How is Data Categorized?	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7426" y="1237804"/>
            <a:ext cx="5005039" cy="455721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cs typeface="Calibri"/>
              </a:rPr>
              <a:t>By Vendor:</a:t>
            </a:r>
          </a:p>
          <a:p>
            <a:pPr algn="l"/>
            <a:r>
              <a:rPr lang="en-US" dirty="0">
                <a:solidFill>
                  <a:srgbClr val="000000"/>
                </a:solidFill>
                <a:cs typeface="Calibri"/>
              </a:rPr>
              <a:t>Multiple data vendors make their data available on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WRDS.  Each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vendor typically offers more than one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database.  For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example, Compustat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has the following databases:</a:t>
            </a:r>
            <a:br>
              <a:rPr lang="en-US" dirty="0" smtClean="0">
                <a:solidFill>
                  <a:srgbClr val="000000"/>
                </a:solidFill>
                <a:cs typeface="Calibri"/>
              </a:rPr>
            </a:b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 algn="l"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Calibri"/>
              </a:rPr>
              <a:t> Company fundamentals (e.g., financial statements)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lvl="1" algn="l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Credit ratings</a:t>
            </a:r>
          </a:p>
          <a:p>
            <a:pPr lvl="1" algn="l"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Calibri"/>
              </a:rPr>
              <a:t> Executive compensation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lvl="1" algn="l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 As well as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others</a:t>
            </a:r>
            <a:endParaRPr lang="en-US" sz="1800" dirty="0"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>
              <a:cs typeface="Arial" panose="020B0604020202020204" pitchFamily="34" charset="0"/>
            </a:endParaRPr>
          </a:p>
          <a:p>
            <a:pPr algn="l"/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" y="1595120"/>
            <a:ext cx="3230880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" y="1237804"/>
            <a:ext cx="3924300" cy="44386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798320" y="4203700"/>
            <a:ext cx="2481580" cy="844818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01601"/>
            <a:ext cx="7861300" cy="84327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alibri"/>
                <a:cs typeface="Calibri"/>
              </a:rPr>
              <a:t>Data Organized By Vendor	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7426" y="1237804"/>
            <a:ext cx="5005039" cy="455721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Calibri"/>
              </a:rPr>
              <a:t>While vendors </a:t>
            </a:r>
            <a:r>
              <a:rPr lang="en-US" sz="2800" dirty="0">
                <a:solidFill>
                  <a:srgbClr val="000000"/>
                </a:solidFill>
                <a:cs typeface="Calibri"/>
              </a:rPr>
              <a:t>tend to focus on different types of data, </a:t>
            </a:r>
            <a:r>
              <a:rPr lang="en-US" sz="2800" dirty="0" smtClean="0">
                <a:solidFill>
                  <a:srgbClr val="000000"/>
                </a:solidFill>
                <a:cs typeface="Calibri"/>
              </a:rPr>
              <a:t>there </a:t>
            </a:r>
            <a:r>
              <a:rPr lang="en-US" sz="2800" dirty="0">
                <a:solidFill>
                  <a:srgbClr val="000000"/>
                </a:solidFill>
                <a:cs typeface="Calibri"/>
              </a:rPr>
              <a:t>is often overlap between </a:t>
            </a:r>
            <a:r>
              <a:rPr lang="en-US" sz="2800" dirty="0" smtClean="0">
                <a:solidFill>
                  <a:srgbClr val="000000"/>
                </a:solidFill>
                <a:cs typeface="Calibri"/>
              </a:rPr>
              <a:t>vendors. </a:t>
            </a:r>
            <a:r>
              <a:rPr lang="en-US" sz="2800" dirty="0" err="1" smtClean="0">
                <a:solidFill>
                  <a:srgbClr val="000000"/>
                </a:solidFill>
                <a:cs typeface="Calibri"/>
              </a:rPr>
              <a:t>Factset</a:t>
            </a:r>
            <a:r>
              <a:rPr lang="en-US" sz="2800" dirty="0" smtClean="0">
                <a:solidFill>
                  <a:srgbClr val="000000"/>
                </a:solidFill>
                <a:cs typeface="Calibri"/>
              </a:rPr>
              <a:t>, for </a:t>
            </a:r>
            <a:r>
              <a:rPr lang="en-US" sz="2800" dirty="0">
                <a:solidFill>
                  <a:srgbClr val="000000"/>
                </a:solidFill>
                <a:cs typeface="Calibri"/>
              </a:rPr>
              <a:t>example, also has fundamentals </a:t>
            </a:r>
            <a:r>
              <a:rPr lang="en-US" sz="2800" dirty="0" smtClean="0">
                <a:solidFill>
                  <a:srgbClr val="000000"/>
                </a:solidFill>
                <a:cs typeface="Calibri"/>
              </a:rPr>
              <a:t>data.</a:t>
            </a:r>
            <a:br>
              <a:rPr lang="en-US" sz="2800" dirty="0" smtClean="0">
                <a:solidFill>
                  <a:srgbClr val="000000"/>
                </a:solidFill>
                <a:cs typeface="Calibri"/>
              </a:rPr>
            </a:br>
            <a:r>
              <a:rPr lang="en-US" sz="2800" dirty="0" smtClean="0">
                <a:solidFill>
                  <a:srgbClr val="000000"/>
                </a:solidFill>
                <a:cs typeface="Calibri"/>
              </a:rPr>
              <a:t>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Calibri"/>
              </a:rPr>
              <a:t>You </a:t>
            </a:r>
            <a:r>
              <a:rPr lang="en-US" sz="2800" dirty="0">
                <a:solidFill>
                  <a:srgbClr val="000000"/>
                </a:solidFill>
                <a:cs typeface="Calibri"/>
              </a:rPr>
              <a:t>can see WRDS’ vendor categorization </a:t>
            </a:r>
            <a:r>
              <a:rPr lang="en-US" sz="2800" dirty="0" smtClean="0">
                <a:solidFill>
                  <a:srgbClr val="000000"/>
                </a:solidFill>
                <a:cs typeface="Calibri"/>
              </a:rPr>
              <a:t>by clicking the Get Data tab and then clicking on Vendors.</a:t>
            </a:r>
            <a:endParaRPr lang="en-US" sz="2800" dirty="0">
              <a:solidFill>
                <a:srgbClr val="000000"/>
              </a:solidFill>
              <a:cs typeface="Calibri"/>
            </a:endParaRPr>
          </a:p>
          <a:p>
            <a:pPr algn="l"/>
            <a:endParaRPr lang="en-US" sz="1800" dirty="0"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800" dirty="0">
              <a:cs typeface="Arial" panose="020B0604020202020204" pitchFamily="34" charset="0"/>
            </a:endParaRPr>
          </a:p>
          <a:p>
            <a:pPr algn="l"/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" y="1595120"/>
            <a:ext cx="3230880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" y="1237804"/>
            <a:ext cx="3924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" y="44944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20" y="114859"/>
            <a:ext cx="7807545" cy="755552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latin typeface="Calibri"/>
                <a:cs typeface="Calibri"/>
              </a:rPr>
              <a:t>Data Organized by Subject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0" y="1041198"/>
            <a:ext cx="5168900" cy="473860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Calibri"/>
                <a:cs typeface="Calibri"/>
              </a:rPr>
              <a:t>By Subject:</a:t>
            </a:r>
          </a:p>
          <a:p>
            <a:pPr algn="l"/>
            <a:r>
              <a:rPr lang="en-US" dirty="0">
                <a:latin typeface="Calibri"/>
                <a:cs typeface="Calibri"/>
              </a:rPr>
              <a:t>WRDS has also categorized the data on its platform by </a:t>
            </a:r>
            <a:r>
              <a:rPr lang="en-US" dirty="0" smtClean="0">
                <a:latin typeface="Calibri"/>
                <a:cs typeface="Calibri"/>
              </a:rPr>
              <a:t>subject matter concept.  For example:</a:t>
            </a:r>
            <a:endParaRPr lang="en-US" dirty="0">
              <a:latin typeface="Calibri"/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Stock </a:t>
            </a:r>
            <a:r>
              <a:rPr lang="en-US" sz="2400" dirty="0" smtClean="0">
                <a:latin typeface="Calibri"/>
                <a:cs typeface="Calibri"/>
              </a:rPr>
              <a:t>Prices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Company </a:t>
            </a:r>
            <a:r>
              <a:rPr lang="en-US" sz="2400" dirty="0" smtClean="0">
                <a:latin typeface="Calibri"/>
                <a:cs typeface="Calibri"/>
              </a:rPr>
              <a:t>Financials</a:t>
            </a:r>
            <a:endParaRPr lang="en-US" sz="2400" dirty="0">
              <a:latin typeface="Calibri"/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Earnings </a:t>
            </a:r>
            <a:r>
              <a:rPr lang="en-US" sz="2400" dirty="0">
                <a:latin typeface="Calibri"/>
                <a:cs typeface="Calibri"/>
              </a:rPr>
              <a:t>Forecast and </a:t>
            </a:r>
            <a:r>
              <a:rPr lang="en-US" sz="2400" dirty="0" smtClean="0">
                <a:latin typeface="Calibri"/>
                <a:cs typeface="Calibri"/>
              </a:rPr>
              <a:t>Ratings</a:t>
            </a:r>
            <a:endParaRPr lang="en-US" sz="2400" dirty="0">
              <a:latin typeface="Calibri"/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Corporate </a:t>
            </a:r>
            <a:r>
              <a:rPr lang="en-US" sz="2400" dirty="0">
                <a:latin typeface="Calibri"/>
                <a:cs typeface="Calibri"/>
              </a:rPr>
              <a:t>Governance </a:t>
            </a:r>
            <a:r>
              <a:rPr lang="en-US" sz="2400" dirty="0" smtClean="0">
                <a:latin typeface="Calibri"/>
                <a:cs typeface="Calibri"/>
              </a:rPr>
              <a:t>and Ownership</a:t>
            </a:r>
            <a:endParaRPr lang="en-US" sz="2400" dirty="0">
              <a:latin typeface="Calibri"/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  <a:cs typeface="Calibri"/>
              </a:rPr>
              <a:t>Economics </a:t>
            </a:r>
            <a:r>
              <a:rPr lang="en-US" sz="2400" dirty="0">
                <a:latin typeface="Calibri"/>
                <a:cs typeface="Calibri"/>
              </a:rPr>
              <a:t>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smtClean="0">
                <a:latin typeface="Calibri"/>
                <a:cs typeface="Calibri"/>
              </a:rPr>
              <a:t>Marketing </a:t>
            </a:r>
            <a:r>
              <a:rPr lang="en-US" sz="2400" dirty="0">
                <a:latin typeface="Calibri"/>
                <a:cs typeface="Calibri"/>
              </a:rPr>
              <a:t>Data</a:t>
            </a:r>
          </a:p>
          <a:p>
            <a:pPr algn="l"/>
            <a:r>
              <a:rPr lang="en-US" dirty="0">
                <a:latin typeface="Calibri"/>
                <a:cs typeface="Calibri"/>
              </a:rPr>
              <a:t>You can find these subject-area categories by clicking the </a:t>
            </a:r>
            <a:r>
              <a:rPr lang="en-US" dirty="0" smtClean="0">
                <a:latin typeface="Calibri"/>
                <a:cs typeface="Calibri"/>
              </a:rPr>
              <a:t>Get Data tab.</a:t>
            </a:r>
            <a:endParaRPr lang="en-US" dirty="0">
              <a:latin typeface="Calibri"/>
              <a:cs typeface="Calibri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467" y="1744133"/>
            <a:ext cx="2616200" cy="19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666106"/>
            <a:ext cx="2613207" cy="34378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999596" y="2040831"/>
            <a:ext cx="925718" cy="2377586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923"/>
            <a:ext cx="9144000" cy="64151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080" y="213927"/>
            <a:ext cx="7554246" cy="8209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Help Me Find My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7" y="947835"/>
            <a:ext cx="7443989" cy="4960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3048" y="2240923"/>
            <a:ext cx="2884867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additional help, click the Support tab. 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37915" y="1803043"/>
            <a:ext cx="1506829" cy="978794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42"/>
            <a:ext cx="9144000" cy="6415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1422" y="-252081"/>
            <a:ext cx="7911333" cy="114300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latin typeface="Calibri"/>
                <a:cs typeface="Calibri"/>
              </a:rPr>
              <a:t>How </a:t>
            </a:r>
            <a:r>
              <a:rPr lang="en-US" sz="4400" b="1" dirty="0">
                <a:latin typeface="Calibri"/>
                <a:cs typeface="Calibri"/>
              </a:rPr>
              <a:t>C</a:t>
            </a:r>
            <a:r>
              <a:rPr lang="en-US" sz="4400" b="1" dirty="0" smtClean="0">
                <a:latin typeface="Calibri"/>
                <a:cs typeface="Calibri"/>
              </a:rPr>
              <a:t>an </a:t>
            </a:r>
            <a:r>
              <a:rPr lang="en-US" sz="4400" b="1" dirty="0">
                <a:latin typeface="Calibri"/>
                <a:cs typeface="Calibri"/>
              </a:rPr>
              <a:t>I </a:t>
            </a:r>
            <a:r>
              <a:rPr lang="en-US" sz="4400" b="1" dirty="0" smtClean="0">
                <a:latin typeface="Calibri"/>
                <a:cs typeface="Calibri"/>
              </a:rPr>
              <a:t>Find </a:t>
            </a:r>
            <a:r>
              <a:rPr lang="en-US" sz="4400" b="1" dirty="0">
                <a:latin typeface="Calibri"/>
                <a:cs typeface="Calibri"/>
              </a:rPr>
              <a:t>S</a:t>
            </a:r>
            <a:r>
              <a:rPr lang="en-US" sz="4400" b="1" dirty="0" smtClean="0">
                <a:latin typeface="Calibri"/>
                <a:cs typeface="Calibri"/>
              </a:rPr>
              <a:t>pecific </a:t>
            </a:r>
            <a:r>
              <a:rPr lang="en-US" sz="4400" b="1" dirty="0">
                <a:latin typeface="Calibri"/>
                <a:cs typeface="Calibri"/>
              </a:rPr>
              <a:t>D</a:t>
            </a:r>
            <a:r>
              <a:rPr lang="en-US" sz="4400" b="1" dirty="0" smtClean="0">
                <a:latin typeface="Calibri"/>
                <a:cs typeface="Calibri"/>
              </a:rPr>
              <a:t>ata</a:t>
            </a:r>
            <a:r>
              <a:rPr lang="en-US" sz="4400" b="1" dirty="0">
                <a:latin typeface="Calibri"/>
                <a:cs typeface="Calibri"/>
              </a:rPr>
              <a:t>?	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4501" y="1345275"/>
            <a:ext cx="7709046" cy="42986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/>
                <a:cs typeface="Calibri"/>
              </a:rPr>
              <a:t>Most often, a researcher will be looking for specific pieces of data, such as …</a:t>
            </a: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marL="557213" lvl="1" indent="-214313" algn="l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id </a:t>
            </a:r>
            <a:r>
              <a:rPr lang="en-US" sz="2400" dirty="0">
                <a:latin typeface="Calibri"/>
                <a:cs typeface="Calibri"/>
              </a:rPr>
              <a:t>and ask prices for certain stocks at certain times</a:t>
            </a:r>
          </a:p>
          <a:p>
            <a:pPr marL="557213" lvl="1" indent="-214313" algn="l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oard </a:t>
            </a:r>
            <a:r>
              <a:rPr lang="en-US" sz="2400" dirty="0">
                <a:latin typeface="Calibri"/>
                <a:cs typeface="Calibri"/>
              </a:rPr>
              <a:t>member salary</a:t>
            </a:r>
          </a:p>
          <a:p>
            <a:pPr marL="557213" lvl="1" indent="-214313" algn="l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M</a:t>
            </a:r>
            <a:r>
              <a:rPr lang="en-US" sz="2400" dirty="0" smtClean="0">
                <a:latin typeface="Calibri"/>
                <a:cs typeface="Calibri"/>
              </a:rPr>
              <a:t>utual </a:t>
            </a:r>
            <a:r>
              <a:rPr lang="en-US" sz="2400" dirty="0">
                <a:latin typeface="Calibri"/>
                <a:cs typeface="Calibri"/>
              </a:rPr>
              <a:t>fund percentage ownership of a company</a:t>
            </a:r>
          </a:p>
          <a:p>
            <a:pPr marL="557213" lvl="1" indent="-214313" algn="l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O</a:t>
            </a:r>
            <a:r>
              <a:rPr lang="en-US" sz="2400" dirty="0" smtClean="0">
                <a:latin typeface="Calibri"/>
                <a:cs typeface="Calibri"/>
              </a:rPr>
              <a:t>perating </a:t>
            </a:r>
            <a:r>
              <a:rPr lang="en-US" sz="2400" dirty="0">
                <a:latin typeface="Calibri"/>
                <a:cs typeface="Calibri"/>
              </a:rPr>
              <a:t>expenses of a given company or set of companies</a:t>
            </a:r>
          </a:p>
          <a:p>
            <a:pPr algn="l"/>
            <a:endParaRPr lang="en-US" dirty="0">
              <a:latin typeface="Calibri"/>
              <a:cs typeface="Calibri"/>
            </a:endParaRPr>
          </a:p>
          <a:p>
            <a:pPr algn="l"/>
            <a:r>
              <a:rPr lang="en-US" dirty="0">
                <a:latin typeface="Calibri"/>
                <a:cs typeface="Calibri"/>
              </a:rPr>
              <a:t>Without knowing, either the vendor or the general subject-area, how does one find this data?</a:t>
            </a:r>
          </a:p>
          <a:p>
            <a:pPr algn="l"/>
            <a:endParaRPr lang="en-US" sz="2000" dirty="0">
              <a:latin typeface="Calibri"/>
              <a:cs typeface="Calibri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</a:endParaRPr>
          </a:p>
          <a:p>
            <a:pPr algn="l"/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8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442"/>
            <a:ext cx="9144000" cy="6415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7537" y="0"/>
            <a:ext cx="8518601" cy="95303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latin typeface="Calibri"/>
                <a:cs typeface="Calibri"/>
              </a:rPr>
              <a:t>Research </a:t>
            </a:r>
            <a:r>
              <a:rPr lang="en-US" sz="4400" b="1" dirty="0" smtClean="0">
                <a:latin typeface="Calibri"/>
                <a:cs typeface="Calibri"/>
              </a:rPr>
              <a:t>Tab</a:t>
            </a:r>
            <a:endParaRPr lang="en-US" sz="4400" b="1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" y="1029838"/>
            <a:ext cx="7559900" cy="4879426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5692462" y="1402479"/>
            <a:ext cx="1287887" cy="567989"/>
          </a:xfrm>
          <a:prstGeom prst="donut">
            <a:avLst/>
          </a:prstGeom>
          <a:solidFill>
            <a:srgbClr val="FF0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10271</TotalTime>
  <Words>356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Finding the Data You Want</vt:lpstr>
      <vt:lpstr>Learning Objective</vt:lpstr>
      <vt:lpstr>Assignment</vt:lpstr>
      <vt:lpstr>How is Data Categorized? </vt:lpstr>
      <vt:lpstr>Data Organized By Vendor </vt:lpstr>
      <vt:lpstr>Data Organized by Subject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Mukund</dc:creator>
  <cp:lastModifiedBy>Mary Obopta</cp:lastModifiedBy>
  <cp:revision>201</cp:revision>
  <cp:lastPrinted>2015-09-10T16:14:06Z</cp:lastPrinted>
  <dcterms:created xsi:type="dcterms:W3CDTF">2015-01-08T16:51:09Z</dcterms:created>
  <dcterms:modified xsi:type="dcterms:W3CDTF">2017-05-08T16:10:21Z</dcterms:modified>
</cp:coreProperties>
</file>