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9" r:id="rId4"/>
    <p:sldId id="270" r:id="rId5"/>
    <p:sldId id="281" r:id="rId6"/>
    <p:sldId id="278" r:id="rId7"/>
    <p:sldId id="282" r:id="rId8"/>
    <p:sldId id="277" r:id="rId9"/>
    <p:sldId id="257" r:id="rId10"/>
    <p:sldId id="283" r:id="rId11"/>
    <p:sldId id="258" r:id="rId12"/>
    <p:sldId id="274" r:id="rId13"/>
    <p:sldId id="276" r:id="rId14"/>
    <p:sldId id="284" r:id="rId15"/>
    <p:sldId id="273" r:id="rId16"/>
    <p:sldId id="271" r:id="rId17"/>
    <p:sldId id="272" r:id="rId18"/>
    <p:sldId id="259" r:id="rId19"/>
    <p:sldId id="261" r:id="rId20"/>
    <p:sldId id="262" r:id="rId21"/>
    <p:sldId id="265" r:id="rId22"/>
    <p:sldId id="264" r:id="rId23"/>
    <p:sldId id="263" r:id="rId24"/>
    <p:sldId id="267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3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4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6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4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2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3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6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6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2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BCC4-9B94-4BEF-91A3-495F4E4A73E7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0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rds-www.wharton.upenn.edu/contact-suppor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/>
              <a:t>Understanding</a:t>
            </a:r>
            <a:br>
              <a:rPr lang="en-US" b="1"/>
            </a:br>
            <a:r>
              <a:rPr lang="en-US" b="1"/>
              <a:t>Identifiers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774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CUSIP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2038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CUSIP = Committee on Uniform Securities Identification Procedures</a:t>
            </a:r>
          </a:p>
          <a:p>
            <a:pPr marL="457200" lvl="1" indent="0">
              <a:buNone/>
            </a:pPr>
            <a:r>
              <a:rPr lang="en-US" dirty="0"/>
              <a:t>		        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645" y="2986231"/>
            <a:ext cx="3598030" cy="11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4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CUSIP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3818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Widely used in databases to identify securities in USA and Canada </a:t>
            </a:r>
          </a:p>
          <a:p>
            <a:r>
              <a:rPr lang="en-US" sz="2400" dirty="0"/>
              <a:t>Changes infrequently and never reused</a:t>
            </a:r>
          </a:p>
          <a:p>
            <a:r>
              <a:rPr lang="en-US" sz="2400" dirty="0"/>
              <a:t>Not free.  A CUSIP license should be purchased.</a:t>
            </a:r>
          </a:p>
          <a:p>
            <a:r>
              <a:rPr lang="en-US" sz="2400" dirty="0"/>
              <a:t>Can be 6, 8, or 9 characters.</a:t>
            </a:r>
          </a:p>
          <a:p>
            <a:pPr lvl="1"/>
            <a:r>
              <a:rPr lang="en-US" sz="2200" dirty="0"/>
              <a:t>First 6 characters identify the issuer</a:t>
            </a:r>
          </a:p>
          <a:p>
            <a:pPr lvl="1"/>
            <a:r>
              <a:rPr lang="en-US" sz="2200" dirty="0"/>
              <a:t>Seventh and eighth identify the issue </a:t>
            </a:r>
          </a:p>
          <a:p>
            <a:pPr lvl="1"/>
            <a:r>
              <a:rPr lang="en-US" sz="2200" dirty="0"/>
              <a:t>Ninth character is a check digit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        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038" y="4738831"/>
            <a:ext cx="3598030" cy="11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7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4734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SEDOL: Stock Exchange Daily Official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11365"/>
            <a:ext cx="7886700" cy="4351338"/>
          </a:xfrm>
        </p:spPr>
        <p:txBody>
          <a:bodyPr/>
          <a:lstStyle/>
          <a:p>
            <a:r>
              <a:rPr lang="en-US" dirty="0"/>
              <a:t>Used for identifying securities in the UK</a:t>
            </a:r>
          </a:p>
          <a:p>
            <a:r>
              <a:rPr lang="en-US" dirty="0"/>
              <a:t>Consists of 7 alphanumeric characters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4312141"/>
            <a:ext cx="42481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5750"/>
            <a:ext cx="7886700" cy="1325563"/>
          </a:xfrm>
        </p:spPr>
        <p:txBody>
          <a:bodyPr/>
          <a:lstStyle/>
          <a:p>
            <a:r>
              <a:rPr lang="en-US" b="1" dirty="0"/>
              <a:t>ISIN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3397"/>
            <a:ext cx="7886700" cy="4351338"/>
          </a:xfrm>
        </p:spPr>
        <p:txBody>
          <a:bodyPr/>
          <a:lstStyle/>
          <a:p>
            <a:r>
              <a:rPr lang="en-US" dirty="0"/>
              <a:t>ISIN =  International Securities Identification Number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420" y="2852737"/>
            <a:ext cx="42386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9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0041"/>
            <a:ext cx="7886700" cy="1325563"/>
          </a:xfrm>
        </p:spPr>
        <p:txBody>
          <a:bodyPr/>
          <a:lstStyle/>
          <a:p>
            <a:r>
              <a:rPr lang="en-US" b="1" dirty="0"/>
              <a:t>ISIN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1967"/>
            <a:ext cx="7886700" cy="4351338"/>
          </a:xfrm>
        </p:spPr>
        <p:txBody>
          <a:bodyPr/>
          <a:lstStyle/>
          <a:p>
            <a:r>
              <a:rPr lang="en-US" dirty="0"/>
              <a:t>Used for identifying securities from all countries</a:t>
            </a:r>
          </a:p>
          <a:p>
            <a:r>
              <a:rPr lang="en-US" dirty="0"/>
              <a:t>Consists of 12 alphanumeric characters</a:t>
            </a:r>
          </a:p>
          <a:p>
            <a:pPr lvl="1"/>
            <a:r>
              <a:rPr lang="en-US" sz="2800" dirty="0"/>
              <a:t>The first 2 characters identify country of origin. </a:t>
            </a:r>
          </a:p>
          <a:p>
            <a:pPr lvl="1"/>
            <a:r>
              <a:rPr lang="en-US" sz="2800" dirty="0"/>
              <a:t>The 3</a:t>
            </a:r>
            <a:r>
              <a:rPr lang="en-US" sz="2800" baseline="30000" dirty="0"/>
              <a:t>rd</a:t>
            </a:r>
            <a:r>
              <a:rPr lang="en-US" sz="2800" dirty="0"/>
              <a:t> to 11</a:t>
            </a:r>
            <a:r>
              <a:rPr lang="en-US" sz="2800" baseline="30000" dirty="0"/>
              <a:t>th</a:t>
            </a:r>
            <a:r>
              <a:rPr lang="en-US" sz="2800" dirty="0"/>
              <a:t> characters are unique characters.</a:t>
            </a:r>
          </a:p>
          <a:p>
            <a:pPr lvl="2"/>
            <a:r>
              <a:rPr lang="en-US" sz="2800" dirty="0"/>
              <a:t>For USA, these correspond to the CUSIP identifier.</a:t>
            </a:r>
          </a:p>
          <a:p>
            <a:pPr lvl="1"/>
            <a:r>
              <a:rPr lang="en-US" sz="2800" dirty="0"/>
              <a:t>The 12</a:t>
            </a:r>
            <a:r>
              <a:rPr lang="en-US" sz="2800" baseline="30000" dirty="0"/>
              <a:t>th</a:t>
            </a:r>
            <a:r>
              <a:rPr lang="en-US" sz="2800" dirty="0"/>
              <a:t> character is a check character.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8" y="4749770"/>
            <a:ext cx="42386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7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9422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FIGI (Bloomberg ID): Financial Instrument Global Identifier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3397"/>
            <a:ext cx="7886700" cy="4351338"/>
          </a:xfrm>
        </p:spPr>
        <p:txBody>
          <a:bodyPr/>
          <a:lstStyle/>
          <a:p>
            <a:r>
              <a:rPr lang="en-US" dirty="0"/>
              <a:t>Twelve alphanumeric character string:</a:t>
            </a:r>
            <a:br>
              <a:rPr lang="en-US" dirty="0"/>
            </a:br>
            <a:endParaRPr lang="en-US" dirty="0"/>
          </a:p>
          <a:p>
            <a:pPr lvl="1">
              <a:buSzPct val="59000"/>
              <a:buFont typeface="Courier New" panose="02070309020205020404" pitchFamily="49" charset="0"/>
              <a:buChar char="o"/>
            </a:pPr>
            <a:r>
              <a:rPr lang="en-US" dirty="0"/>
              <a:t>First and second characters should be a non-vowel letter.</a:t>
            </a:r>
            <a:br>
              <a:rPr lang="en-US" dirty="0"/>
            </a:br>
            <a:endParaRPr lang="en-US" dirty="0"/>
          </a:p>
          <a:p>
            <a:pPr lvl="1">
              <a:buSzPct val="59000"/>
              <a:buFont typeface="Courier New" panose="02070309020205020404" pitchFamily="49" charset="0"/>
              <a:buChar char="o"/>
            </a:pPr>
            <a:r>
              <a:rPr lang="en-US" dirty="0"/>
              <a:t>Third character is the letter “G.”</a:t>
            </a:r>
            <a:br>
              <a:rPr lang="en-US" dirty="0"/>
            </a:br>
            <a:endParaRPr lang="en-US" dirty="0"/>
          </a:p>
          <a:p>
            <a:pPr lvl="1">
              <a:buSzPct val="59000"/>
              <a:buFont typeface="Courier New" panose="02070309020205020404" pitchFamily="49" charset="0"/>
              <a:buChar char="o"/>
            </a:pPr>
            <a:r>
              <a:rPr lang="en-US" dirty="0"/>
              <a:t>Fourth through eleventh characters can be any alpha numeric values excluding vowels.</a:t>
            </a:r>
            <a:br>
              <a:rPr lang="en-US" dirty="0"/>
            </a:br>
            <a:endParaRPr lang="en-US" dirty="0"/>
          </a:p>
          <a:p>
            <a:pPr lvl="1">
              <a:buSzPct val="59000"/>
              <a:buFont typeface="Courier New" panose="02070309020205020404" pitchFamily="49" charset="0"/>
              <a:buChar char="o"/>
            </a:pPr>
            <a:r>
              <a:rPr lang="en-US" dirty="0"/>
              <a:t>Twelfth character is a check digit.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7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CIK: Central Index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identify corporations and individual people who have filed disclosures with the SEC</a:t>
            </a:r>
          </a:p>
          <a:p>
            <a:r>
              <a:rPr lang="en-US" dirty="0"/>
              <a:t>Ten digit number</a:t>
            </a:r>
          </a:p>
          <a:p>
            <a:r>
              <a:rPr lang="en-US" dirty="0"/>
              <a:t>Rarely changes and never reused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2" y="4153335"/>
            <a:ext cx="32670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2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042"/>
            <a:ext cx="7886700" cy="1325563"/>
          </a:xfrm>
        </p:spPr>
        <p:txBody>
          <a:bodyPr/>
          <a:lstStyle/>
          <a:p>
            <a:r>
              <a:rPr lang="en-US" b="1" dirty="0"/>
              <a:t>CRSP Permno/Permco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679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Permno identifies securities.</a:t>
            </a:r>
          </a:p>
          <a:p>
            <a:pPr lvl="1"/>
            <a:r>
              <a:rPr lang="en-US" sz="2200" dirty="0"/>
              <a:t>Permno is mapped to historical tickers, company names, etc., with start and end dates in an event file.</a:t>
            </a:r>
          </a:p>
          <a:p>
            <a:pPr lvl="1"/>
            <a:r>
              <a:rPr lang="en-US" sz="2200" dirty="0"/>
              <a:t>Permno is a 5 digit number.</a:t>
            </a:r>
          </a:p>
          <a:p>
            <a:pPr marL="0" indent="0">
              <a:buNone/>
            </a:pPr>
            <a:r>
              <a:rPr lang="en-US" dirty="0"/>
              <a:t>2. Permco identifies companies.</a:t>
            </a:r>
          </a:p>
          <a:p>
            <a:pPr lvl="1"/>
            <a:r>
              <a:rPr lang="en-US" sz="2200" dirty="0"/>
              <a:t>Permco is a number.</a:t>
            </a:r>
          </a:p>
          <a:p>
            <a:pPr marL="0" indent="0">
              <a:buNone/>
            </a:pPr>
            <a:r>
              <a:rPr lang="en-US" dirty="0"/>
              <a:t>3. Permno and Permco do not change when a company changes their name or ticker.</a:t>
            </a:r>
          </a:p>
          <a:p>
            <a:pPr marL="0" indent="0">
              <a:buNone/>
            </a:pPr>
            <a:r>
              <a:rPr lang="en-US" dirty="0"/>
              <a:t>4. Never reassigned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32" y="5045646"/>
            <a:ext cx="8722935" cy="9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2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4930"/>
            <a:ext cx="7886700" cy="1325563"/>
          </a:xfrm>
        </p:spPr>
        <p:txBody>
          <a:bodyPr/>
          <a:lstStyle/>
          <a:p>
            <a:r>
              <a:rPr lang="en-US" b="1" dirty="0"/>
              <a:t>Compustat GVKEY: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9921"/>
            <a:ext cx="7886700" cy="4351338"/>
          </a:xfrm>
        </p:spPr>
        <p:txBody>
          <a:bodyPr/>
          <a:lstStyle/>
          <a:p>
            <a:r>
              <a:rPr lang="en-US" dirty="0"/>
              <a:t>Represents a company</a:t>
            </a:r>
          </a:p>
          <a:p>
            <a:r>
              <a:rPr lang="en-US" dirty="0"/>
              <a:t>Is mapped to the most recent ticker, company name, etc.</a:t>
            </a:r>
          </a:p>
          <a:p>
            <a:r>
              <a:rPr lang="en-US" dirty="0"/>
              <a:t>Usually a 6 digit number</a:t>
            </a:r>
          </a:p>
          <a:p>
            <a:r>
              <a:rPr lang="en-US" dirty="0"/>
              <a:t>Does not change through the life of a company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4550594"/>
            <a:ext cx="52482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5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Capital IQ Company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Unique, permanent numeric identifier for a companies in Capital IQ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4063672"/>
            <a:ext cx="52482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identifiers are used to filter data, merge datasets, and track entities or securities through time</a:t>
            </a:r>
            <a:b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  <a:p>
            <a:r>
              <a:rPr lang="en-US" dirty="0"/>
              <a:t>Understand the difference between universal and proprietary identifiers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Helvetica Neue"/>
              </a:rPr>
              <a:t>understand the distinction between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Helvetica Neue"/>
              </a:rPr>
              <a:t>universalU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4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IBES Ticker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identifier assigned to each security </a:t>
            </a:r>
          </a:p>
          <a:p>
            <a:r>
              <a:rPr lang="en-US" dirty="0"/>
              <a:t>Mapped to historical tickers, company names, etc.</a:t>
            </a:r>
          </a:p>
          <a:p>
            <a:r>
              <a:rPr lang="en-US" dirty="0"/>
              <a:t>Does not change when companies change name, official ticker, CUSIP/SEDOL, etc.</a:t>
            </a:r>
          </a:p>
          <a:p>
            <a:r>
              <a:rPr lang="en-US" dirty="0"/>
              <a:t>Do not confuse with official ticker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4566518"/>
            <a:ext cx="71532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35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22274"/>
            <a:ext cx="7886700" cy="1325563"/>
          </a:xfrm>
        </p:spPr>
        <p:txBody>
          <a:bodyPr/>
          <a:lstStyle/>
          <a:p>
            <a:r>
              <a:rPr lang="en-US" b="1" dirty="0"/>
              <a:t>Option Metrics Security ID / Option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5429"/>
            <a:ext cx="7886700" cy="4351338"/>
          </a:xfrm>
        </p:spPr>
        <p:txBody>
          <a:bodyPr/>
          <a:lstStyle/>
          <a:p>
            <a:r>
              <a:rPr lang="en-US" dirty="0"/>
              <a:t>Security ID (OptionM_SECID) is a unique security ID issued by Option Metrics.</a:t>
            </a:r>
          </a:p>
          <a:p>
            <a:r>
              <a:rPr lang="en-US" dirty="0"/>
              <a:t>There are too many Option IDs for each company so they are not included in the code look up.</a:t>
            </a:r>
          </a:p>
          <a:p>
            <a:r>
              <a:rPr lang="en-US" dirty="0"/>
              <a:t>IDs are never reused.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4567236"/>
            <a:ext cx="52482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61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7586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Markit RED code: Reference Entity Database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2577"/>
            <a:ext cx="7886700" cy="4351338"/>
          </a:xfrm>
        </p:spPr>
        <p:txBody>
          <a:bodyPr/>
          <a:lstStyle/>
          <a:p>
            <a:r>
              <a:rPr lang="en-US" dirty="0"/>
              <a:t>Assigned to each reference entity</a:t>
            </a:r>
          </a:p>
          <a:p>
            <a:r>
              <a:rPr lang="en-US" dirty="0"/>
              <a:t>6 or 9 alphanumeric characters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3952294"/>
            <a:ext cx="52482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4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30"/>
            <a:ext cx="7886700" cy="1325563"/>
          </a:xfrm>
        </p:spPr>
        <p:txBody>
          <a:bodyPr/>
          <a:lstStyle/>
          <a:p>
            <a:r>
              <a:rPr lang="en-US" b="1" dirty="0"/>
              <a:t>Factset Entity ID / Perm Sec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7425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Factset entity ID (FACTSET_ENTITY_ID) identifies organizations and individuals.</a:t>
            </a:r>
          </a:p>
          <a:p>
            <a:pPr lvl="1"/>
            <a:r>
              <a:rPr lang="en-US" sz="2000" dirty="0"/>
              <a:t>8 characters</a:t>
            </a:r>
          </a:p>
          <a:p>
            <a:r>
              <a:rPr lang="en-US" sz="2400" dirty="0"/>
              <a:t>Perm sec ID (FS_PERM_SEC_ID) is unique identifier for securities. </a:t>
            </a:r>
          </a:p>
          <a:p>
            <a:pPr lvl="1"/>
            <a:r>
              <a:rPr lang="en-US" sz="2000" dirty="0"/>
              <a:t>Never changes</a:t>
            </a:r>
          </a:p>
          <a:p>
            <a:pPr lvl="1"/>
            <a:r>
              <a:rPr lang="en-US" sz="2000" dirty="0"/>
              <a:t>Last 2 characters represent the region code for the country in which the security trades. </a:t>
            </a:r>
          </a:p>
          <a:p>
            <a:r>
              <a:rPr lang="en-US" sz="2400" dirty="0"/>
              <a:t>Use the entity ID for most purposes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4759792"/>
            <a:ext cx="4810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36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Choosing an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Proprietary identifiers can be efficient when working with one dataset.</a:t>
            </a:r>
          </a:p>
          <a:p>
            <a:r>
              <a:rPr lang="en-US" dirty="0"/>
              <a:t>Universal identifier should be utilized to merge separate datasets.</a:t>
            </a:r>
          </a:p>
          <a:p>
            <a:pPr lvl="1"/>
            <a:r>
              <a:rPr lang="en-US" dirty="0"/>
              <a:t>CUSIP or ISIN can be most effective</a:t>
            </a:r>
          </a:p>
          <a:p>
            <a:pPr lvl="1"/>
            <a:r>
              <a:rPr lang="en-US" dirty="0"/>
              <a:t>Use CUSIP to link GVKEY and Permno</a:t>
            </a:r>
          </a:p>
          <a:p>
            <a:r>
              <a:rPr lang="en-US" dirty="0"/>
              <a:t>Use ticker or company names as a last resort, or use with specific dates.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20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Help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For any questions, you can </a:t>
            </a:r>
            <a:r>
              <a:rPr lang="en-US">
                <a:cs typeface="Arial" panose="020B0604020202020204" pitchFamily="34" charset="0"/>
              </a:rPr>
              <a:t>contact WRDS at: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u="none" strike="noStrike" dirty="0">
                <a:effectLst/>
                <a:latin typeface="Slack-Lato"/>
                <a:hlinkClick r:id="rId3"/>
              </a:rPr>
              <a:t>https://wrds-www.wharton.upenn.edu/contact-support/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1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Identifiers are values that correspond to an entity or security.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Identifiers are useful to: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dirty="0"/>
              <a:t>Filter data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dirty="0"/>
              <a:t>Merge datasets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dirty="0"/>
              <a:t>Track entities or securities through time </a:t>
            </a:r>
          </a:p>
        </p:txBody>
      </p:sp>
    </p:spTree>
    <p:extLst>
      <p:ext uri="{BB962C8B-B14F-4D97-AF65-F5344CB8AC3E}">
        <p14:creationId xmlns:p14="http://schemas.microsoft.com/office/powerpoint/2010/main" val="222675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Identifiers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9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Header vs. Historical Identifiers</a:t>
            </a:r>
            <a:br>
              <a:rPr lang="en-US" dirty="0"/>
            </a:br>
            <a:endParaRPr lang="en-US" dirty="0"/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2800" dirty="0"/>
              <a:t>Headers are the most current identifiers.</a:t>
            </a:r>
            <a:br>
              <a:rPr lang="en-US" sz="2800" dirty="0"/>
            </a:br>
            <a:endParaRPr lang="en-US" sz="2800" dirty="0"/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2800" dirty="0"/>
              <a:t>Historical identifiers have date ranges in which they are valid.</a:t>
            </a:r>
            <a:br>
              <a:rPr lang="en-US" sz="2800" dirty="0"/>
            </a:br>
            <a:endParaRPr lang="en-US" sz="2800" dirty="0"/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2800" dirty="0"/>
              <a:t>Understand which type of identifier your data 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1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Identifiers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9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Issue vs. Company Specific</a:t>
            </a:r>
            <a:br>
              <a:rPr lang="en-US" dirty="0"/>
            </a:br>
            <a:endParaRPr lang="en-US" dirty="0"/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2800" dirty="0"/>
              <a:t>Understand if the identifier corresponds to the security or entity within your data.</a:t>
            </a:r>
            <a:br>
              <a:rPr lang="en-US" sz="2800" dirty="0"/>
            </a:br>
            <a:endParaRPr lang="en-US" sz="2800" dirty="0"/>
          </a:p>
          <a:p>
            <a:r>
              <a:rPr lang="en-US" dirty="0"/>
              <a:t>Date Range of Different Datasets</a:t>
            </a:r>
            <a:br>
              <a:rPr lang="en-US" dirty="0"/>
            </a:br>
            <a:endParaRPr lang="en-US" dirty="0"/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2800" dirty="0"/>
              <a:t>Understand if data ranges are associated with the identifiers or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7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Identifiers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662338"/>
            <a:ext cx="7886700" cy="59041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000" b="1" dirty="0"/>
              <a:t>Universal</a:t>
            </a:r>
            <a:r>
              <a:rPr lang="en-US" sz="3200" b="1" dirty="0"/>
              <a:t> Identifiers: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8C5C6-5DA5-4CE1-93ED-931CD470BD80}"/>
              </a:ext>
            </a:extLst>
          </p:cNvPr>
          <p:cNvSpPr txBox="1"/>
          <p:nvPr/>
        </p:nvSpPr>
        <p:spPr>
          <a:xfrm>
            <a:off x="628650" y="2449798"/>
            <a:ext cx="7886699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Company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Ticker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CUSIP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SEDOL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ISIN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FIGI (Bloomberg ID)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CIK</a:t>
            </a:r>
          </a:p>
        </p:txBody>
      </p:sp>
    </p:spTree>
    <p:extLst>
      <p:ext uri="{BB962C8B-B14F-4D97-AF65-F5344CB8AC3E}">
        <p14:creationId xmlns:p14="http://schemas.microsoft.com/office/powerpoint/2010/main" val="7019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Identifiers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662339"/>
            <a:ext cx="7886700" cy="55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Proprietary</a:t>
            </a:r>
            <a:r>
              <a:rPr lang="en-US" dirty="0"/>
              <a:t> </a:t>
            </a:r>
            <a:r>
              <a:rPr lang="en-US" b="1" dirty="0"/>
              <a:t>identifiers: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95742-EA89-48D9-8667-A1AD36BB6D9A}"/>
              </a:ext>
            </a:extLst>
          </p:cNvPr>
          <p:cNvSpPr txBox="1"/>
          <p:nvPr/>
        </p:nvSpPr>
        <p:spPr>
          <a:xfrm>
            <a:off x="243146" y="2394066"/>
            <a:ext cx="8518469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CRSP </a:t>
            </a:r>
            <a:r>
              <a:rPr lang="en-US" sz="2800" dirty="0" err="1"/>
              <a:t>Permno</a:t>
            </a:r>
            <a:r>
              <a:rPr lang="en-US" sz="2800" dirty="0"/>
              <a:t> / </a:t>
            </a:r>
            <a:r>
              <a:rPr lang="en-US" sz="2800" dirty="0" err="1"/>
              <a:t>Permco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Compustat</a:t>
            </a:r>
            <a:r>
              <a:rPr lang="en-US" sz="2800" dirty="0"/>
              <a:t> GVKEY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Capital IQ Company 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IBES Ticker</a:t>
            </a:r>
          </a:p>
          <a:p>
            <a:pPr lvl="1"/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Option Metrics Security ID / Option 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Markit RED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Factset</a:t>
            </a:r>
            <a:r>
              <a:rPr lang="en-US" sz="2800" dirty="0"/>
              <a:t> Entity ID / Perm Sec ID</a:t>
            </a:r>
          </a:p>
        </p:txBody>
      </p:sp>
    </p:spTree>
    <p:extLst>
      <p:ext uri="{BB962C8B-B14F-4D97-AF65-F5344CB8AC3E}">
        <p14:creationId xmlns:p14="http://schemas.microsoft.com/office/powerpoint/2010/main" val="21321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Company Name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string</a:t>
            </a:r>
          </a:p>
          <a:p>
            <a:r>
              <a:rPr lang="en-US" dirty="0"/>
              <a:t>Often abbreviated or manipulated by the data vendors causing different variations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593" y="3761401"/>
            <a:ext cx="2867025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593" y="4411658"/>
            <a:ext cx="3095625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593" y="5061915"/>
            <a:ext cx="4533900" cy="485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6549" y="3804233"/>
            <a:ext cx="138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Compustat</a:t>
            </a:r>
            <a:r>
              <a:rPr lang="en-US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0432" y="4454490"/>
            <a:ext cx="771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CRSP</a:t>
            </a:r>
            <a:r>
              <a:rPr lang="en-US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7266" y="5104747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CUSIP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637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233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Widely used and frequently recognizable</a:t>
            </a:r>
          </a:p>
          <a:p>
            <a:r>
              <a:rPr lang="en-US" dirty="0"/>
              <a:t>Can change at any time and can be reused by a different company</a:t>
            </a:r>
          </a:p>
          <a:p>
            <a:r>
              <a:rPr lang="en-US" dirty="0"/>
              <a:t>One company can have multiple tickers.</a:t>
            </a:r>
          </a:p>
          <a:p>
            <a:r>
              <a:rPr lang="en-US" dirty="0"/>
              <a:t>Usually 3 or 4 characters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622" y="4340425"/>
            <a:ext cx="3410265" cy="12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9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12813</TotalTime>
  <Words>862</Words>
  <Application>Microsoft Office PowerPoint</Application>
  <PresentationFormat>On-screen Show (4:3)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Helvetica Neue</vt:lpstr>
      <vt:lpstr>Slack-Lato</vt:lpstr>
      <vt:lpstr>Office Theme</vt:lpstr>
      <vt:lpstr>Understanding Identifiers</vt:lpstr>
      <vt:lpstr>Learning Objectives</vt:lpstr>
      <vt:lpstr>Identifiers</vt:lpstr>
      <vt:lpstr>Identifiers (cont.)</vt:lpstr>
      <vt:lpstr>Identifiers (cont.)</vt:lpstr>
      <vt:lpstr>Identifiers (cont.)</vt:lpstr>
      <vt:lpstr>Identifiers (cont.)</vt:lpstr>
      <vt:lpstr>Company Name</vt:lpstr>
      <vt:lpstr>Ticker</vt:lpstr>
      <vt:lpstr>CUSIP</vt:lpstr>
      <vt:lpstr>CUSIP (cont.)</vt:lpstr>
      <vt:lpstr>SEDOL: Stock Exchange Daily Official List</vt:lpstr>
      <vt:lpstr>ISIN</vt:lpstr>
      <vt:lpstr>ISIN (cont.)</vt:lpstr>
      <vt:lpstr>FIGI (Bloomberg ID): Financial Instrument Global Identifier </vt:lpstr>
      <vt:lpstr>CIK: Central Index Key</vt:lpstr>
      <vt:lpstr>CRSP Permno/Permco</vt:lpstr>
      <vt:lpstr>Compustat GVKEY:</vt:lpstr>
      <vt:lpstr>Capital IQ Company ID</vt:lpstr>
      <vt:lpstr>IBES Ticker</vt:lpstr>
      <vt:lpstr>Option Metrics Security ID / Option ID</vt:lpstr>
      <vt:lpstr>Markit RED code: Reference Entity Database Code</vt:lpstr>
      <vt:lpstr>Factset Entity ID / Perm Sec ID</vt:lpstr>
      <vt:lpstr>Choosing an Identifier</vt:lpstr>
      <vt:lpstr>Additional Help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Identifiers</dc:title>
  <dc:creator>Flores, Yadira</dc:creator>
  <cp:lastModifiedBy>Obropta, Mary</cp:lastModifiedBy>
  <cp:revision>149</cp:revision>
  <dcterms:created xsi:type="dcterms:W3CDTF">2015-09-17T18:26:36Z</dcterms:created>
  <dcterms:modified xsi:type="dcterms:W3CDTF">2021-11-19T21:26:42Z</dcterms:modified>
</cp:coreProperties>
</file>