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2" r:id="rId10"/>
    <p:sldId id="283" r:id="rId11"/>
    <p:sldId id="284" r:id="rId12"/>
    <p:sldId id="303" r:id="rId13"/>
    <p:sldId id="304" r:id="rId14"/>
    <p:sldId id="305" r:id="rId15"/>
    <p:sldId id="306" r:id="rId16"/>
    <p:sldId id="307" r:id="rId17"/>
    <p:sldId id="285" r:id="rId18"/>
    <p:sldId id="286" r:id="rId19"/>
    <p:sldId id="287" r:id="rId20"/>
    <p:sldId id="288" r:id="rId21"/>
    <p:sldId id="300" r:id="rId22"/>
    <p:sldId id="301" r:id="rId23"/>
    <p:sldId id="302" r:id="rId24"/>
    <p:sldId id="319" r:id="rId25"/>
    <p:sldId id="320" r:id="rId26"/>
    <p:sldId id="321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18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27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4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8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4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2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package" Target="../embeddings/_________Word_2007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package" Target="../embeddings/_________Word_20072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package" Target="../embeddings/_________Word_2007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package" Target="../embeddings/_________Word_20074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2429" cy="3035808"/>
          </a:xfrm>
        </p:spPr>
        <p:txBody>
          <a:bodyPr/>
          <a:lstStyle/>
          <a:p>
            <a:r>
              <a:rPr lang="ru-RU" sz="4800" b="1" i="1" dirty="0" smtClean="0"/>
              <a:t>Оценка трудоемкости</a:t>
            </a:r>
            <a:br>
              <a:rPr lang="ru-RU" sz="4800" b="1" i="1" dirty="0" smtClean="0"/>
            </a:br>
            <a:r>
              <a:rPr lang="ru-RU" sz="4800" b="1" i="1" dirty="0" smtClean="0"/>
              <a:t>и </a:t>
            </a:r>
            <a:r>
              <a:rPr lang="ru-RU" sz="4800" b="1" i="1" dirty="0"/>
              <a:t>сроков программного обеспечения </a:t>
            </a:r>
            <a:r>
              <a:rPr lang="ru-RU" sz="4800" b="1" i="1" dirty="0" smtClean="0"/>
              <a:t>методом функциональных </a:t>
            </a:r>
            <a:r>
              <a:rPr lang="ru-RU" sz="4800" b="1" i="1" dirty="0"/>
              <a:t>точек</a:t>
            </a:r>
            <a:r>
              <a:rPr lang="ru-RU" sz="4800" b="1" i="1" dirty="0"/>
              <a:t> </a:t>
            </a:r>
            <a:r>
              <a:rPr lang="ru-RU" sz="4800" b="1" i="1" dirty="0" smtClean="0"/>
              <a:t> 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Документирование и сертификация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2452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3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 smtClean="0"/>
              <a:t>Определение области оценки и границ продукта. </a:t>
            </a:r>
            <a:endParaRPr lang="ru-RU" sz="2400" dirty="0">
              <a:effectLst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2"/>
          <a:srcRect l="4476" t="14480" r="4629"/>
          <a:stretch/>
        </p:blipFill>
        <p:spPr>
          <a:xfrm>
            <a:off x="526473" y="1158875"/>
            <a:ext cx="7273636" cy="2397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9124" y="4214168"/>
            <a:ext cx="695325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aseline="30000" dirty="0"/>
              <a:t>Примером логических данных (информационных объектов) могут служить: клиент, счет, </a:t>
            </a:r>
            <a:r>
              <a:rPr lang="ru-RU" sz="3600" baseline="30000" dirty="0" smtClean="0"/>
              <a:t>тарифный̆ </a:t>
            </a:r>
            <a:r>
              <a:rPr lang="ru-RU" sz="3600" baseline="30000" dirty="0"/>
              <a:t>план, услуга.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185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8545" y="390803"/>
            <a:ext cx="813261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Количество функциональных типов по данным (внутренних логических файлов и внешних интерфейсных файлов) определяется на основе диаграмм «сущность-связь» (для структурного подхода) и диаграмм классов (для объектно-ориентированного подхода). В последнем случае в расчете участвуют только устойчивые (</a:t>
            </a:r>
            <a:r>
              <a:rPr lang="ru-RU" sz="2600" dirty="0" err="1" smtClean="0"/>
              <a:t>persistent</a:t>
            </a:r>
            <a:r>
              <a:rPr lang="ru-RU" sz="2600" dirty="0" smtClean="0"/>
              <a:t>) классы, или классы-сущности. Устойчивый класс соответствует ILF (если его объекты обязательно создаются внутри самого приложения) или EIF (если его объекты не создаются внутри самого приложения, а получаются в результате запросов к базе данных).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376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5272" y="560001"/>
            <a:ext cx="7097778" cy="91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baseline="30000" dirty="0"/>
              <a:t>Сначала определяется сложность </a:t>
            </a:r>
            <a:r>
              <a:rPr lang="ru-RU" sz="4000" b="1" baseline="30000" dirty="0" smtClean="0"/>
              <a:t>данных</a:t>
            </a:r>
            <a:br>
              <a:rPr lang="ru-RU" sz="4000" b="1" baseline="30000" dirty="0" smtClean="0"/>
            </a:br>
            <a:r>
              <a:rPr lang="ru-RU" sz="4000" b="1" baseline="30000" dirty="0" smtClean="0"/>
              <a:t>по </a:t>
            </a:r>
            <a:r>
              <a:rPr lang="ru-RU" sz="4000" b="1" baseline="30000" dirty="0"/>
              <a:t>следующим показателям: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3875" y="2095669"/>
            <a:ext cx="7556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baseline="30000" dirty="0"/>
              <a:t>DET</a:t>
            </a:r>
            <a:r>
              <a:rPr lang="ru-RU" sz="4000" baseline="30000" dirty="0"/>
              <a:t> (</a:t>
            </a:r>
            <a:r>
              <a:rPr lang="ru-RU" sz="4000" baseline="30000" dirty="0" err="1"/>
              <a:t>data</a:t>
            </a:r>
            <a:r>
              <a:rPr lang="ru-RU" sz="4000" baseline="30000" dirty="0"/>
              <a:t> </a:t>
            </a:r>
            <a:r>
              <a:rPr lang="ru-RU" sz="4000" baseline="30000" dirty="0" err="1"/>
              <a:t>element</a:t>
            </a:r>
            <a:r>
              <a:rPr lang="ru-RU" sz="4000" baseline="30000" dirty="0"/>
              <a:t> </a:t>
            </a:r>
            <a:r>
              <a:rPr lang="ru-RU" sz="4000" baseline="30000" dirty="0" err="1"/>
              <a:t>type</a:t>
            </a:r>
            <a:r>
              <a:rPr lang="ru-RU" sz="4000" baseline="30000" dirty="0"/>
              <a:t>) – неповторяемое уникальное поле данных, например</a:t>
            </a:r>
            <a:r>
              <a:rPr lang="ru-RU" sz="4000" baseline="30000" dirty="0" smtClean="0"/>
              <a:t>,</a:t>
            </a:r>
            <a:br>
              <a:rPr lang="ru-RU" sz="4000" baseline="30000" dirty="0" smtClean="0"/>
            </a:br>
            <a:r>
              <a:rPr lang="ru-RU" sz="4000" baseline="30000" dirty="0" smtClean="0"/>
              <a:t>Имя </a:t>
            </a:r>
            <a:r>
              <a:rPr lang="ru-RU" sz="4000" baseline="30000" dirty="0"/>
              <a:t>Клиента – 1 DET</a:t>
            </a:r>
            <a:r>
              <a:rPr lang="ru-RU" sz="4000" baseline="30000" dirty="0" smtClean="0"/>
              <a:t>;</a:t>
            </a:r>
            <a:br>
              <a:rPr lang="ru-RU" sz="4000" baseline="30000" dirty="0" smtClean="0"/>
            </a:br>
            <a:r>
              <a:rPr lang="ru-RU" sz="4000" baseline="30000" dirty="0" smtClean="0"/>
              <a:t>Адрес </a:t>
            </a:r>
            <a:r>
              <a:rPr lang="ru-RU" sz="4000" baseline="30000" dirty="0"/>
              <a:t>Клиента (индекс, страна, область, </a:t>
            </a:r>
            <a:r>
              <a:rPr lang="ru-RU" sz="4000" baseline="30000" dirty="0" smtClean="0"/>
              <a:t>район, </a:t>
            </a:r>
            <a:r>
              <a:rPr lang="ru-RU" sz="4000" baseline="30000" dirty="0"/>
              <a:t>город, улица, дом, корпус, квартира) – 9 </a:t>
            </a:r>
            <a:r>
              <a:rPr lang="ru-RU" sz="4000" baseline="30000" dirty="0" err="1" smtClean="0"/>
              <a:t>DET’s</a:t>
            </a:r>
            <a:endParaRPr lang="ru-RU" sz="4000" baseline="30000" dirty="0" smtClean="0"/>
          </a:p>
          <a:p>
            <a:endParaRPr lang="ru-RU" sz="4000" baseline="30000" dirty="0"/>
          </a:p>
          <a:p>
            <a:r>
              <a:rPr lang="ru-RU" sz="4000" b="1" baseline="30000" dirty="0" smtClean="0"/>
              <a:t>RET</a:t>
            </a:r>
            <a:r>
              <a:rPr lang="ru-RU" sz="4000" baseline="30000" dirty="0" smtClean="0"/>
              <a:t> </a:t>
            </a:r>
            <a:r>
              <a:rPr lang="ru-RU" sz="4000" baseline="30000" dirty="0"/>
              <a:t>(</a:t>
            </a:r>
            <a:r>
              <a:rPr lang="ru-RU" sz="4000" baseline="30000" dirty="0" err="1"/>
              <a:t>record</a:t>
            </a:r>
            <a:r>
              <a:rPr lang="ru-RU" sz="4000" baseline="30000" dirty="0"/>
              <a:t> </a:t>
            </a:r>
            <a:r>
              <a:rPr lang="ru-RU" sz="4000" baseline="30000" dirty="0" err="1"/>
              <a:t>element</a:t>
            </a:r>
            <a:r>
              <a:rPr lang="ru-RU" sz="4000" baseline="30000" dirty="0"/>
              <a:t> </a:t>
            </a:r>
            <a:r>
              <a:rPr lang="ru-RU" sz="4000" baseline="30000" dirty="0" err="1"/>
              <a:t>type</a:t>
            </a:r>
            <a:r>
              <a:rPr lang="ru-RU" sz="4000" baseline="30000" dirty="0"/>
              <a:t>) – логическая группа данных, например, адрес, паспорт, </a:t>
            </a:r>
            <a:r>
              <a:rPr lang="ru-RU" sz="4000" baseline="30000" dirty="0" smtClean="0"/>
              <a:t>телефонный̆</a:t>
            </a:r>
            <a:r>
              <a:rPr lang="en-US" sz="4000" baseline="30000" dirty="0" smtClean="0"/>
              <a:t/>
            </a:r>
            <a:br>
              <a:rPr lang="en-US" sz="4000" baseline="30000" dirty="0" smtClean="0"/>
            </a:br>
            <a:r>
              <a:rPr lang="ru-RU" sz="4000" baseline="30000" dirty="0" smtClean="0"/>
              <a:t>номер</a:t>
            </a:r>
            <a:r>
              <a:rPr lang="ru-RU" sz="4000" baseline="30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3965" y="1011382"/>
            <a:ext cx="78416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DET</a:t>
            </a:r>
            <a:r>
              <a:rPr lang="ru-RU" sz="2800" dirty="0" smtClean="0"/>
              <a:t> — уникальный идентифицируемый </a:t>
            </a:r>
            <a:r>
              <a:rPr lang="ru-RU" sz="2800" dirty="0" err="1" smtClean="0"/>
              <a:t>нерекурсивный</a:t>
            </a:r>
            <a:r>
              <a:rPr lang="ru-RU" sz="2800" dirty="0" smtClean="0"/>
              <a:t> элемент данных (включая внешние ключи), входящий в ILF или EIF;</a:t>
            </a:r>
          </a:p>
          <a:p>
            <a:endParaRPr lang="ru-RU" sz="2800" dirty="0" smtClean="0"/>
          </a:p>
          <a:p>
            <a:r>
              <a:rPr lang="ru-RU" sz="2800" b="1" dirty="0" smtClean="0"/>
              <a:t>RET</a:t>
            </a:r>
            <a:r>
              <a:rPr lang="ru-RU" sz="2800" dirty="0" smtClean="0"/>
              <a:t> — идентифицируемая подгруппа элементов данных, входящая в ILF или EIF. </a:t>
            </a:r>
          </a:p>
          <a:p>
            <a:endParaRPr lang="ru-RU" sz="2800" dirty="0" smtClean="0"/>
          </a:p>
          <a:p>
            <a:r>
              <a:rPr lang="ru-RU" sz="2800" dirty="0" smtClean="0"/>
              <a:t>На диаграммах «сущность-связь» такая подгруппа обычно представляется в виде сущности-подтипа в связи «</a:t>
            </a:r>
            <a:r>
              <a:rPr lang="ru-RU" sz="2800" dirty="0" err="1" smtClean="0"/>
              <a:t>супертип-подтип</a:t>
            </a:r>
            <a:r>
              <a:rPr lang="ru-RU" sz="2800" dirty="0" smtClean="0"/>
              <a:t>».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6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8764" y="1152758"/>
            <a:ext cx="7232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Один </a:t>
            </a:r>
            <a:r>
              <a:rPr lang="ru-RU" sz="2400" b="1" dirty="0" smtClean="0"/>
              <a:t>DET</a:t>
            </a:r>
            <a:r>
              <a:rPr lang="ru-RU" sz="2400" dirty="0" smtClean="0"/>
              <a:t> соответствует отдельному атрибуту или связи класса. Количество </a:t>
            </a:r>
            <a:r>
              <a:rPr lang="ru-RU" sz="2400" b="1" dirty="0" smtClean="0"/>
              <a:t>DET</a:t>
            </a:r>
            <a:r>
              <a:rPr lang="ru-RU" sz="2400" dirty="0" smtClean="0"/>
              <a:t> не зависит от количества объектов класса или количества связанных объектов. Если данный класс связан с некоторым другим классом, который обладает явно заданным идентификатором, состоящим более чем из одного атрибута, то для каждого такого атрибута определяется один отдельный </a:t>
            </a:r>
            <a:r>
              <a:rPr lang="ru-RU" sz="2400" b="1" dirty="0" smtClean="0"/>
              <a:t>DET</a:t>
            </a:r>
            <a:r>
              <a:rPr lang="ru-RU" sz="2400" dirty="0" smtClean="0"/>
              <a:t> (а не один </a:t>
            </a:r>
            <a:r>
              <a:rPr lang="ru-RU" sz="2400" b="1" dirty="0" smtClean="0"/>
              <a:t>DET</a:t>
            </a:r>
            <a:r>
              <a:rPr lang="ru-RU" sz="2400" dirty="0" smtClean="0"/>
              <a:t> на всю связь). Производные атрибуты могут игнорироваться. Повторяющиеся атрибуты одинакового формата рассматриваются как один </a:t>
            </a:r>
            <a:r>
              <a:rPr lang="ru-RU" sz="2400" b="1" dirty="0" smtClean="0"/>
              <a:t>DET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6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4073" y="1678954"/>
            <a:ext cx="7301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Одна </a:t>
            </a:r>
            <a:r>
              <a:rPr lang="ru-RU" sz="2800" b="1" dirty="0" smtClean="0"/>
              <a:t>RET</a:t>
            </a:r>
            <a:r>
              <a:rPr lang="ru-RU" sz="2800" dirty="0" smtClean="0"/>
              <a:t> на диаграмме устойчивых классов соответствует либо абстрактному классу в связи обобщения (</a:t>
            </a:r>
            <a:r>
              <a:rPr lang="ru-RU" sz="2800" dirty="0" err="1" smtClean="0"/>
              <a:t>generalization</a:t>
            </a:r>
            <a:r>
              <a:rPr lang="ru-RU" sz="2800" dirty="0" smtClean="0"/>
              <a:t>), либо классу - «части целого» в композиции, либо классу с рекурсивной связью «родитель-потомок» (агрегацией).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6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ПРИМЕР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Подсчет </a:t>
            </a:r>
          </a:p>
          <a:p>
            <a:pPr algn="ctr"/>
            <a:r>
              <a:rPr lang="ru-RU" sz="2400" dirty="0" smtClean="0"/>
              <a:t>функциональных точек</a:t>
            </a:r>
          </a:p>
          <a:p>
            <a:pPr algn="ctr"/>
            <a:r>
              <a:rPr lang="ru-RU" sz="2400" dirty="0" smtClean="0"/>
              <a:t>объекта данных</a:t>
            </a:r>
          </a:p>
          <a:p>
            <a:pPr algn="ctr"/>
            <a:r>
              <a:rPr lang="ru-RU" sz="2400" dirty="0" smtClean="0"/>
              <a:t>«Клиент</a:t>
            </a:r>
            <a:r>
              <a:rPr lang="ru-RU" sz="2400" dirty="0"/>
              <a:t>» </a:t>
            </a:r>
          </a:p>
          <a:p>
            <a:pPr algn="ctr"/>
            <a:endParaRPr lang="ru-RU" sz="2400" dirty="0">
              <a:effectLst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/>
          <a:srcRect l="4945" r="9774" b="50170"/>
          <a:stretch/>
        </p:blipFill>
        <p:spPr>
          <a:xfrm>
            <a:off x="628939" y="2415597"/>
            <a:ext cx="7064375" cy="18931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5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837684"/>
            <a:ext cx="74453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Оценка количества не </a:t>
            </a:r>
            <a:r>
              <a:rPr lang="ru-RU" sz="2800" dirty="0" smtClean="0"/>
              <a:t>выровненных</a:t>
            </a:r>
            <a:br>
              <a:rPr lang="ru-RU" sz="2800" dirty="0" smtClean="0"/>
            </a:br>
            <a:r>
              <a:rPr lang="ru-RU" sz="2800" dirty="0" smtClean="0"/>
              <a:t>функциональных </a:t>
            </a:r>
            <a:r>
              <a:rPr lang="ru-RU" sz="2800" dirty="0"/>
              <a:t>точек,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зависит </a:t>
            </a:r>
            <a:r>
              <a:rPr lang="ru-RU" sz="2800" dirty="0"/>
              <a:t>от сложности данных</a:t>
            </a:r>
            <a:r>
              <a:rPr lang="ru-RU" sz="2800" dirty="0" smtClean="0"/>
              <a:t>,</a:t>
            </a:r>
            <a:br>
              <a:rPr lang="ru-RU" sz="2800" dirty="0" smtClean="0"/>
            </a:br>
            <a:r>
              <a:rPr lang="ru-RU" sz="2800" dirty="0" smtClean="0"/>
              <a:t>которая определяется</a:t>
            </a:r>
            <a:br>
              <a:rPr lang="ru-RU" sz="2800" dirty="0" smtClean="0"/>
            </a:br>
            <a:r>
              <a:rPr lang="ru-RU" sz="2800" dirty="0" smtClean="0"/>
              <a:t>на </a:t>
            </a:r>
            <a:r>
              <a:rPr lang="ru-RU" sz="2800" dirty="0"/>
              <a:t>основании матрицы сложности </a:t>
            </a:r>
            <a:endParaRPr lang="ru-RU" sz="28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60749" y="3853580"/>
            <a:ext cx="5096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Матрица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сложности данных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83766"/>
              </p:ext>
            </p:extLst>
          </p:nvPr>
        </p:nvGraphicFramePr>
        <p:xfrm>
          <a:off x="0" y="4611688"/>
          <a:ext cx="8324075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Документ" r:id="rId4" imgW="6629156" imgH="1409648" progId="Word.Document.12">
                  <p:embed/>
                </p:oleObj>
              </mc:Choice>
              <mc:Fallback>
                <p:oleObj name="Документ" r:id="rId4" imgW="6629156" imgH="140964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11688"/>
                        <a:ext cx="8324075" cy="177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4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одсчет </a:t>
            </a:r>
            <a:r>
              <a:rPr lang="ru-RU" sz="2400" dirty="0"/>
              <a:t>функциональных точек, </a:t>
            </a:r>
            <a:r>
              <a:rPr lang="ru-RU" sz="2400" dirty="0" smtClean="0"/>
              <a:t>связанных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данными. </a:t>
            </a:r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3333" y="246586"/>
            <a:ext cx="752000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Оценка данных в не </a:t>
            </a:r>
            <a:r>
              <a:rPr lang="ru-RU" sz="2800" dirty="0" smtClean="0"/>
              <a:t>выровненных</a:t>
            </a:r>
            <a:br>
              <a:rPr lang="ru-RU" sz="2800" dirty="0" smtClean="0"/>
            </a:br>
            <a:r>
              <a:rPr lang="ru-RU" sz="2800" dirty="0" smtClean="0"/>
              <a:t>функциональных </a:t>
            </a:r>
            <a:r>
              <a:rPr lang="ru-RU" sz="2800" dirty="0"/>
              <a:t>точках (UFP</a:t>
            </a:r>
            <a:r>
              <a:rPr lang="ru-RU" sz="2800" dirty="0" smtClean="0"/>
              <a:t>)</a:t>
            </a:r>
            <a:br>
              <a:rPr lang="ru-RU" sz="2800" dirty="0" smtClean="0"/>
            </a:br>
            <a:r>
              <a:rPr lang="ru-RU" sz="2800" dirty="0" smtClean="0"/>
              <a:t>подсчитывается </a:t>
            </a:r>
            <a:r>
              <a:rPr lang="ru-RU" sz="2800" dirty="0"/>
              <a:t>по-разному для </a:t>
            </a:r>
            <a:r>
              <a:rPr lang="ru-RU" sz="2800" dirty="0" smtClean="0"/>
              <a:t>внутренних</a:t>
            </a:r>
            <a:br>
              <a:rPr lang="ru-RU" sz="2800" dirty="0" smtClean="0"/>
            </a:br>
            <a:r>
              <a:rPr lang="ru-RU" sz="2800" dirty="0" smtClean="0"/>
              <a:t>логических </a:t>
            </a:r>
            <a:r>
              <a:rPr lang="ru-RU" sz="2800" dirty="0" err="1"/>
              <a:t>файлов</a:t>
            </a:r>
            <a:r>
              <a:rPr lang="ru-RU" sz="2800" dirty="0"/>
              <a:t> (</a:t>
            </a:r>
            <a:r>
              <a:rPr lang="ru-RU" sz="2800" dirty="0" err="1"/>
              <a:t>ILFs</a:t>
            </a:r>
            <a:r>
              <a:rPr lang="ru-RU" sz="2800" dirty="0" smtClean="0"/>
              <a:t>)</a:t>
            </a:r>
            <a:br>
              <a:rPr lang="ru-RU" sz="2800" dirty="0" smtClean="0"/>
            </a:br>
            <a:r>
              <a:rPr lang="ru-RU" sz="2800" dirty="0" smtClean="0"/>
              <a:t>и </a:t>
            </a:r>
            <a:r>
              <a:rPr lang="ru-RU" sz="2800" dirty="0"/>
              <a:t>для внешних </a:t>
            </a:r>
            <a:r>
              <a:rPr lang="ru-RU" sz="2800" dirty="0" err="1"/>
              <a:t>интерфейсных</a:t>
            </a:r>
            <a:r>
              <a:rPr lang="ru-RU" sz="2800" dirty="0"/>
              <a:t> </a:t>
            </a:r>
            <a:r>
              <a:rPr lang="ru-RU" sz="2800" dirty="0" err="1"/>
              <a:t>файлов</a:t>
            </a:r>
            <a:r>
              <a:rPr lang="ru-RU" sz="2800" dirty="0"/>
              <a:t> (</a:t>
            </a:r>
            <a:r>
              <a:rPr lang="ru-RU" sz="2800" dirty="0" err="1"/>
              <a:t>EIFs</a:t>
            </a:r>
            <a:r>
              <a:rPr lang="ru-RU" sz="2800" dirty="0" smtClean="0"/>
              <a:t>)</a:t>
            </a:r>
            <a:br>
              <a:rPr lang="ru-RU" sz="2800" dirty="0" smtClean="0"/>
            </a:br>
            <a:r>
              <a:rPr lang="ru-RU" sz="2800" dirty="0" smtClean="0"/>
              <a:t>в </a:t>
            </a:r>
            <a:r>
              <a:rPr lang="ru-RU" sz="2800" dirty="0"/>
              <a:t>зависимости от их сложности.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4749" y="3631330"/>
            <a:ext cx="4609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742217"/>
                </a:solidFill>
              </a:rPr>
              <a:t>Матрица коэффициентов</a:t>
            </a:r>
            <a:r>
              <a:rPr lang="en-US" sz="2800" b="1" dirty="0">
                <a:solidFill>
                  <a:srgbClr val="742217"/>
                </a:solidFill>
              </a:rPr>
              <a:t> </a:t>
            </a:r>
            <a:endParaRPr lang="ru-RU" sz="2800" b="1" dirty="0">
              <a:solidFill>
                <a:srgbClr val="742217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80281"/>
              </p:ext>
            </p:extLst>
          </p:nvPr>
        </p:nvGraphicFramePr>
        <p:xfrm>
          <a:off x="31750" y="4522787"/>
          <a:ext cx="8231503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Документ" r:id="rId4" imgW="6629156" imgH="1714437" progId="Word.Document.12">
                  <p:embed/>
                </p:oleObj>
              </mc:Choice>
              <mc:Fallback>
                <p:oleObj name="Документ" r:id="rId4" imgW="6629156" imgH="171443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4522787"/>
                        <a:ext cx="8231503" cy="212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4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ПРИМЕР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оценка </a:t>
            </a:r>
            <a:r>
              <a:rPr lang="ru-RU" sz="2400" dirty="0"/>
              <a:t>не выровненных функциональных точках объекта данных «Клиент» </a:t>
            </a:r>
          </a:p>
          <a:p>
            <a:pPr algn="ctr"/>
            <a:endParaRPr lang="ru-RU" sz="2400" dirty="0">
              <a:effectLst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/>
          <a:srcRect l="4945" r="9774"/>
          <a:stretch/>
        </p:blipFill>
        <p:spPr>
          <a:xfrm>
            <a:off x="587375" y="1584325"/>
            <a:ext cx="7064375" cy="37992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5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6691" y="360218"/>
            <a:ext cx="3463636" cy="119010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Анализ функциональных точек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05058" y="1882833"/>
            <a:ext cx="3200400" cy="2730731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Стандартный метод измерения размера программного продукта с точки зрения пользователей системы.</a:t>
            </a:r>
            <a:endParaRPr lang="ru-RU" sz="24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833" y="1533988"/>
            <a:ext cx="7656592" cy="41939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25" y="325130"/>
            <a:ext cx="7667625" cy="632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baseline="30000" dirty="0"/>
              <a:t>Транзакция </a:t>
            </a:r>
            <a:r>
              <a:rPr lang="ru-RU" sz="3200" baseline="30000" dirty="0"/>
              <a:t>– это </a:t>
            </a:r>
            <a:r>
              <a:rPr lang="ru-RU" sz="3200" baseline="30000" dirty="0" err="1"/>
              <a:t>элементарныи</a:t>
            </a:r>
            <a:r>
              <a:rPr lang="ru-RU" sz="3200" baseline="30000" dirty="0"/>
              <a:t>̆ </a:t>
            </a:r>
            <a:r>
              <a:rPr lang="ru-RU" sz="3200" baseline="30000" dirty="0" err="1"/>
              <a:t>неделимыи</a:t>
            </a:r>
            <a:r>
              <a:rPr lang="ru-RU" sz="3200" baseline="30000" dirty="0"/>
              <a:t>̆ </a:t>
            </a:r>
            <a:r>
              <a:rPr lang="ru-RU" sz="3200" baseline="30000" dirty="0" err="1"/>
              <a:t>замкнутыи</a:t>
            </a:r>
            <a:r>
              <a:rPr lang="ru-RU" sz="3200" baseline="30000" dirty="0"/>
              <a:t>̆ процесс, </a:t>
            </a:r>
            <a:r>
              <a:rPr lang="ru-RU" sz="3200" baseline="30000" dirty="0" err="1"/>
              <a:t>представляющии</a:t>
            </a:r>
            <a:r>
              <a:rPr lang="ru-RU" sz="3200" baseline="30000" dirty="0"/>
              <a:t>̆ значение для пользователя и </a:t>
            </a:r>
            <a:r>
              <a:rPr lang="ru-RU" sz="3200" baseline="30000" dirty="0" err="1"/>
              <a:t>переводящии</a:t>
            </a:r>
            <a:r>
              <a:rPr lang="ru-RU" sz="3200" baseline="30000" dirty="0"/>
              <a:t>̆ продукт из одного консистентного состояния в другое</a:t>
            </a:r>
            <a:r>
              <a:rPr lang="ru-RU" sz="3200" baseline="30000" dirty="0" smtClean="0"/>
              <a:t>.</a:t>
            </a:r>
          </a:p>
          <a:p>
            <a:endParaRPr lang="ru-RU" sz="3200" baseline="30000" dirty="0"/>
          </a:p>
          <a:p>
            <a:r>
              <a:rPr lang="ru-RU" sz="3200" baseline="30000" dirty="0"/>
              <a:t>В методе различаются следующие типы </a:t>
            </a:r>
            <a:r>
              <a:rPr lang="ru-RU" sz="3200" baseline="30000" dirty="0" smtClean="0"/>
              <a:t>транзакций:</a:t>
            </a:r>
            <a:endParaRPr lang="ru-RU" sz="3200" baseline="30000" dirty="0"/>
          </a:p>
          <a:p>
            <a:pPr marL="457200" indent="-457200">
              <a:buFont typeface="Wingdings" charset="2"/>
              <a:buChar char="§"/>
            </a:pPr>
            <a:r>
              <a:rPr lang="ru-RU" sz="3200" baseline="30000" dirty="0" smtClean="0"/>
              <a:t>EI </a:t>
            </a:r>
            <a:r>
              <a:rPr lang="ru-RU" sz="3200" baseline="30000" dirty="0"/>
              <a:t>(</a:t>
            </a:r>
            <a:r>
              <a:rPr lang="ru-RU" sz="3200" baseline="30000" dirty="0" err="1"/>
              <a:t>external</a:t>
            </a:r>
            <a:r>
              <a:rPr lang="ru-RU" sz="3200" baseline="30000" dirty="0"/>
              <a:t> </a:t>
            </a:r>
            <a:r>
              <a:rPr lang="ru-RU" sz="3200" baseline="30000" dirty="0" err="1"/>
              <a:t>inputs</a:t>
            </a:r>
            <a:r>
              <a:rPr lang="ru-RU" sz="3200" baseline="30000" dirty="0"/>
              <a:t>) – внешние входные транзакции, элементарная операция по обработке данных или </a:t>
            </a:r>
            <a:r>
              <a:rPr lang="ru-RU" sz="3200" baseline="30000" dirty="0" err="1"/>
              <a:t>управляющеи</a:t>
            </a:r>
            <a:r>
              <a:rPr lang="ru-RU" sz="3200" baseline="30000" dirty="0"/>
              <a:t>̆ информации, поступающих в систему из вне.</a:t>
            </a:r>
          </a:p>
          <a:p>
            <a:pPr marL="457200" indent="-457200">
              <a:buFont typeface="Wingdings" charset="2"/>
              <a:buChar char="§"/>
            </a:pPr>
            <a:r>
              <a:rPr lang="ru-RU" sz="3200" baseline="30000" dirty="0" smtClean="0"/>
              <a:t>EO </a:t>
            </a:r>
            <a:r>
              <a:rPr lang="ru-RU" sz="3200" baseline="30000" dirty="0"/>
              <a:t>(</a:t>
            </a:r>
            <a:r>
              <a:rPr lang="ru-RU" sz="3200" baseline="30000" dirty="0" err="1"/>
              <a:t>external</a:t>
            </a:r>
            <a:r>
              <a:rPr lang="ru-RU" sz="3200" baseline="30000" dirty="0"/>
              <a:t> </a:t>
            </a:r>
            <a:r>
              <a:rPr lang="ru-RU" sz="3200" baseline="30000" dirty="0" err="1"/>
              <a:t>outputs</a:t>
            </a:r>
            <a:r>
              <a:rPr lang="ru-RU" sz="3200" baseline="30000" dirty="0"/>
              <a:t>) – внешние выходные транзакции, элементарная операция по генерации данных или </a:t>
            </a:r>
            <a:r>
              <a:rPr lang="ru-RU" sz="3200" baseline="30000" dirty="0" err="1"/>
              <a:t>управляющеи</a:t>
            </a:r>
            <a:r>
              <a:rPr lang="ru-RU" sz="3200" baseline="30000" dirty="0"/>
              <a:t>̆ информации, которые выходят за пределы системы. Предполагает определенную логику обработки или вычислений информации из одного или более ILF.</a:t>
            </a:r>
          </a:p>
          <a:p>
            <a:pPr marL="457200" indent="-457200">
              <a:buFont typeface="Wingdings" charset="2"/>
              <a:buChar char="§"/>
            </a:pPr>
            <a:r>
              <a:rPr lang="ru-RU" sz="3200" baseline="30000" dirty="0" smtClean="0"/>
              <a:t>EQ </a:t>
            </a:r>
            <a:r>
              <a:rPr lang="ru-RU" sz="3200" baseline="30000" dirty="0"/>
              <a:t>(</a:t>
            </a:r>
            <a:r>
              <a:rPr lang="ru-RU" sz="3200" baseline="30000" dirty="0" err="1"/>
              <a:t>external</a:t>
            </a:r>
            <a:r>
              <a:rPr lang="ru-RU" sz="3200" baseline="30000" dirty="0"/>
              <a:t> </a:t>
            </a:r>
            <a:r>
              <a:rPr lang="ru-RU" sz="3200" baseline="30000" dirty="0" err="1"/>
              <a:t>inquiries</a:t>
            </a:r>
            <a:r>
              <a:rPr lang="ru-RU" sz="3200" baseline="30000" dirty="0"/>
              <a:t>) – внешние запросы, элементарная операция, которая в ответ на </a:t>
            </a:r>
            <a:r>
              <a:rPr lang="ru-RU" sz="3200" baseline="30000" dirty="0" err="1"/>
              <a:t>внешнии</a:t>
            </a:r>
            <a:r>
              <a:rPr lang="ru-RU" sz="3200" baseline="30000" dirty="0"/>
              <a:t>̆ запрос извлекает данные или управляющую информацию из ILF или EIF.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8654" y="293546"/>
            <a:ext cx="7647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Входной элемент приложения (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, EI)</a:t>
            </a:r>
            <a:r>
              <a:rPr lang="ru-RU" sz="2400" dirty="0" smtClean="0"/>
              <a:t> — элементарный процесс, связанный с обработкой входной информации приложения — входного документа или экранной формы. Обрабатываемые данные могут соответствовать одному или более ILF </a:t>
            </a:r>
            <a:endParaRPr lang="ru-RU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137" y="2847975"/>
            <a:ext cx="4343400" cy="2990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1673" y="293546"/>
            <a:ext cx="7994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Выходной элемент приложения (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, ЕО) </a:t>
            </a:r>
            <a:r>
              <a:rPr lang="ru-RU" sz="2400" dirty="0" smtClean="0"/>
              <a:t>— элементарный процесс, связанный с обработкой выходной информации приложения — выходного отчета, документа, экранной формы. </a:t>
            </a:r>
            <a:endParaRPr lang="ru-RU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8321" y="2750993"/>
            <a:ext cx="4210050" cy="2990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1673" y="293546"/>
            <a:ext cx="7994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Внешний запрос (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, EQ)</a:t>
            </a:r>
            <a:r>
              <a:rPr lang="ru-RU" sz="2400" dirty="0" smtClean="0"/>
              <a:t> </a:t>
            </a:r>
            <a:r>
              <a:rPr lang="en-US" sz="2400" dirty="0" smtClean="0"/>
              <a:t>-</a:t>
            </a:r>
            <a:r>
              <a:rPr lang="ru-RU" sz="2400" dirty="0" smtClean="0"/>
              <a:t> элементарный процесс, состоящий из комбинации «запрос/ответ», не связанный с вычислением производных данных или обновлением ILF (базы данных)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2677824"/>
            <a:ext cx="4829175" cy="2943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1673" y="293546"/>
            <a:ext cx="79940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Правила расчета DET для EI: </a:t>
            </a:r>
          </a:p>
          <a:p>
            <a:r>
              <a:rPr lang="ru-RU" sz="2400" dirty="0" smtClean="0"/>
              <a:t>• каждое </a:t>
            </a:r>
            <a:r>
              <a:rPr lang="ru-RU" sz="2400" dirty="0" err="1" smtClean="0"/>
              <a:t>нерекурсивное</a:t>
            </a:r>
            <a:r>
              <a:rPr lang="ru-RU" sz="2400" dirty="0" smtClean="0"/>
              <a:t> поле, принадлежащее (</a:t>
            </a:r>
            <a:r>
              <a:rPr lang="ru-RU" sz="2400" dirty="0" err="1" smtClean="0"/>
              <a:t>поддерживае</a:t>
            </a:r>
            <a:r>
              <a:rPr lang="ru-RU" sz="2400" dirty="0" smtClean="0"/>
              <a:t>­ мое) ILF и обрабатываемое во вводе;</a:t>
            </a:r>
          </a:p>
          <a:p>
            <a:r>
              <a:rPr lang="ru-RU" sz="2400" dirty="0" smtClean="0"/>
              <a:t>• каждое поле, которое пользователь хотя и не вызывает, но оно через процесс ввода поддерживается в ILF;</a:t>
            </a:r>
          </a:p>
          <a:p>
            <a:r>
              <a:rPr lang="ru-RU" sz="2400" dirty="0" smtClean="0"/>
              <a:t>• логическое поле, которое физически представляет собой множество полей, но воспринимается пользователем как единый блок информации;</a:t>
            </a:r>
          </a:p>
          <a:p>
            <a:r>
              <a:rPr lang="ru-RU" sz="2400" dirty="0" smtClean="0"/>
              <a:t>• группа полей, которые появляются в ILF более одного раза, но в связи с особенностями алгоритма их использования воспринимаются как один DET;</a:t>
            </a:r>
          </a:p>
          <a:p>
            <a:r>
              <a:rPr lang="ru-RU" sz="2400" dirty="0" smtClean="0"/>
              <a:t>• группа полей, которые фиксируют ошибки в процессе об работки или подтверждают, что обработка закончилась успешно;</a:t>
            </a:r>
          </a:p>
          <a:p>
            <a:r>
              <a:rPr lang="ru-RU" sz="2400" dirty="0" smtClean="0"/>
              <a:t>• действие, которое может быть выполнено во вводе.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3964" y="653764"/>
            <a:ext cx="79940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Правила расчета DET для ЕО:</a:t>
            </a:r>
          </a:p>
          <a:p>
            <a:r>
              <a:rPr lang="ru-RU" sz="2400" dirty="0" smtClean="0"/>
              <a:t>• каждое распознаваемое пользователем </a:t>
            </a:r>
            <a:r>
              <a:rPr lang="ru-RU" sz="2400" dirty="0" err="1" smtClean="0"/>
              <a:t>нерекурсивное</a:t>
            </a:r>
            <a:r>
              <a:rPr lang="ru-RU" sz="2400" dirty="0" smtClean="0"/>
              <a:t> поле, участвующее в процессе вывода;</a:t>
            </a:r>
          </a:p>
          <a:p>
            <a:r>
              <a:rPr lang="ru-RU" sz="2400" dirty="0" smtClean="0"/>
              <a:t>• поле, которое физически отображается в виде нескольких полей его составляющих, но используемое как единый информационный элемент;</a:t>
            </a:r>
          </a:p>
          <a:p>
            <a:r>
              <a:rPr lang="ru-RU" sz="2400" dirty="0" smtClean="0"/>
              <a:t>• каждый тип метки и каждое значение числового эквивалента при графическом выводе;</a:t>
            </a:r>
          </a:p>
          <a:p>
            <a:r>
              <a:rPr lang="ru-RU" sz="2400" dirty="0" smtClean="0"/>
              <a:t>• текстовая информация, которая может содержать одно слово, предложение или фразу;</a:t>
            </a:r>
          </a:p>
          <a:p>
            <a:r>
              <a:rPr lang="ru-RU" sz="2400" dirty="0" smtClean="0"/>
              <a:t>• литералы не могут считаться элементами данных;</a:t>
            </a:r>
          </a:p>
          <a:p>
            <a:r>
              <a:rPr lang="ru-RU" sz="2400" dirty="0" smtClean="0"/>
              <a:t>• переменные, определяющие номера страниц или генерируемые системой логотипы не являются элементами данных.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110" y="196558"/>
            <a:ext cx="799407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Правила расчета DET для EQ</a:t>
            </a:r>
          </a:p>
          <a:p>
            <a:endParaRPr lang="ru-RU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Правила определения DET для вводной части:</a:t>
            </a:r>
          </a:p>
          <a:p>
            <a:r>
              <a:rPr lang="ru-RU" sz="2000" dirty="0" smtClean="0"/>
              <a:t>• каждое распознаваемое пользователем </a:t>
            </a:r>
            <a:r>
              <a:rPr lang="ru-RU" sz="2000" dirty="0" err="1" smtClean="0"/>
              <a:t>нерекурсивное</a:t>
            </a:r>
            <a:r>
              <a:rPr lang="ru-RU" sz="2000" dirty="0" smtClean="0"/>
              <a:t> поле, появляющееся во вводной части запроса;</a:t>
            </a:r>
          </a:p>
          <a:p>
            <a:r>
              <a:rPr lang="ru-RU" sz="2000" dirty="0" smtClean="0"/>
              <a:t>• каждое поле, которое определяет критерий выбора данных;</a:t>
            </a:r>
          </a:p>
          <a:p>
            <a:r>
              <a:rPr lang="ru-RU" sz="2000" dirty="0" smtClean="0"/>
              <a:t>• группа полей, в которых выдаются сообщения о возникающих ошибках в процессе ввода информации в DET или подтверждающих успешное завершение процесса ввода;</a:t>
            </a:r>
          </a:p>
          <a:p>
            <a:r>
              <a:rPr lang="ru-RU" sz="2000" dirty="0" smtClean="0"/>
              <a:t>• группа полей, которые позволяют выполнять запросы.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Правила определения DET для выводной части:</a:t>
            </a:r>
          </a:p>
          <a:p>
            <a:r>
              <a:rPr lang="ru-RU" sz="2000" dirty="0" smtClean="0"/>
              <a:t>• каждое распознаваемое пользователем </a:t>
            </a:r>
            <a:r>
              <a:rPr lang="ru-RU" sz="2000" dirty="0" err="1" smtClean="0"/>
              <a:t>нерекурсивное</a:t>
            </a:r>
            <a:r>
              <a:rPr lang="ru-RU" sz="2000" dirty="0" smtClean="0"/>
              <a:t> поле, которое появляется в выводной части запроса;</a:t>
            </a:r>
          </a:p>
          <a:p>
            <a:r>
              <a:rPr lang="ru-RU" sz="2000" dirty="0" smtClean="0"/>
              <a:t>• логическое поле, которое физически отображается как группа полей, однако воспринимается пользователем как единое поле;</a:t>
            </a:r>
          </a:p>
          <a:p>
            <a:r>
              <a:rPr lang="ru-RU" sz="2000" dirty="0" smtClean="0"/>
              <a:t>• группа полей, которые в соответствии с методикой обработки могут повторяться в ILF;</a:t>
            </a:r>
          </a:p>
          <a:p>
            <a:r>
              <a:rPr lang="ru-RU" sz="2000" dirty="0" smtClean="0"/>
              <a:t>• литералы не могут считаться DET. </a:t>
            </a:r>
          </a:p>
          <a:p>
            <a:r>
              <a:rPr lang="ru-RU" sz="2000" dirty="0" smtClean="0"/>
              <a:t>• колонтитулы или генерируемые системой иконки не могут считаться DET.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9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25" y="325130"/>
            <a:ext cx="7667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оценки сложности транзакций служат матрицы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05901"/>
              </p:ext>
            </p:extLst>
          </p:nvPr>
        </p:nvGraphicFramePr>
        <p:xfrm>
          <a:off x="0" y="4175125"/>
          <a:ext cx="8309149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Документ" r:id="rId4" imgW="6629156" imgH="1409648" progId="Word.Document.12">
                  <p:embed/>
                </p:oleObj>
              </mc:Choice>
              <mc:Fallback>
                <p:oleObj name="Документ" r:id="rId4" imgW="6629156" imgH="140964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75125"/>
                        <a:ext cx="8309149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240103" y="2877751"/>
            <a:ext cx="5328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baseline="30000" dirty="0" smtClean="0">
                <a:solidFill>
                  <a:srgbClr val="742217"/>
                </a:solidFill>
              </a:rPr>
              <a:t>Матрица сложности</a:t>
            </a:r>
            <a:br>
              <a:rPr lang="ru-RU" sz="3600" b="1" baseline="30000" dirty="0" smtClean="0">
                <a:solidFill>
                  <a:srgbClr val="742217"/>
                </a:solidFill>
              </a:rPr>
            </a:br>
            <a:r>
              <a:rPr lang="ru-RU" sz="3600" b="1" baseline="30000" dirty="0" smtClean="0">
                <a:solidFill>
                  <a:srgbClr val="742217"/>
                </a:solidFill>
              </a:rPr>
              <a:t>внешних входных транзакций (</a:t>
            </a:r>
            <a:r>
              <a:rPr lang="ru-RU" sz="3600" b="1" baseline="30000" dirty="0">
                <a:solidFill>
                  <a:srgbClr val="742217"/>
                </a:solidFill>
              </a:rPr>
              <a:t>EI)</a:t>
            </a:r>
            <a:endParaRPr lang="ru-RU" sz="3600" b="1" dirty="0">
              <a:solidFill>
                <a:srgbClr val="742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25" y="325130"/>
            <a:ext cx="7667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оценки сложности транзакций служат матрицы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74133" y="2069471"/>
            <a:ext cx="577594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742217"/>
                </a:solidFill>
              </a:rPr>
              <a:t>Матрица </a:t>
            </a:r>
            <a:r>
              <a:rPr lang="ru-RU" sz="2800" b="1" dirty="0" smtClean="0">
                <a:solidFill>
                  <a:srgbClr val="742217"/>
                </a:solidFill>
              </a:rPr>
              <a:t>сложности</a:t>
            </a:r>
            <a:br>
              <a:rPr lang="ru-RU" sz="2800" b="1" dirty="0" smtClean="0">
                <a:solidFill>
                  <a:srgbClr val="742217"/>
                </a:solidFill>
              </a:rPr>
            </a:br>
            <a:r>
              <a:rPr lang="ru-RU" sz="2800" b="1" dirty="0" smtClean="0">
                <a:solidFill>
                  <a:srgbClr val="742217"/>
                </a:solidFill>
              </a:rPr>
              <a:t>внешних </a:t>
            </a:r>
            <a:r>
              <a:rPr lang="ru-RU" sz="2800" b="1" dirty="0">
                <a:solidFill>
                  <a:srgbClr val="742217"/>
                </a:solidFill>
              </a:rPr>
              <a:t>выходных </a:t>
            </a:r>
            <a:r>
              <a:rPr lang="ru-RU" sz="2800" b="1" dirty="0" smtClean="0">
                <a:solidFill>
                  <a:srgbClr val="742217"/>
                </a:solidFill>
              </a:rPr>
              <a:t>транзакций</a:t>
            </a:r>
            <a:br>
              <a:rPr lang="ru-RU" sz="2800" b="1" dirty="0" smtClean="0">
                <a:solidFill>
                  <a:srgbClr val="742217"/>
                </a:solidFill>
              </a:rPr>
            </a:br>
            <a:r>
              <a:rPr lang="ru-RU" sz="2800" b="1" dirty="0" smtClean="0">
                <a:solidFill>
                  <a:srgbClr val="742217"/>
                </a:solidFill>
              </a:rPr>
              <a:t>и </a:t>
            </a:r>
            <a:r>
              <a:rPr lang="ru-RU" sz="2800" b="1" dirty="0">
                <a:solidFill>
                  <a:srgbClr val="742217"/>
                </a:solidFill>
              </a:rPr>
              <a:t>внешних запросов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75325"/>
              </p:ext>
            </p:extLst>
          </p:nvPr>
        </p:nvGraphicFramePr>
        <p:xfrm>
          <a:off x="0" y="4122900"/>
          <a:ext cx="8309149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Документ" r:id="rId4" imgW="6629156" imgH="1409648" progId="Word.Document.12">
                  <p:embed/>
                </p:oleObj>
              </mc:Choice>
              <mc:Fallback>
                <p:oleObj name="Документ" r:id="rId4" imgW="6629156" imgH="140964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22900"/>
                        <a:ext cx="8309149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6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/>
              <a:t>последовательность шагов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5 шаг</a:t>
            </a:r>
          </a:p>
          <a:p>
            <a:pPr algn="ctr"/>
            <a:r>
              <a:rPr lang="ru-RU" sz="2400" dirty="0" smtClean="0"/>
              <a:t>Подсчет </a:t>
            </a:r>
            <a:r>
              <a:rPr lang="ru-RU" sz="2400" dirty="0"/>
              <a:t>функциональных точек, связанных с транзакциями </a:t>
            </a:r>
          </a:p>
          <a:p>
            <a:pPr algn="ctr"/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25" y="325130"/>
            <a:ext cx="7667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Оценка транзакций в не выровненных функциональных точках (UFP) может быть получена из матрицы </a:t>
            </a: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2486025"/>
            <a:ext cx="8080375" cy="25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7341" y="230909"/>
            <a:ext cx="3200400" cy="82296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История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18500" y="1316180"/>
            <a:ext cx="3873500" cy="5043055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Метод разработан Аланом Альбрехтом (</a:t>
            </a:r>
            <a:r>
              <a:rPr lang="ru-RU" sz="2000" dirty="0" err="1" smtClean="0"/>
              <a:t>Alan</a:t>
            </a:r>
            <a:r>
              <a:rPr lang="ru-RU" sz="2000" dirty="0" smtClean="0"/>
              <a:t> </a:t>
            </a:r>
            <a:r>
              <a:rPr lang="ru-RU" sz="2000" dirty="0" err="1" smtClean="0"/>
              <a:t>Albrecht</a:t>
            </a:r>
            <a:r>
              <a:rPr lang="ru-RU" sz="2000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в середине 70-х.</a:t>
            </a:r>
            <a:br>
              <a:rPr lang="ru-RU" sz="2000" dirty="0" smtClean="0"/>
            </a:br>
            <a:endParaRPr lang="ru-RU" sz="2000" dirty="0" smtClean="0"/>
          </a:p>
          <a:p>
            <a:r>
              <a:rPr lang="ru-RU" sz="2000" dirty="0" smtClean="0"/>
              <a:t>Метод был впервые опубликован в 1979 году.</a:t>
            </a:r>
            <a:br>
              <a:rPr lang="ru-RU" sz="2000" dirty="0" smtClean="0"/>
            </a:br>
            <a:endParaRPr lang="ru-RU" sz="2000" dirty="0" smtClean="0"/>
          </a:p>
          <a:p>
            <a:r>
              <a:rPr lang="ru-RU" sz="2000" dirty="0" smtClean="0"/>
              <a:t>В 1986 году была сформирована Международная Ассоциация Пользователей Функциональных Точек </a:t>
            </a:r>
            <a:r>
              <a:rPr lang="en-US" sz="2000" dirty="0" smtClean="0"/>
              <a:t>(International Function Point User Group – IFPUG), </a:t>
            </a:r>
            <a:r>
              <a:rPr lang="ru-RU" sz="2000" dirty="0" smtClean="0"/>
              <a:t>которая опубликовала несколько ревизий метода.</a:t>
            </a:r>
            <a:endParaRPr lang="ru-RU" sz="2000" dirty="0"/>
          </a:p>
        </p:txBody>
      </p:sp>
      <p:pic>
        <p:nvPicPr>
          <p:cNvPr id="2050" name="Picture 2" descr="метод P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10" y="1152884"/>
            <a:ext cx="5946199" cy="4459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ПРИМЕР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оценка управляющей̆ </a:t>
            </a:r>
            <a:r>
              <a:rPr lang="ru-RU" sz="2400" dirty="0"/>
              <a:t>транзакции (EI) для диалогового окна, задающего параметры проверки </a:t>
            </a:r>
            <a:r>
              <a:rPr lang="ru-RU" sz="2400" dirty="0" smtClean="0"/>
              <a:t>орфографии</a:t>
            </a:r>
            <a:br>
              <a:rPr lang="ru-RU" sz="2400" dirty="0" smtClean="0"/>
            </a:br>
            <a:r>
              <a:rPr lang="ru-RU" sz="2400" dirty="0" smtClean="0"/>
              <a:t>в </a:t>
            </a:r>
            <a:r>
              <a:rPr lang="ru-RU" sz="2400" dirty="0"/>
              <a:t>MS </a:t>
            </a:r>
            <a:r>
              <a:rPr lang="ru-RU" sz="2400" dirty="0" err="1"/>
              <a:t>Office</a:t>
            </a:r>
            <a:r>
              <a:rPr lang="ru-RU" sz="2400" dirty="0"/>
              <a:t> </a:t>
            </a:r>
            <a:r>
              <a:rPr lang="ru-RU" sz="2400" dirty="0" err="1"/>
              <a:t>Outlook</a:t>
            </a:r>
            <a:r>
              <a:rPr lang="ru-RU" sz="2400" dirty="0"/>
              <a:t> 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743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1603374"/>
            <a:ext cx="3886200" cy="2968625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суммарного </a:t>
            </a:r>
            <a:r>
              <a:rPr lang="ru-RU" sz="2400" dirty="0" smtClean="0"/>
              <a:t>количества</a:t>
            </a:r>
            <a:br>
              <a:rPr lang="ru-RU" sz="2400" dirty="0" smtClean="0"/>
            </a:br>
            <a:r>
              <a:rPr lang="ru-RU" sz="2400" dirty="0" smtClean="0"/>
              <a:t>не </a:t>
            </a:r>
            <a:r>
              <a:rPr lang="ru-RU" sz="2400" dirty="0"/>
              <a:t>выровненных функциональных точек (UFP) 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500" y="422960"/>
            <a:ext cx="784225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aseline="30000" dirty="0" smtClean="0"/>
              <a:t>Общий̆ </a:t>
            </a:r>
            <a:r>
              <a:rPr lang="ru-RU" sz="3200" baseline="30000" dirty="0"/>
              <a:t>объем продукта в не выровненных функциональных точках (UFP) определяется путем суммирования по всем информационным </a:t>
            </a:r>
            <a:r>
              <a:rPr lang="ru-RU" sz="3200" baseline="30000" dirty="0" smtClean="0"/>
              <a:t>объектам</a:t>
            </a:r>
            <a:r>
              <a:rPr lang="ru-RU" sz="3200" baseline="30000" dirty="0"/>
              <a:t> </a:t>
            </a:r>
            <a:r>
              <a:rPr lang="ru-RU" sz="3200" baseline="30000" dirty="0" smtClean="0"/>
              <a:t>(ILF</a:t>
            </a:r>
            <a:r>
              <a:rPr lang="ru-RU" sz="3200" baseline="30000" dirty="0"/>
              <a:t>, EIF</a:t>
            </a:r>
            <a:r>
              <a:rPr lang="ru-RU" sz="3200" baseline="30000" dirty="0" smtClean="0"/>
              <a:t>)</a:t>
            </a:r>
            <a:br>
              <a:rPr lang="ru-RU" sz="3200" baseline="30000" dirty="0" smtClean="0"/>
            </a:br>
            <a:r>
              <a:rPr lang="ru-RU" sz="3200" baseline="30000" dirty="0" smtClean="0"/>
              <a:t>и </a:t>
            </a:r>
            <a:r>
              <a:rPr lang="ru-RU" sz="3200" baseline="30000" dirty="0"/>
              <a:t>элементарным операциям (транзакциям EI, EO, EQ).</a:t>
            </a:r>
            <a:endParaRPr lang="ru-RU" sz="3200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3336924"/>
            <a:ext cx="7656486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460625"/>
            <a:ext cx="3886200" cy="130174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значения фактора выравнивания (FAV)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7500" y="1645335"/>
            <a:ext cx="7842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Помимо функциональных требований на продукт накладываются общесистемные требования, которые ограничивают разработчиков в выборе решения и увеличивают сложность разработки. Для учета </a:t>
            </a:r>
            <a:r>
              <a:rPr lang="ru-RU" sz="2400" dirty="0" err="1"/>
              <a:t>этои</a:t>
            </a:r>
            <a:r>
              <a:rPr lang="ru-RU" sz="2400" dirty="0"/>
              <a:t>̆ сложности </a:t>
            </a:r>
            <a:r>
              <a:rPr lang="ru-RU" sz="2400" dirty="0" smtClean="0"/>
              <a:t>применяется </a:t>
            </a:r>
            <a:r>
              <a:rPr lang="ru-RU" sz="2400" dirty="0"/>
              <a:t>фактор выравнивания (VAF). Значение фактора VAF зависит от 14 параметров, которые определяют системные характеристики </a:t>
            </a:r>
            <a:r>
              <a:rPr lang="ru-RU" sz="2400" dirty="0" smtClean="0"/>
              <a:t>продукта.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54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460625"/>
            <a:ext cx="3886200" cy="130174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значения фактора выравнивания (FAV) 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58750"/>
            <a:ext cx="6763480" cy="6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460625"/>
            <a:ext cx="3886200" cy="130174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значения фактора выравнивания (FAV) 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8248978" cy="64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460625"/>
            <a:ext cx="3886200" cy="130174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значения фактора выравнивания (FAV) 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00"/>
            <a:ext cx="7953569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587625"/>
            <a:ext cx="3886200" cy="13017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Расчет количества выровненных функциональных точек (AFP) 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225"/>
            <a:ext cx="8316054" cy="38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587625"/>
            <a:ext cx="3886200" cy="13017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Расчет количества выровненных функциональных точек (AFP) 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695325"/>
            <a:ext cx="8118534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462251" cy="1737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статистические данные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Далее для оценки трудоемкости и времени разработки может использоваться один из вариантов известной модели оценки</a:t>
            </a:r>
            <a:br>
              <a:rPr lang="ru-RU" sz="2000" dirty="0" smtClean="0"/>
            </a:br>
            <a:r>
              <a:rPr lang="ru-RU" sz="2000" dirty="0" smtClean="0"/>
              <a:t>трудоемкости разработки ПО под названием СОСОМО</a:t>
            </a:r>
            <a:br>
              <a:rPr lang="ru-RU" sz="2000" dirty="0" smtClean="0"/>
            </a:br>
            <a:r>
              <a:rPr lang="ru-RU" sz="2000" dirty="0" smtClean="0"/>
              <a:t>и ее современной версии СОСОМО II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76490"/>
            <a:ext cx="8257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Усредненные статистические данные размера ПО</a:t>
            </a:r>
            <a:b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по некоторым видам приложений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84" y="1377662"/>
            <a:ext cx="61150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09" y="3381808"/>
            <a:ext cx="6096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053" y="321394"/>
            <a:ext cx="7689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На реализацию проектов размером в одну функциональную точку требуется один день, и они практически всегда заканчиваются успешно. Таковы, как правило, небольшие утилиты для временных нужд. </a:t>
            </a:r>
            <a:endParaRPr lang="ru-RU" sz="2800" dirty="0"/>
          </a:p>
        </p:txBody>
      </p:sp>
      <p:pic>
        <p:nvPicPr>
          <p:cNvPr id="34818" name="Picture 2" descr="http://i.imgur.com/G3LDl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431" y="3054926"/>
            <a:ext cx="3333750" cy="3333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0100" y="406400"/>
            <a:ext cx="3606800" cy="1089891"/>
          </a:xfrm>
        </p:spPr>
        <p:txBody>
          <a:bodyPr>
            <a:normAutofit/>
          </a:bodyPr>
          <a:lstStyle/>
          <a:p>
            <a:r>
              <a:rPr lang="ru-RU" dirty="0" smtClean="0"/>
              <a:t>достоинство метода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18500" y="2012142"/>
            <a:ext cx="3873500" cy="4139276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Измерения не зависят от технологической платформы, на которой будет разрабатываться продукт, </a:t>
            </a:r>
            <a:br>
              <a:rPr lang="ru-RU" sz="2400" dirty="0" smtClean="0"/>
            </a:br>
            <a:r>
              <a:rPr lang="ru-RU" sz="2400" dirty="0" smtClean="0"/>
              <a:t>и он обеспечивает единообразный подход</a:t>
            </a:r>
            <a:br>
              <a:rPr lang="ru-RU" sz="2400" dirty="0" smtClean="0"/>
            </a:br>
            <a:r>
              <a:rPr lang="ru-RU" sz="2400" dirty="0" smtClean="0"/>
              <a:t>к оценке всех проектов</a:t>
            </a:r>
            <a:br>
              <a:rPr lang="ru-RU" sz="2400" dirty="0" smtClean="0"/>
            </a:br>
            <a:r>
              <a:rPr lang="ru-RU" sz="2400" dirty="0" smtClean="0"/>
              <a:t>в компании.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3423" y="4950203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Метод предназначен для оценки на основе логической модели объема программного продукта количеством функционала, востребованного заказчиком и поставляемого разработчиком.</a:t>
            </a:r>
            <a:endParaRPr lang="ru-RU" sz="24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6" y="276039"/>
            <a:ext cx="6524906" cy="43394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5636" y="404520"/>
            <a:ext cx="75091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Объем в 10 функциональных точек — это типичный объем небольших приложений и дополнений, вносимых в готовые системы. Такие проекты требуют до 1 месяца работ и тоже всегда успешны. </a:t>
            </a:r>
            <a:endParaRPr lang="ru-RU" sz="2800" dirty="0"/>
          </a:p>
        </p:txBody>
      </p:sp>
      <p:pic>
        <p:nvPicPr>
          <p:cNvPr id="33794" name="Picture 2" descr="http://l-e-s.kz/wp-content/uploads/2013/04/mobile_apps-816x8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994" y="3089564"/>
            <a:ext cx="3311235" cy="3311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404520"/>
            <a:ext cx="83127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Объем в 100 функциональных точек близок к пределам возможностей программиста-одиночки. Проект доводится до конца за 6 месяцев в 85% случаев. Эти цифры верны для современных средств разработки:</a:t>
            </a:r>
            <a:br>
              <a:rPr lang="ru-RU" sz="2200" dirty="0" smtClean="0"/>
            </a:br>
            <a:r>
              <a:rPr lang="ru-RU" sz="2200" dirty="0" smtClean="0"/>
              <a:t>15 лет назад 15 тысяч строк занимал профессиональный интерпретатор Бейсика для MS-DOS, создать который одному человеку (среднему программисту) было не под силу. </a:t>
            </a:r>
            <a:endParaRPr lang="ru-RU" sz="2200" dirty="0"/>
          </a:p>
        </p:txBody>
      </p:sp>
      <p:pic>
        <p:nvPicPr>
          <p:cNvPr id="51202" name="Picture 2" descr="http://www.mysundial.ca/tsp/images/qbasic_screen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156" y="3428999"/>
            <a:ext cx="5238750" cy="30194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0070C0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711" y="182845"/>
            <a:ext cx="81880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Объем проекта в 1000 функциональных точек характерен для большинства сегодняшних коммерческих настольных и небольших клиент-серверных приложений. Заметную долю общего объема работы начинает занимать документация.</a:t>
            </a:r>
            <a:br>
              <a:rPr lang="ru-RU" sz="2000" dirty="0" smtClean="0"/>
            </a:br>
            <a:r>
              <a:rPr lang="ru-RU" sz="2000" dirty="0" smtClean="0"/>
              <a:t>Для разработки проекта необходима группа примерно из 10 программистов, проектировщиков, специалистов по управлению качеством и около года работы. Проваливается 15% подобных групповых проектов и 65% попыток программистов-одиночек.</a:t>
            </a:r>
            <a:br>
              <a:rPr lang="ru-RU" sz="2000" dirty="0" smtClean="0"/>
            </a:br>
            <a:r>
              <a:rPr lang="ru-RU" sz="2000" dirty="0" smtClean="0"/>
              <a:t>В 20% случаев не удается уложиться в срок. Перерасход средств отмечается в 25% проектов.</a:t>
            </a:r>
            <a:endParaRPr lang="ru-RU" sz="2000" dirty="0"/>
          </a:p>
        </p:txBody>
      </p:sp>
      <p:pic>
        <p:nvPicPr>
          <p:cNvPr id="52226" name="Picture 2" descr="http://www.pixelsolutions.com.ua/images/stories/Stati/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703" y="3687332"/>
            <a:ext cx="6203662" cy="28726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0070C0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6256" y="196700"/>
            <a:ext cx="80494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Для проекта объемом в 10000 функциональных точек требуется около 100 разработчиков. Остро встают вопросы организации совместной работы нескольких групп сотрудников. Работы длятся от 1,5 до 5 лет, при этом запланированные сроки чаще всего не выдерживаются. Хорошее качество системы невозможно обеспечить без использования формальной технологии тестирования. До 50% проектов заканчивается неудачей, а реализация таких проектов в одиночку вообще невозможна.</a:t>
            </a:r>
            <a:endParaRPr lang="ru-RU" sz="2000" dirty="0"/>
          </a:p>
        </p:txBody>
      </p:sp>
      <p:pic>
        <p:nvPicPr>
          <p:cNvPr id="53250" name="Picture 2" descr="http://vplaksina.narod.ru/picture/1/Team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049" y="3163311"/>
            <a:ext cx="3668278" cy="33547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6256" y="196700"/>
            <a:ext cx="80494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Объем в 100000 функциональных точек — пока что предел для большинства сегодняшних проектов. Это объем современных операционных систем, таких как MS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 или IBM MVS, и крупнейших военных систем. На их создание уходит 5-8 лет Над проектом трудятся сотни разработчиков иногда из разных стран, и эффективно координировать их работу не удается. В законченных системах много ошибок. До 65% проектов завершается провалом. Во всех успешных проектах используются системы управления конфигурацией.</a:t>
            </a:r>
            <a:endParaRPr lang="ru-RU" sz="2000" dirty="0"/>
          </a:p>
        </p:txBody>
      </p:sp>
      <p:pic>
        <p:nvPicPr>
          <p:cNvPr id="54274" name="Picture 2" descr="http://www.igorshelest.ru/wp-content/uploads/2012/12/Work-From-300x2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048" y="3432463"/>
            <a:ext cx="3737552" cy="28031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00B0F0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840" y="750881"/>
            <a:ext cx="80494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таблице иллюстрирует различия в распределении временных затрат по стадиям жизненного цикла в случае большого и маленького проекта.</a:t>
            </a:r>
          </a:p>
          <a:p>
            <a:endParaRPr lang="ru-RU" sz="2000" dirty="0" smtClean="0"/>
          </a:p>
          <a:p>
            <a:r>
              <a:rPr lang="ru-RU" sz="2000" dirty="0" smtClean="0"/>
              <a:t>Маленький проект (например, приложение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 объемом 50000 строк исходного кода на </a:t>
            </a:r>
            <a:r>
              <a:rPr lang="ru-RU" sz="2000" dirty="0" err="1" smtClean="0"/>
              <a:t>Visual</a:t>
            </a:r>
            <a:r>
              <a:rPr lang="ru-RU" sz="2000" dirty="0" smtClean="0"/>
              <a:t> </a:t>
            </a:r>
            <a:r>
              <a:rPr lang="ru-RU" sz="2000" dirty="0" err="1" smtClean="0"/>
              <a:t>Basic</a:t>
            </a:r>
            <a:r>
              <a:rPr lang="ru-RU" sz="2000" dirty="0" smtClean="0"/>
              <a:t>, </a:t>
            </a:r>
            <a:r>
              <a:rPr lang="ru-RU" sz="2000" dirty="0" err="1" smtClean="0"/>
              <a:t>соз</a:t>
            </a:r>
            <a:r>
              <a:rPr lang="ru-RU" sz="2000" dirty="0" smtClean="0"/>
              <a:t>­ даваемое командой из 5 человек) может потребовать 1 месяц на начальную стадию, 2 месяца на проектирование, 5 месяцев на разработку и 2 месяца на ввод в действие.</a:t>
            </a:r>
          </a:p>
          <a:p>
            <a:endParaRPr lang="ru-RU" sz="2000" dirty="0" smtClean="0"/>
          </a:p>
          <a:p>
            <a:r>
              <a:rPr lang="ru-RU" sz="2000" dirty="0" smtClean="0"/>
              <a:t>Большой, сложный проект (например, бортовая </a:t>
            </a:r>
            <a:r>
              <a:rPr lang="ru-RU" sz="2000" dirty="0" err="1" smtClean="0"/>
              <a:t>профамма</a:t>
            </a:r>
            <a:r>
              <a:rPr lang="ru-RU" sz="2000" dirty="0" smtClean="0"/>
              <a:t> для летательного аппарата объемом 300000 строк исходного кода, создаваемая командой из 40 человек) может потребовать 8 месяцев на начальную стадию, 14 месяцев на проектирование, 20 месяцев на разработку и 8 месяцев на ввод в действие. Сравнение долей жизненного цикла, приходящихся на каждую стадию, позволяет обнаружить очевидные различия.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04" y="2134899"/>
            <a:ext cx="7387364" cy="258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01782" y="930671"/>
            <a:ext cx="7536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Распределение временных затрат по стадиям</a:t>
            </a:r>
            <a:b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для маленьких и больших проектов 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927" y="474069"/>
            <a:ext cx="771698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Самым значительным отличием является относительное время, за которое достигается контрольная точка жизненного цикла, связанная с созданием архитектуры (завершение проектирования). Для маленьких проектов это отношение составляет 30/70; для большого проекта оно ближе к 45/55. Время разработки может быть изменено с учетом статистических данных, накопленных в реальных проектах и отраженных в таблице, где сопоставлены планируемый и реальный сроки выполнения проекта в зависимости от его размера, выраженного в количестве функциональных точек. Частично это отставание объясняется неточной оценкой, частично — ростом количества требований к системе после того, как выполнена начальная оценка.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290" y="685800"/>
            <a:ext cx="3809999" cy="1683327"/>
          </a:xfrm>
        </p:spPr>
        <p:txBody>
          <a:bodyPr/>
          <a:lstStyle/>
          <a:p>
            <a:r>
              <a:rPr lang="ru-RU" dirty="0" smtClean="0"/>
              <a:t>статистические данные </a:t>
            </a:r>
            <a:endParaRPr lang="ru-RU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404" y="2065626"/>
            <a:ext cx="7438543" cy="229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901467"/>
            <a:ext cx="12192000" cy="10668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Выполнить оценку </a:t>
            </a:r>
            <a:r>
              <a:rPr lang="ru-RU" sz="3600" dirty="0" smtClean="0"/>
              <a:t>проекта</a:t>
            </a:r>
          </a:p>
          <a:p>
            <a:pPr algn="ctr"/>
            <a:r>
              <a:rPr lang="ru-RU" sz="3600" dirty="0" smtClean="0"/>
              <a:t>«Крестики-нолики»</a:t>
            </a:r>
            <a:r>
              <a:rPr lang="ru-RU" sz="3600" dirty="0" smtClean="0"/>
              <a:t>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на основе функциональных точек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При анализе методом функциональных точек надо выполнить следующую последовательность шагов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078" y="1867767"/>
            <a:ext cx="7568937" cy="30228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/>
              <a:t>1 шаг</a:t>
            </a:r>
          </a:p>
          <a:p>
            <a:r>
              <a:rPr lang="ru-RU" sz="2400" dirty="0" smtClean="0"/>
              <a:t>Определение типа оценки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4181" y="1221939"/>
            <a:ext cx="70519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Метод предусматривает оценки трех типов: </a:t>
            </a:r>
          </a:p>
          <a:p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b="1" dirty="0" smtClean="0"/>
              <a:t>Проект разработки. </a:t>
            </a:r>
            <a:r>
              <a:rPr lang="ru-RU" sz="2400" dirty="0" smtClean="0"/>
              <a:t>Оценивается количество функциональности поставляемой пользователям в первом релизе продукта. </a:t>
            </a:r>
          </a:p>
          <a:p>
            <a:pPr marL="342900" indent="-342900">
              <a:buAutoNum type="arabicPeriod"/>
            </a:pPr>
            <a:r>
              <a:rPr lang="ru-RU" sz="2400" b="1" dirty="0" smtClean="0"/>
              <a:t>Проект развития. </a:t>
            </a:r>
            <a:r>
              <a:rPr lang="ru-RU" sz="2400" dirty="0" smtClean="0"/>
              <a:t>Оценивается в функциональных точках проект доработки: добавление, изменение и удаление функционала.</a:t>
            </a:r>
          </a:p>
          <a:p>
            <a:pPr marL="342900" indent="-342900">
              <a:buAutoNum type="arabicPeriod"/>
            </a:pPr>
            <a:r>
              <a:rPr lang="ru-RU" sz="2400" b="1" dirty="0" smtClean="0"/>
              <a:t>Продукт. </a:t>
            </a:r>
            <a:r>
              <a:rPr lang="ru-RU" sz="2400" dirty="0" smtClean="0"/>
              <a:t>Оценивается объем уже существующего и установленного продукта.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7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/>
              <a:t>2 шаг</a:t>
            </a:r>
          </a:p>
          <a:p>
            <a:r>
              <a:rPr lang="ru-RU" sz="2400" dirty="0" smtClean="0"/>
              <a:t>Определение области оценки и границ продукта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4181" y="1221939"/>
            <a:ext cx="70519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В зависимости от типа область оценки может включать:</a:t>
            </a:r>
          </a:p>
          <a:p>
            <a:endParaRPr lang="ru-RU" sz="2400" dirty="0" smtClean="0"/>
          </a:p>
          <a:p>
            <a:pPr indent="360363">
              <a:buFont typeface="Arial" pitchFamily="34" charset="0"/>
              <a:buChar char="•"/>
            </a:pPr>
            <a:r>
              <a:rPr lang="ru-RU" sz="2400" b="1" dirty="0" smtClean="0"/>
              <a:t>Все разрабатываемые функции </a:t>
            </a:r>
            <a:r>
              <a:rPr lang="ru-RU" sz="2400" dirty="0" smtClean="0"/>
              <a:t>(для проекта разработки)</a:t>
            </a:r>
          </a:p>
          <a:p>
            <a:pPr indent="360363">
              <a:buFont typeface="Arial" pitchFamily="34" charset="0"/>
              <a:buChar char="•"/>
            </a:pPr>
            <a:r>
              <a:rPr lang="ru-RU" sz="2400" b="1" dirty="0" smtClean="0"/>
              <a:t>Все добавляемые</a:t>
            </a:r>
            <a:r>
              <a:rPr lang="ru-RU" sz="2400" dirty="0" smtClean="0"/>
              <a:t>, изменяемые и удаляемые функции (для проектов поддержки)</a:t>
            </a:r>
          </a:p>
          <a:p>
            <a:pPr indent="360363">
              <a:buFont typeface="Arial" pitchFamily="34" charset="0"/>
              <a:buChar char="•"/>
            </a:pPr>
            <a:r>
              <a:rPr lang="ru-RU" sz="2400" dirty="0" smtClean="0"/>
              <a:t>Только функции, </a:t>
            </a:r>
            <a:r>
              <a:rPr lang="ru-RU" sz="2400" b="1" dirty="0" smtClean="0"/>
              <a:t>реально используемые</a:t>
            </a:r>
            <a:r>
              <a:rPr lang="ru-RU" sz="2400" dirty="0" smtClean="0"/>
              <a:t>, или все функции (при оценке продукта и/или продуктов).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7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3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 smtClean="0"/>
              <a:t>Определение области оценки и границ продукта. </a:t>
            </a:r>
            <a:endParaRPr lang="ru-RU" sz="2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4181" y="1221939"/>
            <a:ext cx="70519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В</a:t>
            </a:r>
            <a:r>
              <a:rPr lang="en-US" sz="2400" b="1" dirty="0" smtClean="0"/>
              <a:t> </a:t>
            </a:r>
            <a:r>
              <a:rPr lang="ru-RU" sz="2400" b="1" dirty="0" smtClean="0"/>
              <a:t>зависимости </a:t>
            </a:r>
            <a:r>
              <a:rPr lang="ru-RU" sz="2400" b="1" dirty="0"/>
              <a:t>от типа область оценки может включать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endParaRPr lang="en-US" sz="2400" b="1" dirty="0"/>
          </a:p>
          <a:p>
            <a:pPr marL="342900" lvl="0" indent="-342900">
              <a:buFont typeface="Arial"/>
              <a:buChar char="•"/>
            </a:pPr>
            <a:r>
              <a:rPr lang="ru-RU" sz="2400" dirty="0"/>
              <a:t>что является «внешним» по отношению к оцениваемому продукту;</a:t>
            </a: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ru-RU" sz="2400" dirty="0"/>
              <a:t>где располагается «граница системы», через которую проходят транзакции, передаваемые или принимаемые продуктом, с точки зрения пользователя;</a:t>
            </a: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ru-RU" sz="2400" dirty="0"/>
              <a:t>какие данные поддерживаются приложением, а какие – внешние.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3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последовательность шагов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3</a:t>
            </a:r>
            <a:r>
              <a:rPr lang="ru-RU" sz="2400" b="1" dirty="0" smtClean="0"/>
              <a:t> шаг</a:t>
            </a:r>
          </a:p>
          <a:p>
            <a:pPr algn="ctr"/>
            <a:r>
              <a:rPr lang="ru-RU" sz="2400" dirty="0" smtClean="0"/>
              <a:t>Определение области оценки и границ продукта. </a:t>
            </a:r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9" y="267464"/>
            <a:ext cx="74136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К логическим данным системы относятся:</a:t>
            </a:r>
            <a:endParaRPr lang="en-US" sz="2200" b="1" dirty="0"/>
          </a:p>
          <a:p>
            <a:pPr lvl="0"/>
            <a:endParaRPr lang="en-US" sz="2200" dirty="0" smtClean="0"/>
          </a:p>
          <a:p>
            <a:pPr lvl="0"/>
            <a:r>
              <a:rPr lang="ru-RU" sz="2200" i="1" dirty="0" smtClean="0"/>
              <a:t>внутренние </a:t>
            </a:r>
            <a:r>
              <a:rPr lang="ru-RU" sz="2200" i="1" dirty="0"/>
              <a:t>логические файлы (</a:t>
            </a:r>
            <a:r>
              <a:rPr lang="ru-RU" sz="2200" i="1" dirty="0" err="1"/>
              <a:t>ILFs</a:t>
            </a:r>
            <a:r>
              <a:rPr lang="ru-RU" sz="2200" i="1" dirty="0"/>
              <a:t>)</a:t>
            </a:r>
            <a:r>
              <a:rPr lang="ru-RU" sz="2200" dirty="0"/>
              <a:t> – выделяемые пользователем логически связанные группы данных или блоки управляющей информации, которые поддерживаются внутри продукта</a:t>
            </a:r>
            <a:r>
              <a:rPr lang="ru-RU" sz="2200" dirty="0" smtClean="0"/>
              <a:t>.</a:t>
            </a:r>
            <a:endParaRPr lang="en-US" sz="2200" dirty="0"/>
          </a:p>
          <a:p>
            <a:pPr lvl="0"/>
            <a:r>
              <a:rPr lang="ru-RU" sz="2200" i="1" dirty="0"/>
              <a:t>внешние интерфейсные файлы (</a:t>
            </a:r>
            <a:r>
              <a:rPr lang="ru-RU" sz="2200" i="1" dirty="0" err="1"/>
              <a:t>EIFs</a:t>
            </a:r>
            <a:r>
              <a:rPr lang="ru-RU" sz="2200" i="1" dirty="0"/>
              <a:t>)</a:t>
            </a:r>
            <a:r>
              <a:rPr lang="ru-RU" sz="2200" dirty="0"/>
              <a:t> - выделяемые пользователем логически связанные группы данных или блоки управляющей информации, на которые ссылается продукт, но которые поддерживаются вне продукта.</a:t>
            </a:r>
            <a:endParaRPr lang="en-US" sz="22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2"/>
          <a:srcRect l="4873" t="14480" r="6137"/>
          <a:stretch/>
        </p:blipFill>
        <p:spPr>
          <a:xfrm>
            <a:off x="526473" y="4206875"/>
            <a:ext cx="7121236" cy="2397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839</TotalTime>
  <Words>2101</Words>
  <Application>Microsoft Office PowerPoint</Application>
  <PresentationFormat>Широкоэкранный</PresentationFormat>
  <Paragraphs>204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Cambria</vt:lpstr>
      <vt:lpstr>Rockwell</vt:lpstr>
      <vt:lpstr>Rockwell Condensed</vt:lpstr>
      <vt:lpstr>Wingdings</vt:lpstr>
      <vt:lpstr>Дерево</vt:lpstr>
      <vt:lpstr>Документ</vt:lpstr>
      <vt:lpstr>Оценка трудоемкости и сроков программного обеспечения методом функциональных точек  </vt:lpstr>
      <vt:lpstr>Анализ функциональных точек</vt:lpstr>
      <vt:lpstr>История</vt:lpstr>
      <vt:lpstr>достоинство метода 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ПРИМЕР</vt:lpstr>
      <vt:lpstr>последовательность шагов</vt:lpstr>
      <vt:lpstr>последовательность шагов</vt:lpstr>
      <vt:lpstr>ПРИМЕР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последовательность шагов</vt:lpstr>
      <vt:lpstr>ПРИМЕР</vt:lpstr>
      <vt:lpstr>Определение суммарного количества не выровненных функциональных точек (UFP)  </vt:lpstr>
      <vt:lpstr>Определение значения фактора выравнивания (FAV) </vt:lpstr>
      <vt:lpstr>Определение значения фактора выравнивания (FAV) </vt:lpstr>
      <vt:lpstr>Определение значения фактора выравнивания (FAV) </vt:lpstr>
      <vt:lpstr>Определение значения фактора выравнивания (FAV) </vt:lpstr>
      <vt:lpstr>Расчет количества выровненных функциональных точек (AFP) </vt:lpstr>
      <vt:lpstr>Расчет количества выровненных функциональных точек (AFP) </vt:lpstr>
      <vt:lpstr>статистические данные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статистические данные </vt:lpstr>
      <vt:lpstr>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Прагматичный подход. Метод PERT</dc:title>
  <dc:creator>Шалюпа Наталья Федоровна</dc:creator>
  <cp:lastModifiedBy>Шалюпа Наталья Федоровна</cp:lastModifiedBy>
  <cp:revision>72</cp:revision>
  <dcterms:created xsi:type="dcterms:W3CDTF">2016-02-11T02:54:37Z</dcterms:created>
  <dcterms:modified xsi:type="dcterms:W3CDTF">2018-03-03T09:15:37Z</dcterms:modified>
</cp:coreProperties>
</file>