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4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68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4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D925C3-90AA-41C9-85F8-BE049A5E92A5}" type="datetimeFigureOut">
              <a:rPr lang="ru-RU" smtClean="0"/>
              <a:pPr/>
              <a:t>03.03.2018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84520A5-FA30-48EC-837A-D9CD03DB59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b="1" i="1" dirty="0"/>
              <a:t>Оценка </a:t>
            </a:r>
            <a:r>
              <a:rPr lang="ru-RU" sz="5400" b="1" i="1" dirty="0" smtClean="0"/>
              <a:t>трудоемкости</a:t>
            </a:r>
            <a:br>
              <a:rPr lang="ru-RU" sz="5400" b="1" i="1" dirty="0" smtClean="0"/>
            </a:br>
            <a:r>
              <a:rPr lang="ru-RU" sz="5400" b="1" i="1" dirty="0" smtClean="0"/>
              <a:t>и </a:t>
            </a:r>
            <a:r>
              <a:rPr lang="ru-RU" sz="5400" b="1" i="1" dirty="0"/>
              <a:t>сроков программного обеспечения методом PERT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Документирование и сертификация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2452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3200" dirty="0"/>
              <a:t>К</a:t>
            </a:r>
            <a:r>
              <a:rPr lang="ru-RU" sz="3200" baseline="-25000" dirty="0"/>
              <a:t>UI </a:t>
            </a:r>
            <a:r>
              <a:rPr lang="ru-RU" sz="3200" dirty="0"/>
              <a:t>– количество пользовательских экранов. </a:t>
            </a:r>
          </a:p>
          <a:p>
            <a:pPr lvl="0"/>
            <a:r>
              <a:rPr lang="ru-RU" sz="3200" dirty="0" err="1"/>
              <a:t>К</a:t>
            </a:r>
            <a:r>
              <a:rPr lang="ru-RU" sz="3200" baseline="-25000" dirty="0" err="1"/>
              <a:t>Act</a:t>
            </a:r>
            <a:r>
              <a:rPr lang="ru-RU" sz="3200" dirty="0"/>
              <a:t> – </a:t>
            </a:r>
            <a:r>
              <a:rPr lang="ru-RU" sz="3200" dirty="0" smtClean="0"/>
              <a:t>количество</a:t>
            </a:r>
            <a:br>
              <a:rPr lang="ru-RU" sz="3200" dirty="0" smtClean="0"/>
            </a:br>
            <a:r>
              <a:rPr lang="ru-RU" sz="3200" dirty="0" smtClean="0"/>
              <a:t>обработчиков </a:t>
            </a:r>
            <a:r>
              <a:rPr lang="ru-RU" sz="3200" dirty="0"/>
              <a:t>событий. </a:t>
            </a:r>
          </a:p>
          <a:p>
            <a:pPr lvl="0"/>
            <a:r>
              <a:rPr lang="ru-RU" sz="3200" dirty="0"/>
              <a:t>К</a:t>
            </a:r>
            <a:r>
              <a:rPr lang="ru-RU" sz="3200" baseline="-25000" dirty="0"/>
              <a:t>BO </a:t>
            </a:r>
            <a:r>
              <a:rPr lang="ru-RU" sz="3200" dirty="0"/>
              <a:t>– </a:t>
            </a:r>
            <a:r>
              <a:rPr lang="ru-RU" sz="3200" dirty="0" smtClean="0"/>
              <a:t>количество</a:t>
            </a:r>
            <a:br>
              <a:rPr lang="ru-RU" sz="3200" dirty="0" smtClean="0"/>
            </a:br>
            <a:r>
              <a:rPr lang="ru-RU" sz="3200" dirty="0" smtClean="0"/>
              <a:t>новых </a:t>
            </a:r>
            <a:r>
              <a:rPr lang="ru-RU" sz="3200" dirty="0"/>
              <a:t>бизнес-объектов. </a:t>
            </a:r>
          </a:p>
          <a:p>
            <a:pPr lvl="0"/>
            <a:r>
              <a:rPr lang="ru-RU" sz="3200" dirty="0"/>
              <a:t>К</a:t>
            </a:r>
            <a:r>
              <a:rPr lang="ru-RU" sz="3200" baseline="-25000" dirty="0"/>
              <a:t>BM</a:t>
            </a:r>
            <a:r>
              <a:rPr lang="ru-RU" sz="3200" dirty="0"/>
              <a:t> – </a:t>
            </a:r>
            <a:r>
              <a:rPr lang="ru-RU" sz="3200" dirty="0" smtClean="0"/>
              <a:t>количество</a:t>
            </a:r>
            <a:br>
              <a:rPr lang="ru-RU" sz="3200" dirty="0" smtClean="0"/>
            </a:br>
            <a:r>
              <a:rPr lang="ru-RU" sz="3200" dirty="0" smtClean="0"/>
              <a:t>новых </a:t>
            </a:r>
            <a:r>
              <a:rPr lang="ru-RU" sz="3200" dirty="0"/>
              <a:t>или модифицируемых бизнес-методов. </a:t>
            </a:r>
          </a:p>
          <a:p>
            <a:endParaRPr lang="ru-RU" dirty="0"/>
          </a:p>
        </p:txBody>
      </p:sp>
      <p:pic>
        <p:nvPicPr>
          <p:cNvPr id="5122" name="Picture 2" descr="http://www.voltmobi.com/wp-content/uploads/Flat-modern-illustration-web-design-development-workfl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40" y="2715260"/>
            <a:ext cx="3260164" cy="27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685800"/>
            <a:ext cx="3644900" cy="1737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</a:t>
            </a:r>
            <a:r>
              <a:rPr lang="ru-RU" dirty="0"/>
              <a:t>средней трудоемкости по каждому элементарному пакету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96300" y="3267136"/>
            <a:ext cx="3695700" cy="1651231"/>
          </a:xfrm>
        </p:spPr>
        <p:txBody>
          <a:bodyPr>
            <a:noAutofit/>
          </a:bodyPr>
          <a:lstStyle/>
          <a:p>
            <a:r>
              <a:rPr lang="ru-RU" sz="2800" dirty="0" err="1"/>
              <a:t>Е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 </a:t>
            </a:r>
            <a:r>
              <a:rPr lang="ru-RU" sz="2800" dirty="0"/>
              <a:t>= (</a:t>
            </a:r>
            <a:r>
              <a:rPr lang="ru-RU" sz="2800" dirty="0" err="1"/>
              <a:t>P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 </a:t>
            </a:r>
            <a:r>
              <a:rPr lang="ru-RU" sz="2800" dirty="0"/>
              <a:t>+ 4M</a:t>
            </a:r>
            <a:r>
              <a:rPr lang="ru-RU" sz="2800" baseline="-25000" dirty="0"/>
              <a:t>i</a:t>
            </a:r>
            <a:r>
              <a:rPr lang="ru-RU" sz="2800" dirty="0"/>
              <a:t> + </a:t>
            </a:r>
            <a:r>
              <a:rPr lang="ru-RU" sz="2800" dirty="0" err="1"/>
              <a:t>O</a:t>
            </a:r>
            <a:r>
              <a:rPr lang="ru-RU" sz="2800" baseline="-25000" dirty="0" err="1"/>
              <a:t>i</a:t>
            </a:r>
            <a:r>
              <a:rPr lang="ru-RU" sz="2800" dirty="0"/>
              <a:t>)/</a:t>
            </a:r>
            <a:r>
              <a:rPr lang="ru-RU" sz="2800" dirty="0" smtClean="0"/>
              <a:t>6</a:t>
            </a:r>
            <a:endParaRPr lang="en-US" sz="2800" dirty="0" smtClean="0"/>
          </a:p>
          <a:p>
            <a:r>
              <a:rPr lang="ru-RU" sz="2400" dirty="0" smtClean="0"/>
              <a:t>Средняя трудоемкость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r="46184"/>
          <a:stretch/>
        </p:blipFill>
        <p:spPr bwMode="auto">
          <a:xfrm>
            <a:off x="774573" y="1602740"/>
            <a:ext cx="6538929" cy="35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90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1200" y="685800"/>
            <a:ext cx="3860800" cy="1737360"/>
          </a:xfrm>
        </p:spPr>
        <p:txBody>
          <a:bodyPr>
            <a:normAutofit/>
          </a:bodyPr>
          <a:lstStyle/>
          <a:p>
            <a:r>
              <a:rPr lang="ru-RU" sz="2300" dirty="0" smtClean="0"/>
              <a:t>расчет </a:t>
            </a:r>
            <a:r>
              <a:rPr lang="ru-RU" sz="2300" dirty="0"/>
              <a:t>среднеквадратичного отклонения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49640" y="3502660"/>
            <a:ext cx="3528060" cy="695267"/>
          </a:xfrm>
        </p:spPr>
        <p:txBody>
          <a:bodyPr>
            <a:normAutofit/>
          </a:bodyPr>
          <a:lstStyle/>
          <a:p>
            <a:r>
              <a:rPr lang="ru-RU" sz="2800" dirty="0" err="1"/>
              <a:t>СКО</a:t>
            </a:r>
            <a:r>
              <a:rPr lang="ru-RU" sz="2800" baseline="-25000" dirty="0" err="1"/>
              <a:t>i</a:t>
            </a:r>
            <a:r>
              <a:rPr lang="ru-RU" sz="2800" dirty="0"/>
              <a:t> = (</a:t>
            </a:r>
            <a:r>
              <a:rPr lang="ru-RU" sz="2800" dirty="0" err="1"/>
              <a:t>P</a:t>
            </a:r>
            <a:r>
              <a:rPr lang="ru-RU" sz="2800" baseline="-25000" dirty="0" err="1"/>
              <a:t>i</a:t>
            </a:r>
            <a:r>
              <a:rPr lang="ru-RU" sz="2800" baseline="-25000" dirty="0"/>
              <a:t> </a:t>
            </a:r>
            <a:r>
              <a:rPr lang="ru-RU" sz="2800" dirty="0"/>
              <a:t>– </a:t>
            </a:r>
            <a:r>
              <a:rPr lang="ru-RU" sz="2800" dirty="0" err="1"/>
              <a:t>O</a:t>
            </a:r>
            <a:r>
              <a:rPr lang="ru-RU" sz="2800" baseline="-25000" dirty="0" err="1"/>
              <a:t>i</a:t>
            </a:r>
            <a:r>
              <a:rPr lang="ru-RU" sz="2800" dirty="0"/>
              <a:t>)/</a:t>
            </a:r>
            <a:r>
              <a:rPr lang="ru-RU" sz="2800" dirty="0" smtClean="0"/>
              <a:t>6</a:t>
            </a:r>
          </a:p>
          <a:p>
            <a:endParaRPr lang="ru-RU" sz="28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 cstate="print"/>
          <a:srcRect l="53310"/>
          <a:stretch/>
        </p:blipFill>
        <p:spPr bwMode="auto">
          <a:xfrm>
            <a:off x="1155700" y="1480185"/>
            <a:ext cx="6432858" cy="368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0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685800"/>
            <a:ext cx="3886200" cy="1737360"/>
          </a:xfrm>
        </p:spPr>
        <p:txBody>
          <a:bodyPr>
            <a:normAutofit/>
          </a:bodyPr>
          <a:lstStyle/>
          <a:p>
            <a:r>
              <a:rPr lang="ru-RU" dirty="0"/>
              <a:t>суммарная трудоемкость проекта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49640" y="3502660"/>
            <a:ext cx="3528060" cy="701040"/>
          </a:xfrm>
        </p:spPr>
        <p:txBody>
          <a:bodyPr>
            <a:noAutofit/>
          </a:bodyPr>
          <a:lstStyle/>
          <a:p>
            <a:r>
              <a:rPr lang="ru-RU" sz="4800" dirty="0"/>
              <a:t>Е = Σ </a:t>
            </a:r>
            <a:r>
              <a:rPr lang="ru-RU" sz="4800" dirty="0" err="1"/>
              <a:t>Ei</a:t>
            </a:r>
            <a:endParaRPr lang="ru-RU" sz="4800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/>
          <a:srcRect b="66799"/>
          <a:stretch/>
        </p:blipFill>
        <p:spPr bwMode="auto">
          <a:xfrm>
            <a:off x="199952" y="4724401"/>
            <a:ext cx="7867796" cy="73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08000" y="456337"/>
            <a:ext cx="7251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новое разрабатываемое приложение содержит 20 пользовательских экранов, 60 обработчиков событий, 16 новых бизнес-объекта и 40 новых бизнес методов, которые необходимо добавить, как в новые, так и в уже существующие бизнес-объекты, тогда, согласно нашей статистике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18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685800"/>
            <a:ext cx="3886200" cy="1737360"/>
          </a:xfrm>
        </p:spPr>
        <p:txBody>
          <a:bodyPr>
            <a:normAutofit/>
          </a:bodyPr>
          <a:lstStyle/>
          <a:p>
            <a:r>
              <a:rPr lang="ru-RU" sz="2400" dirty="0"/>
              <a:t>среднеквадратичное отклонение для оценки суммарной трудоемкости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3632200"/>
            <a:ext cx="3685661" cy="128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/>
          <p:nvPr/>
        </p:nvPicPr>
        <p:blipFill rotWithShape="1">
          <a:blip r:embed="rId3" cstate="print"/>
          <a:srcRect t="30953"/>
          <a:stretch/>
        </p:blipFill>
        <p:spPr bwMode="auto">
          <a:xfrm>
            <a:off x="0" y="2656383"/>
            <a:ext cx="8305800" cy="161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6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685800"/>
            <a:ext cx="3886200" cy="1737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оценка </a:t>
            </a:r>
            <a:r>
              <a:rPr lang="ru-RU" sz="2400" dirty="0"/>
              <a:t>суммарной трудоемкости проекта, которую мы не превысим с вероятностью 95%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8689" y="3724275"/>
            <a:ext cx="3760421" cy="1098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512050" y="1934944"/>
            <a:ext cx="8140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ru-RU" sz="3600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95%</a:t>
            </a:r>
            <a:r>
              <a:rPr lang="ru-RU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1220 + 2 * 46 ≈ 1300 чел.*час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3150" y="4222660"/>
            <a:ext cx="7476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Это значит, что вероятность того, что проект превысит данную оценку трудоемкости составляет всего 5%. А это уже вполне приемлемая оценка, под которой может расписаться профессиональный менеджер.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66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1160" y="419572"/>
            <a:ext cx="1965960" cy="632460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0" y="1165860"/>
            <a:ext cx="3937000" cy="5031740"/>
          </a:xfrm>
        </p:spPr>
        <p:txBody>
          <a:bodyPr>
            <a:noAutofit/>
          </a:bodyPr>
          <a:lstStyle/>
          <a:p>
            <a:r>
              <a:rPr lang="ru-RU" sz="2400" dirty="0"/>
              <a:t>Полученную оценку трудоемкости кодирования необходимо умножить на четыре, поскольку помним, что кодирование составляет только 25% общих трудозатрат проекта. Поэтому суммарная трудоемкость нашего проекта составит, </a:t>
            </a:r>
            <a:r>
              <a:rPr lang="ru-RU" sz="2400" dirty="0" smtClean="0"/>
              <a:t>приблизительно,</a:t>
            </a:r>
            <a:br>
              <a:rPr lang="ru-RU" sz="2400" dirty="0" smtClean="0"/>
            </a:br>
            <a:r>
              <a:rPr lang="ru-RU" sz="2400" b="1" dirty="0" smtClean="0">
                <a:solidFill>
                  <a:schemeClr val="tx1"/>
                </a:solidFill>
              </a:rPr>
              <a:t>5200 </a:t>
            </a:r>
            <a:r>
              <a:rPr lang="ru-RU" sz="2400" b="1" dirty="0">
                <a:solidFill>
                  <a:schemeClr val="tx1"/>
                </a:solidFill>
              </a:rPr>
              <a:t>чел.*</a:t>
            </a:r>
            <a:r>
              <a:rPr lang="ru-RU" sz="2400" b="1" dirty="0" smtClean="0">
                <a:solidFill>
                  <a:schemeClr val="tx1"/>
                </a:solidFill>
              </a:rPr>
              <a:t>час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 l="1468" t="7317"/>
          <a:stretch>
            <a:fillRect/>
          </a:stretch>
        </p:blipFill>
        <p:spPr bwMode="auto">
          <a:xfrm>
            <a:off x="322565" y="1052032"/>
            <a:ext cx="7510930" cy="4662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68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685800"/>
            <a:ext cx="7569200" cy="5020056"/>
          </a:xfrm>
        </p:spPr>
        <p:txBody>
          <a:bodyPr>
            <a:normAutofit/>
          </a:bodyPr>
          <a:lstStyle/>
          <a:p>
            <a:r>
              <a:rPr lang="ru-RU" sz="2800" dirty="0"/>
              <a:t>Как мы уже говорили ранее, если сотрудник на 100% назначен на проект, это, как правило, не означает, что он все 40 часов в неделю будет тратить на проектные работы. Тратить он будет 60 – 80% своего рабочего времени. Поэтому, в месяц сотрудник будет работать по проекту, примерно, 165 * 0.8 = 132 чел.*час/мес.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281160" y="1245072"/>
            <a:ext cx="1965960" cy="632460"/>
          </a:xfrm>
        </p:spPr>
        <p:txBody>
          <a:bodyPr/>
          <a:lstStyle/>
          <a:p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8295640" y="2854960"/>
            <a:ext cx="3937000" cy="2694940"/>
          </a:xfrm>
        </p:spPr>
        <p:txBody>
          <a:bodyPr>
            <a:noAutofit/>
          </a:bodyPr>
          <a:lstStyle/>
          <a:p>
            <a:r>
              <a:rPr lang="ru-RU" sz="2400" dirty="0"/>
              <a:t>Следовательно, трудоемкость </a:t>
            </a:r>
            <a:r>
              <a:rPr lang="ru-RU" sz="2400" dirty="0" smtClean="0"/>
              <a:t>проекта</a:t>
            </a:r>
            <a:br>
              <a:rPr lang="ru-RU" sz="2400" dirty="0" smtClean="0"/>
            </a:br>
            <a:r>
              <a:rPr lang="ru-RU" sz="2400" dirty="0" smtClean="0"/>
              <a:t>в </a:t>
            </a:r>
            <a:r>
              <a:rPr lang="ru-RU" sz="2400" dirty="0"/>
              <a:t>человеко-месяцах составит, </a:t>
            </a:r>
            <a:r>
              <a:rPr lang="ru-RU" sz="2400" dirty="0" smtClean="0"/>
              <a:t>приблизительно</a:t>
            </a:r>
            <a:br>
              <a:rPr lang="ru-RU" sz="2400" dirty="0" smtClean="0"/>
            </a:br>
            <a:endParaRPr lang="ru-RU" sz="2400" dirty="0" smtClean="0"/>
          </a:p>
          <a:p>
            <a:r>
              <a:rPr lang="ru-RU" sz="2400" b="1" dirty="0" smtClean="0">
                <a:solidFill>
                  <a:schemeClr val="tx1"/>
                </a:solidFill>
              </a:rPr>
              <a:t>5200 </a:t>
            </a:r>
            <a:r>
              <a:rPr lang="ru-RU" sz="2400" b="1" dirty="0">
                <a:solidFill>
                  <a:schemeClr val="tx1"/>
                </a:solidFill>
              </a:rPr>
              <a:t>/ 132 ≈ </a:t>
            </a:r>
            <a:r>
              <a:rPr lang="ru-RU" sz="2400" b="1" dirty="0" smtClean="0">
                <a:solidFill>
                  <a:schemeClr val="tx1"/>
                </a:solidFill>
              </a:rPr>
              <a:t>40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1200" y="685800"/>
            <a:ext cx="3771900" cy="1737360"/>
          </a:xfrm>
        </p:spPr>
        <p:txBody>
          <a:bodyPr>
            <a:normAutofit/>
          </a:bodyPr>
          <a:lstStyle/>
          <a:p>
            <a:r>
              <a:rPr lang="ru-RU" sz="2400" dirty="0"/>
              <a:t>оптимальная продолжительность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49640" y="5359400"/>
            <a:ext cx="3517053" cy="711200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средняя численность команды – 5 человек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16950" y="2840513"/>
            <a:ext cx="3200400" cy="1171576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формула </a:t>
            </a:r>
            <a:r>
              <a:rPr lang="ru-RU" sz="2800" dirty="0" err="1" smtClean="0"/>
              <a:t>Б.Боэма</a:t>
            </a:r>
            <a:endParaRPr lang="ru-RU" sz="2800" dirty="0" smtClean="0"/>
          </a:p>
          <a:p>
            <a:r>
              <a:rPr lang="en-US" sz="2800" dirty="0"/>
              <a:t>T</a:t>
            </a:r>
            <a:r>
              <a:rPr lang="ru-RU" sz="2800" dirty="0"/>
              <a:t> = 2,5 (</a:t>
            </a:r>
            <a:r>
              <a:rPr lang="en-US" sz="2800" dirty="0"/>
              <a:t>N</a:t>
            </a:r>
            <a:r>
              <a:rPr lang="ru-RU" sz="2800" dirty="0"/>
              <a:t> ч.*м.)^1/3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8622" y="4429442"/>
            <a:ext cx="3699087" cy="652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356870" y="1670267"/>
            <a:ext cx="7533640" cy="356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средний размер группы вычисляется простым делением оценки объема работ на срок. Если проект в 80 человеко-месяцев оценивается 12-месячным сроком, то средний размер группы равен количеству человеко-месяцев, деленному на срок, или 80/12, то есть от 6 до 7 участников.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282514" cy="1672844"/>
          </a:xfrm>
        </p:spPr>
        <p:txBody>
          <a:bodyPr>
            <a:norm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птимальное </a:t>
            </a:r>
            <a:r>
              <a:rPr lang="ru-RU" sz="2400" dirty="0"/>
              <a:t>время в месяцах пропорционально кубическому корню предполагаемого объема работ в человеко-месяцах. Следствием является кривая</a:t>
            </a:r>
            <a:r>
              <a:rPr lang="en-US" sz="2400" dirty="0"/>
              <a:t>, </a:t>
            </a:r>
            <a:r>
              <a:rPr lang="ru-RU" sz="2400" dirty="0"/>
              <a:t>дающая оптимальную численность проектной команды.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986" y="177801"/>
            <a:ext cx="7811014" cy="44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Прагматичный подход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Позволяет получить</a:t>
            </a:r>
            <a:r>
              <a:rPr lang="en-US" sz="2400" dirty="0" smtClean="0"/>
              <a:t> </a:t>
            </a:r>
            <a:r>
              <a:rPr lang="ru-RU" sz="2400" dirty="0" smtClean="0"/>
              <a:t>достаточно реалистичные оценки трудоемкости и срока реализации программного проекта, быстро</a:t>
            </a:r>
            <a:br>
              <a:rPr lang="ru-RU" sz="2400" dirty="0" smtClean="0"/>
            </a:br>
            <a:r>
              <a:rPr lang="ru-RU" sz="2400" dirty="0" smtClean="0"/>
              <a:t>и без больших затрат.</a:t>
            </a:r>
            <a:endParaRPr lang="ru-RU" sz="2400" dirty="0"/>
          </a:p>
        </p:txBody>
      </p:sp>
      <p:pic>
        <p:nvPicPr>
          <p:cNvPr id="1026" name="Picture 2" descr="http://bukvi.ru/wp-content/uploads/2013/10/101813_121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473200"/>
            <a:ext cx="4562475" cy="4140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848426" cy="1672844"/>
          </a:xfrm>
        </p:spPr>
        <p:txBody>
          <a:bodyPr>
            <a:normAutofit/>
          </a:bodyPr>
          <a:lstStyle/>
          <a:p>
            <a:r>
              <a:rPr lang="ru-RU" sz="2400" dirty="0"/>
              <a:t>П</a:t>
            </a:r>
            <a:r>
              <a:rPr lang="ru-RU" sz="2400" dirty="0" smtClean="0"/>
              <a:t>отребление </a:t>
            </a:r>
            <a:r>
              <a:rPr lang="ru-RU" sz="2400" dirty="0"/>
              <a:t>ресурсов в проекте </a:t>
            </a:r>
            <a:r>
              <a:rPr lang="ru-RU" sz="2400" dirty="0" smtClean="0"/>
              <a:t>неравномерно, </a:t>
            </a:r>
            <a:r>
              <a:rPr lang="ru-RU" sz="2400" dirty="0"/>
              <a:t>поэтому начинать проект должны 1-3 человека, а на стадии реализации начальная численность команды может быть </a:t>
            </a:r>
            <a:r>
              <a:rPr lang="ru-RU" sz="2400" dirty="0" smtClean="0"/>
              <a:t>увеличена в </a:t>
            </a:r>
            <a:r>
              <a:rPr lang="ru-RU" sz="2400" dirty="0"/>
              <a:t>несколько раз.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6736" y="357868"/>
            <a:ext cx="5895763" cy="434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0600" y="5375656"/>
            <a:ext cx="10278534" cy="10668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Рассчитать трудоемкость и сроки реализации</a:t>
            </a:r>
            <a:br>
              <a:rPr lang="ru-RU" sz="2800" dirty="0" smtClean="0"/>
            </a:br>
            <a:r>
              <a:rPr lang="ru-RU" sz="2800" dirty="0" smtClean="0"/>
              <a:t>игрового приложения «Крестики - Нолики»</a:t>
            </a:r>
            <a:endParaRPr lang="ru-RU" sz="2800" dirty="0"/>
          </a:p>
        </p:txBody>
      </p:sp>
      <p:pic>
        <p:nvPicPr>
          <p:cNvPr id="1026" name="Picture 2" descr="http://kente.ru/android_images/5460-krestiki-noliki-onlain/5460-krestiki-noliki-onlain-c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0275" y="13208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5050" y="812800"/>
            <a:ext cx="3200400" cy="82296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История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18500" y="2241828"/>
            <a:ext cx="3873500" cy="3291840"/>
          </a:xfrm>
        </p:spPr>
        <p:txBody>
          <a:bodyPr>
            <a:noAutofit/>
          </a:bodyPr>
          <a:lstStyle/>
          <a:p>
            <a:r>
              <a:rPr lang="ru-RU" sz="2400" dirty="0"/>
              <a:t>Инженерный метод оценки трудоемкости проекта PERT (</a:t>
            </a:r>
            <a:r>
              <a:rPr lang="ru-RU" sz="2400" dirty="0" err="1"/>
              <a:t>Program</a:t>
            </a:r>
            <a:r>
              <a:rPr lang="ru-RU" sz="2400" dirty="0"/>
              <a:t> / </a:t>
            </a:r>
            <a:r>
              <a:rPr lang="ru-RU" sz="2400" dirty="0" err="1" smtClean="0"/>
              <a:t>Project</a:t>
            </a:r>
            <a:r>
              <a:rPr lang="en-US" sz="2400" dirty="0" smtClean="0"/>
              <a:t> </a:t>
            </a:r>
            <a:r>
              <a:rPr lang="ru-RU" sz="2400" dirty="0" err="1" smtClean="0"/>
              <a:t>Evaluation</a:t>
            </a:r>
            <a:r>
              <a:rPr lang="ru-RU" sz="2400" dirty="0" smtClean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Review</a:t>
            </a:r>
            <a:r>
              <a:rPr lang="ru-RU" sz="2400" dirty="0"/>
              <a:t> </a:t>
            </a:r>
            <a:r>
              <a:rPr lang="ru-RU" sz="2400" dirty="0" err="1"/>
              <a:t>Technique</a:t>
            </a:r>
            <a:r>
              <a:rPr lang="ru-RU" sz="2400" dirty="0"/>
              <a:t>) был разработан в 1958 </a:t>
            </a:r>
            <a:r>
              <a:rPr lang="ru-RU" sz="2400" dirty="0" smtClean="0"/>
              <a:t>году</a:t>
            </a:r>
            <a:br>
              <a:rPr lang="ru-RU" sz="2400" dirty="0" smtClean="0"/>
            </a:br>
            <a:r>
              <a:rPr lang="ru-RU" sz="2400" dirty="0" smtClean="0"/>
              <a:t>в </a:t>
            </a:r>
            <a:r>
              <a:rPr lang="ru-RU" sz="2400" dirty="0"/>
              <a:t>ходе проекта </a:t>
            </a:r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созданию </a:t>
            </a:r>
            <a:r>
              <a:rPr lang="en-US" sz="2400" dirty="0" smtClean="0"/>
              <a:t> </a:t>
            </a:r>
            <a:r>
              <a:rPr lang="ru-RU" sz="2400" dirty="0" smtClean="0"/>
              <a:t>баллистических </a:t>
            </a:r>
            <a:r>
              <a:rPr lang="ru-RU" sz="2400" dirty="0"/>
              <a:t>ракет морского базирования «</a:t>
            </a:r>
            <a:r>
              <a:rPr lang="ru-RU" sz="2400" dirty="0" err="1"/>
              <a:t>Поларис</a:t>
            </a:r>
            <a:r>
              <a:rPr lang="ru-RU" sz="2400" dirty="0"/>
              <a:t>».</a:t>
            </a:r>
          </a:p>
        </p:txBody>
      </p:sp>
      <p:pic>
        <p:nvPicPr>
          <p:cNvPr id="2050" name="Picture 2" descr="метод PE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377031"/>
            <a:ext cx="4137025" cy="31027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2.gstatic.com/images?q=tbn:ANd9GcQHDTJ3U3WNjPQGQjejnYWQzM3Bst__KiAjEMZXdVK6Qx-dSAN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67" y="2241828"/>
            <a:ext cx="2803525" cy="42129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20100" y="406400"/>
            <a:ext cx="3606800" cy="1940560"/>
          </a:xfrm>
        </p:spPr>
        <p:txBody>
          <a:bodyPr>
            <a:normAutofit fontScale="90000"/>
          </a:bodyPr>
          <a:lstStyle/>
          <a:p>
            <a:r>
              <a:rPr lang="ru-RU" sz="4800" dirty="0" smtClean="0"/>
              <a:t>разбиение крупной задачи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18500" y="2524760"/>
            <a:ext cx="3873500" cy="329184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Входом </a:t>
            </a:r>
            <a:r>
              <a:rPr lang="ru-RU" sz="3200" dirty="0"/>
              <a:t>для данного метода оценки служит список элементарных пакетов работ.</a:t>
            </a:r>
          </a:p>
        </p:txBody>
      </p:sp>
      <p:pic>
        <p:nvPicPr>
          <p:cNvPr id="3074" name="Picture 2" descr="http://www.voltmobi.com/wp-content/uploads/15.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481784"/>
            <a:ext cx="2819401" cy="2832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2900" y="3607138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Оценки, составляемые на уровне задач, следует разбивать на задачи, на выполнение которых потребуется </a:t>
            </a:r>
            <a:r>
              <a:rPr lang="ru-RU" sz="2400" b="1" dirty="0" smtClean="0"/>
              <a:t>не более двух дней работы</a:t>
            </a:r>
            <a:r>
              <a:rPr lang="ru-RU" sz="2400" dirty="0" smtClean="0"/>
              <a:t>. Более крупные задачи содержат слишком много «подводных камней», требующих непредвиденной работы. Желательно, чтобы </a:t>
            </a:r>
            <a:r>
              <a:rPr lang="ru-RU" sz="2400" b="1" dirty="0" smtClean="0"/>
              <a:t>гранулярность полученных оценок составляла 1/4, 1/2 или полный день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5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863600"/>
            <a:ext cx="3886200" cy="924560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Пример</a:t>
            </a:r>
            <a:br>
              <a:rPr lang="ru-RU" sz="2800" i="1" dirty="0" smtClean="0"/>
            </a:br>
            <a:r>
              <a:rPr lang="ru-RU" sz="2800" i="1" dirty="0" smtClean="0"/>
              <a:t>реального </a:t>
            </a:r>
            <a:r>
              <a:rPr lang="ru-RU" sz="2800" i="1" dirty="0"/>
              <a:t>проекта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423160"/>
            <a:ext cx="3886200" cy="4434840"/>
          </a:xfrm>
        </p:spPr>
        <p:txBody>
          <a:bodyPr>
            <a:noAutofit/>
          </a:bodyPr>
          <a:lstStyle/>
          <a:p>
            <a:r>
              <a:rPr lang="ru-RU" sz="2400" dirty="0"/>
              <a:t>В Ассоциации CBOSS задачей </a:t>
            </a:r>
            <a:r>
              <a:rPr lang="ru-RU" sz="2400" dirty="0" smtClean="0"/>
              <a:t>проекта была </a:t>
            </a:r>
            <a:r>
              <a:rPr lang="ru-RU" sz="2400" dirty="0"/>
              <a:t>разработка на основе стандартов J2EE общесистемного ПО для перевода рабочих мест CBOSS на новую трехзвенную архитектуру.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" y="552450"/>
            <a:ext cx="7608888" cy="5619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552450"/>
            <a:ext cx="3886200" cy="911860"/>
          </a:xfrm>
        </p:spPr>
        <p:txBody>
          <a:bodyPr>
            <a:normAutofit/>
          </a:bodyPr>
          <a:lstStyle/>
          <a:p>
            <a:r>
              <a:rPr lang="ru-RU" sz="2800" i="1" dirty="0" smtClean="0"/>
              <a:t>Пример</a:t>
            </a:r>
            <a:br>
              <a:rPr lang="ru-RU" sz="2800" i="1" dirty="0" smtClean="0"/>
            </a:br>
            <a:r>
              <a:rPr lang="ru-RU" sz="2800" i="1" dirty="0" smtClean="0"/>
              <a:t>реального </a:t>
            </a:r>
            <a:r>
              <a:rPr lang="ru-RU" sz="2800" i="1" dirty="0"/>
              <a:t>проекта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1737360"/>
            <a:ext cx="3886200" cy="4434840"/>
          </a:xfrm>
        </p:spPr>
        <p:txBody>
          <a:bodyPr>
            <a:noAutofit/>
          </a:bodyPr>
          <a:lstStyle/>
          <a:p>
            <a:r>
              <a:rPr lang="ru-RU" sz="2000" dirty="0"/>
              <a:t>Был разработан набор стандартных компонентов и сервисов, из которых как из конструктора можно эффективно и качественно собирать прикладные подсистемы. Высокоуровневая архитектура реализовывала стандартный паттерн </a:t>
            </a:r>
            <a:r>
              <a:rPr lang="ru-RU" sz="2000" dirty="0" smtClean="0"/>
              <a:t>MVC, </a:t>
            </a:r>
            <a:r>
              <a:rPr lang="ru-RU" sz="2000" dirty="0"/>
              <a:t>каждый из компонентов которого имел «точки расширения» для прикладной разработки, которые на рисунке выделены красным светом. 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" y="552450"/>
            <a:ext cx="7608888" cy="5619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9640" y="355600"/>
            <a:ext cx="3200400" cy="1102360"/>
          </a:xfrm>
        </p:spPr>
        <p:txBody>
          <a:bodyPr/>
          <a:lstStyle/>
          <a:p>
            <a:r>
              <a:rPr lang="ru-RU" dirty="0" smtClean="0"/>
              <a:t>точки </a:t>
            </a:r>
            <a:r>
              <a:rPr lang="ru-RU" dirty="0"/>
              <a:t>расширения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1686560"/>
            <a:ext cx="3886200" cy="4434840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Пользовательский </a:t>
            </a:r>
            <a:r>
              <a:rPr lang="ru-RU" sz="2000" dirty="0" smtClean="0"/>
              <a:t>экран</a:t>
            </a:r>
            <a:br>
              <a:rPr lang="ru-RU" sz="2000" dirty="0" smtClean="0"/>
            </a:br>
            <a:r>
              <a:rPr lang="ru-RU" sz="2000" dirty="0" smtClean="0"/>
              <a:t>(UI </a:t>
            </a:r>
            <a:r>
              <a:rPr lang="ru-RU" sz="2000" dirty="0" err="1"/>
              <a:t>Form</a:t>
            </a:r>
            <a:r>
              <a:rPr lang="ru-RU" sz="2000" dirty="0"/>
              <a:t>), который собирался из готовых визуальных компонентов. </a:t>
            </a:r>
          </a:p>
          <a:p>
            <a:pPr lvl="0"/>
            <a:r>
              <a:rPr lang="ru-RU" sz="2000" dirty="0"/>
              <a:t>Обработчики (</a:t>
            </a:r>
            <a:r>
              <a:rPr lang="ru-RU" sz="2000" dirty="0" err="1"/>
              <a:t>Action</a:t>
            </a:r>
            <a:r>
              <a:rPr lang="ru-RU" sz="2000" dirty="0"/>
              <a:t>), которые обрабатывали на сервере приложений </a:t>
            </a:r>
            <a:r>
              <a:rPr lang="ru-RU" sz="2000" dirty="0" smtClean="0"/>
              <a:t>события</a:t>
            </a:r>
            <a:br>
              <a:rPr lang="ru-RU" sz="2000" dirty="0" smtClean="0"/>
            </a:br>
            <a:r>
              <a:rPr lang="ru-RU" sz="2000" dirty="0" smtClean="0"/>
              <a:t>от </a:t>
            </a:r>
            <a:r>
              <a:rPr lang="ru-RU" sz="2000" dirty="0"/>
              <a:t>активных визуальных компонентов, </a:t>
            </a:r>
            <a:r>
              <a:rPr lang="ru-RU" sz="2000" dirty="0" smtClean="0"/>
              <a:t>входящих</a:t>
            </a:r>
            <a:br>
              <a:rPr lang="ru-RU" sz="2000" dirty="0" smtClean="0"/>
            </a:br>
            <a:r>
              <a:rPr lang="ru-RU" sz="2000" dirty="0" smtClean="0"/>
              <a:t>в </a:t>
            </a:r>
            <a:r>
              <a:rPr lang="ru-RU" sz="2000" dirty="0"/>
              <a:t>состав экрана. </a:t>
            </a:r>
          </a:p>
          <a:p>
            <a:pPr lvl="0"/>
            <a:r>
              <a:rPr lang="ru-RU" sz="2000" dirty="0"/>
              <a:t>Объекты (</a:t>
            </a:r>
            <a:r>
              <a:rPr lang="ru-RU" sz="2000" dirty="0" err="1"/>
              <a:t>Business</a:t>
            </a:r>
            <a:r>
              <a:rPr lang="ru-RU" sz="2000" dirty="0"/>
              <a:t> </a:t>
            </a:r>
            <a:r>
              <a:rPr lang="ru-RU" sz="2000" dirty="0" err="1"/>
              <a:t>Obj</a:t>
            </a:r>
            <a:r>
              <a:rPr lang="ru-RU" sz="2000" dirty="0"/>
              <a:t>), которые моделировали прикладную </a:t>
            </a:r>
            <a:r>
              <a:rPr lang="ru-RU" sz="2000" dirty="0" smtClean="0"/>
              <a:t>область,</a:t>
            </a:r>
            <a:br>
              <a:rPr lang="ru-RU" sz="2000" dirty="0" smtClean="0"/>
            </a:br>
            <a:r>
              <a:rPr lang="ru-RU" sz="2000" dirty="0" smtClean="0"/>
              <a:t>и </a:t>
            </a:r>
            <a:r>
              <a:rPr lang="ru-RU" sz="2000" dirty="0"/>
              <a:t>к которым обращались обработчики событий. 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" y="552450"/>
            <a:ext cx="7608888" cy="5619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3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69300" y="685800"/>
            <a:ext cx="3657600" cy="1737360"/>
          </a:xfrm>
        </p:spPr>
        <p:txBody>
          <a:bodyPr>
            <a:noAutofit/>
          </a:bodyPr>
          <a:lstStyle/>
          <a:p>
            <a:r>
              <a:rPr lang="ru-RU" sz="2400" dirty="0"/>
              <a:t>Диапазон неопределенности достаточно </a:t>
            </a:r>
            <a:r>
              <a:rPr lang="ru-RU" sz="2400" dirty="0" smtClean="0"/>
              <a:t>охарактеризовать</a:t>
            </a:r>
            <a:br>
              <a:rPr lang="ru-RU" sz="2400" dirty="0" smtClean="0"/>
            </a:br>
            <a:r>
              <a:rPr lang="ru-RU" sz="2400" dirty="0" smtClean="0"/>
              <a:t>тремя </a:t>
            </a:r>
            <a:r>
              <a:rPr lang="ru-RU" sz="2400" dirty="0"/>
              <a:t>оценками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575560"/>
            <a:ext cx="3568700" cy="3749040"/>
          </a:xfrm>
        </p:spPr>
        <p:txBody>
          <a:bodyPr>
            <a:normAutofit fontScale="85000" lnSpcReduction="20000"/>
          </a:bodyPr>
          <a:lstStyle/>
          <a:p>
            <a:r>
              <a:rPr lang="ru-RU" sz="2100" dirty="0" err="1"/>
              <a:t>Mi</a:t>
            </a:r>
            <a:r>
              <a:rPr lang="ru-RU" sz="2100" dirty="0"/>
              <a:t> – (наиболее вероятная) наиболее вероятная оценка трудозатрат. </a:t>
            </a:r>
          </a:p>
          <a:p>
            <a:r>
              <a:rPr lang="ru-RU" sz="2100" dirty="0" err="1"/>
              <a:t>Оi</a:t>
            </a:r>
            <a:r>
              <a:rPr lang="ru-RU" sz="2100" dirty="0"/>
              <a:t> – (наилучшая оценка) минимально возможные трудозатраты на реализацию пакета работ. Ни один риск не реализовался. Быстрее точно не сделаем. Вероятность такого, что мы уложимся в эти затраты, равна 0. </a:t>
            </a:r>
          </a:p>
          <a:p>
            <a:r>
              <a:rPr lang="ru-RU" sz="2100" dirty="0" err="1"/>
              <a:t>Рi</a:t>
            </a:r>
            <a:r>
              <a:rPr lang="ru-RU" sz="2100" dirty="0"/>
              <a:t> – (наихудшая оценка) пессимистическая оценка трудозатрат. Все риски реализовались.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" y="794384"/>
            <a:ext cx="6808788" cy="5060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073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05800" y="251777"/>
            <a:ext cx="3886200" cy="1737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отладка </a:t>
            </a:r>
            <a:r>
              <a:rPr lang="ru-RU" dirty="0" smtClean="0"/>
              <a:t>требовала</a:t>
            </a:r>
            <a:br>
              <a:rPr lang="ru-RU" dirty="0" smtClean="0"/>
            </a:br>
            <a:r>
              <a:rPr lang="ru-RU" dirty="0" smtClean="0"/>
              <a:t>у программиста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05800" y="2222500"/>
            <a:ext cx="3886200" cy="4432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для одного </a:t>
            </a:r>
            <a:r>
              <a:rPr lang="ru-RU" sz="1700" dirty="0" smtClean="0"/>
              <a:t>экрана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ru-RU" sz="1700" dirty="0" smtClean="0"/>
              <a:t>от </a:t>
            </a:r>
            <a:r>
              <a:rPr lang="ru-RU" sz="1700" dirty="0"/>
              <a:t>2 до 20 </a:t>
            </a:r>
            <a:r>
              <a:rPr lang="ru-RU" sz="1700" dirty="0" smtClean="0"/>
              <a:t>часов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ru-RU" sz="1700" dirty="0" smtClean="0"/>
              <a:t>(наиболее </a:t>
            </a:r>
            <a:r>
              <a:rPr lang="ru-RU" sz="1700" dirty="0"/>
              <a:t>вероятно – 4 часа);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для одного обработчика событий 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от </a:t>
            </a:r>
            <a:r>
              <a:rPr lang="ru-RU" sz="1700" dirty="0"/>
              <a:t>4 до 32 </a:t>
            </a:r>
            <a:r>
              <a:rPr lang="ru-RU" sz="1700" dirty="0" smtClean="0"/>
              <a:t>часов</a:t>
            </a:r>
            <a:br>
              <a:rPr lang="ru-RU" sz="1700" dirty="0" smtClean="0"/>
            </a:br>
            <a:r>
              <a:rPr lang="ru-RU" sz="1700" dirty="0" smtClean="0"/>
              <a:t>(наиболее </a:t>
            </a:r>
            <a:r>
              <a:rPr lang="ru-RU" sz="1700" dirty="0"/>
              <a:t>вероятно – 8 часов);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для нового </a:t>
            </a:r>
            <a:r>
              <a:rPr lang="ru-RU" sz="1700" dirty="0" err="1"/>
              <a:t>бизнес-объекта</a:t>
            </a:r>
            <a:r>
              <a:rPr lang="ru-RU" sz="1700" dirty="0"/>
              <a:t> 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от </a:t>
            </a:r>
            <a:r>
              <a:rPr lang="ru-RU" sz="1700" dirty="0"/>
              <a:t>2 до 8 </a:t>
            </a:r>
            <a:r>
              <a:rPr lang="ru-RU" sz="1700" dirty="0" smtClean="0"/>
              <a:t>часов</a:t>
            </a:r>
            <a:br>
              <a:rPr lang="ru-RU" sz="1700" dirty="0" smtClean="0"/>
            </a:br>
            <a:r>
              <a:rPr lang="ru-RU" sz="1700" dirty="0" smtClean="0"/>
              <a:t>(наиболее </a:t>
            </a:r>
            <a:r>
              <a:rPr lang="ru-RU" sz="1700" dirty="0"/>
              <a:t>вероятно – 3 часа);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для добавление нового </a:t>
            </a:r>
            <a:r>
              <a:rPr lang="ru-RU" sz="1700" dirty="0" smtClean="0"/>
              <a:t>бизнес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ru-RU" sz="1700" dirty="0" smtClean="0"/>
              <a:t>метода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ru-RU" sz="1700" dirty="0" smtClean="0"/>
              <a:t>от </a:t>
            </a:r>
            <a:r>
              <a:rPr lang="ru-RU" sz="1700" dirty="0"/>
              <a:t>2 до 26 </a:t>
            </a:r>
            <a:r>
              <a:rPr lang="ru-RU" sz="1700" dirty="0" smtClean="0"/>
              <a:t>часов</a:t>
            </a:r>
            <a:br>
              <a:rPr lang="ru-RU" sz="1700" dirty="0" smtClean="0"/>
            </a:br>
            <a:r>
              <a:rPr lang="ru-RU" sz="1700" dirty="0" smtClean="0"/>
              <a:t>(наиболее </a:t>
            </a:r>
            <a:r>
              <a:rPr lang="ru-RU" sz="1700" dirty="0"/>
              <a:t>вероятно – 6 часов). </a:t>
            </a:r>
          </a:p>
          <a:p>
            <a:endParaRPr lang="ru-RU" dirty="0"/>
          </a:p>
        </p:txBody>
      </p:sp>
      <p:pic>
        <p:nvPicPr>
          <p:cNvPr id="4098" name="Picture 2" descr="http://www.archystudio.ru/images/service_andro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5" y="1989137"/>
            <a:ext cx="7560557" cy="3103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237</TotalTime>
  <Words>634</Words>
  <Application>Microsoft Office PowerPoint</Application>
  <PresentationFormat>Широкоэкранный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Оценка трудоемкости и сроков программного обеспечения методом PERT</vt:lpstr>
      <vt:lpstr>Прагматичный подход</vt:lpstr>
      <vt:lpstr>История</vt:lpstr>
      <vt:lpstr>разбиение крупной задачи</vt:lpstr>
      <vt:lpstr>Пример реального проекта</vt:lpstr>
      <vt:lpstr>Пример реального проекта</vt:lpstr>
      <vt:lpstr>точки расширения </vt:lpstr>
      <vt:lpstr>Диапазон неопределенности достаточно охарактеризовать тремя оценками</vt:lpstr>
      <vt:lpstr>Разработка и отладка требовала у программиста</vt:lpstr>
      <vt:lpstr>обозначение</vt:lpstr>
      <vt:lpstr>Оценка средней трудоемкости по каждому элементарному пакету</vt:lpstr>
      <vt:lpstr>расчет среднеквадратичного отклонения</vt:lpstr>
      <vt:lpstr>суммарная трудоемкость проекта </vt:lpstr>
      <vt:lpstr>среднеквадратичное отклонение для оценки суммарной трудоемкости</vt:lpstr>
      <vt:lpstr>оценка суммарной трудоемкости проекта, которую мы не превысим с вероятностью 95%</vt:lpstr>
      <vt:lpstr>Оценка</vt:lpstr>
      <vt:lpstr>Оценка</vt:lpstr>
      <vt:lpstr>оптимальная продолжительность проекта</vt:lpstr>
      <vt:lpstr>Презентация PowerPoint</vt:lpstr>
      <vt:lpstr>Презентация PowerPoint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Прагматичный подход. Метод PERT</dc:title>
  <dc:creator>Шалюпа Наталья Федоровна</dc:creator>
  <cp:lastModifiedBy>Шалюпа Наталья Федоровна</cp:lastModifiedBy>
  <cp:revision>37</cp:revision>
  <dcterms:created xsi:type="dcterms:W3CDTF">2016-02-11T02:54:37Z</dcterms:created>
  <dcterms:modified xsi:type="dcterms:W3CDTF">2018-03-03T09:16:54Z</dcterms:modified>
</cp:coreProperties>
</file>