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60" r:id="rId3"/>
    <p:sldId id="314" r:id="rId4"/>
    <p:sldId id="317" r:id="rId6"/>
    <p:sldId id="306" r:id="rId7"/>
    <p:sldId id="329" r:id="rId8"/>
    <p:sldId id="284" r:id="rId9"/>
    <p:sldId id="305" r:id="rId10"/>
    <p:sldId id="307" r:id="rId11"/>
    <p:sldId id="304" r:id="rId12"/>
    <p:sldId id="357" r:id="rId13"/>
    <p:sldId id="358" r:id="rId14"/>
    <p:sldId id="359" r:id="rId15"/>
    <p:sldId id="324" r:id="rId16"/>
    <p:sldId id="362" r:id="rId17"/>
  </p:sldIdLst>
  <p:sldSz cx="12192000" cy="6858000"/>
  <p:notesSz cx="6788150" cy="99231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451"/>
    <a:srgbClr val="117EE7"/>
    <a:srgbClr val="906030"/>
    <a:srgbClr val="FF0000"/>
    <a:srgbClr val="727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2456" autoAdjust="0"/>
  </p:normalViewPr>
  <p:slideViewPr>
    <p:cSldViewPr snapToGrid="0">
      <p:cViewPr varScale="1">
        <p:scale>
          <a:sx n="60" d="100"/>
          <a:sy n="60" d="100"/>
        </p:scale>
        <p:origin x="252" y="60"/>
      </p:cViewPr>
      <p:guideLst>
        <p:guide orient="horz" pos="2227"/>
        <p:guide pos="386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5047" y="0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AFE0B-D541-43FF-99EE-C7D374EE14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5568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9C9A3-7D92-4749-98D9-1C797105B8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5047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C474A-AE93-4618-90FF-7DB83F0C1B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815" y="4775666"/>
            <a:ext cx="5430520" cy="3907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5047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6DEB4-57AA-478A-9489-E031BB27AD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TCP/IP%E5%8D%8F%E8%AE%AE&amp;tn=44039180_cpr&amp;fenlei=mv6quAkxTZn0IZRqIHckPjm4nH00T1d9nvDLnjb1uhD1nynYPH040ZwV5Hcvrjm3rH6sPfKWUMw85HfYnjn4nH6sgvPsT6KdThsqpZwYTjCEQLGCpyw9Uz4Bmy-bIi4WUvYETgN-TLwGUv3EnW0LrjfzP1cY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TCP/IP%E5%8D%8F%E8%AE%AE&amp;tn=44039180_cpr&amp;fenlei=mv6quAkxTZn0IZRqIHckPjm4nH00T1d9nvDLnjb1uhD1nynYPH040ZwV5Hcvrjm3rH6sPfKWUMw85HfYnjn4nH6sgvPsT6KdThsqpZwYTjCEQLGCpyw9Uz4Bmy-bIi4WUvYETgN-TLwGUv3EnW0LrjfzP1cY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>
                <a:effectLst/>
              </a:rPr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提供阶段，即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服务器提供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地址的阶段（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DHCPoffer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b="0" dirty="0" smtClean="0">
                <a:effectLst/>
              </a:rPr>
              <a:t> 在网络中接收到</a:t>
            </a:r>
            <a:r>
              <a:rPr lang="en-US" altLang="zh-CN" b="0" dirty="0" err="1" smtClean="0">
                <a:effectLst/>
              </a:rPr>
              <a:t>DHCPdiscover</a:t>
            </a:r>
            <a:r>
              <a:rPr lang="zh-CN" altLang="en-US" b="0" dirty="0" smtClean="0">
                <a:effectLst/>
              </a:rPr>
              <a:t>发现信息的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服务器都会做出响应，它从尚未出租的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地址中挑选一个分配给 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客户机，向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客户机发送一个包含出租的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地址和其他设置的</a:t>
            </a:r>
            <a:r>
              <a:rPr lang="en-US" altLang="zh-CN" b="0" dirty="0" err="1" smtClean="0">
                <a:effectLst/>
              </a:rPr>
              <a:t>DHCPoffer</a:t>
            </a:r>
            <a:r>
              <a:rPr lang="zh-CN" altLang="en-US" b="0" dirty="0" smtClean="0">
                <a:effectLst/>
              </a:rPr>
              <a:t>提供信息。</a:t>
            </a:r>
            <a:endParaRPr lang="en-US" altLang="zh-CN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重新登录（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DHCPrequest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b="0" dirty="0" smtClean="0">
                <a:effectLst/>
              </a:rPr>
              <a:t> 以后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客户机每次重新登录网络时，就不需要再发送</a:t>
            </a:r>
            <a:r>
              <a:rPr lang="en-US" altLang="zh-CN" b="0" dirty="0" err="1" smtClean="0">
                <a:effectLst/>
              </a:rPr>
              <a:t>DHCPdiscover</a:t>
            </a:r>
            <a:r>
              <a:rPr lang="zh-CN" altLang="en-US" b="0" dirty="0" smtClean="0">
                <a:effectLst/>
              </a:rPr>
              <a:t>发现信息了，而是直接发送包含前一次所分配的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地址的</a:t>
            </a:r>
            <a:r>
              <a:rPr lang="en-US" altLang="zh-CN" b="0" dirty="0" err="1" smtClean="0">
                <a:effectLst/>
              </a:rPr>
              <a:t>DHCPrequest</a:t>
            </a:r>
            <a:r>
              <a:rPr lang="zh-CN" altLang="en-US" b="0" dirty="0" smtClean="0">
                <a:effectLst/>
              </a:rPr>
              <a:t>请求信息。当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服务器收到这一信息后，它会尝试让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客户机继续使用原来的</a:t>
            </a:r>
            <a:r>
              <a:rPr lang="en-US" altLang="zh-CN" b="0" dirty="0" smtClean="0">
                <a:effectLst/>
              </a:rPr>
              <a:t>IP </a:t>
            </a:r>
            <a:r>
              <a:rPr lang="zh-CN" altLang="en-US" b="0" dirty="0" smtClean="0">
                <a:effectLst/>
              </a:rPr>
              <a:t>地址，并回答一个</a:t>
            </a:r>
            <a:r>
              <a:rPr lang="en-US" altLang="zh-CN" b="0" dirty="0" err="1" smtClean="0">
                <a:effectLst/>
              </a:rPr>
              <a:t>DHCPack</a:t>
            </a:r>
            <a:r>
              <a:rPr lang="zh-CN" altLang="en-US" b="0" dirty="0" smtClean="0">
                <a:effectLst/>
              </a:rPr>
              <a:t>确认信息。如果此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地址已无法再分配给原来的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客户机使用时（比如此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地址已分 配给其它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客户机使用），则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服务器给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客户机回答一个</a:t>
            </a:r>
            <a:r>
              <a:rPr lang="en-US" altLang="zh-CN" b="0" dirty="0" err="1" smtClean="0">
                <a:effectLst/>
              </a:rPr>
              <a:t>DHCPnack</a:t>
            </a:r>
            <a:r>
              <a:rPr lang="zh-CN" altLang="en-US" b="0" dirty="0" smtClean="0">
                <a:effectLst/>
              </a:rPr>
              <a:t>否认信息。当原来的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客户机收到此 </a:t>
            </a:r>
            <a:r>
              <a:rPr lang="en-US" altLang="zh-CN" b="0" dirty="0" err="1" smtClean="0">
                <a:effectLst/>
              </a:rPr>
              <a:t>DHCPnack</a:t>
            </a:r>
            <a:r>
              <a:rPr lang="zh-CN" altLang="en-US" b="0" dirty="0" smtClean="0">
                <a:effectLst/>
              </a:rPr>
              <a:t>否认信息后，它就必须重新发送</a:t>
            </a:r>
            <a:r>
              <a:rPr lang="en-US" altLang="zh-CN" b="0" dirty="0" err="1" smtClean="0">
                <a:effectLst/>
              </a:rPr>
              <a:t>DHCPdiscover</a:t>
            </a:r>
            <a:r>
              <a:rPr lang="zh-CN" altLang="en-US" b="0" dirty="0" smtClean="0">
                <a:effectLst/>
              </a:rPr>
              <a:t>发现信息来请求新的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地址。</a:t>
            </a:r>
            <a:endParaRPr lang="en-US" altLang="zh-CN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6DEB4-57AA-478A-9489-E031BB27AD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00000"/>
              </a:lnSpc>
            </a:pPr>
            <a:r>
              <a:rPr lang="en-US" altLang="zh-CN" sz="1000" dirty="0" smtClean="0"/>
              <a:t>“op”</a:t>
            </a:r>
            <a:r>
              <a:rPr lang="zh-CN" altLang="en-US" sz="1000" dirty="0" smtClean="0"/>
              <a:t>字段：</a:t>
            </a:r>
            <a:r>
              <a:rPr lang="en-US" altLang="zh-CN" sz="1000" dirty="0" smtClean="0"/>
              <a:t>operator</a:t>
            </a:r>
            <a:r>
              <a:rPr lang="zh-CN" altLang="en-US" sz="1000" dirty="0" smtClean="0"/>
              <a:t>，表示当前报文是</a:t>
            </a:r>
            <a:r>
              <a:rPr lang="en-US" altLang="zh-CN" sz="1000" dirty="0" smtClean="0"/>
              <a:t>client</a:t>
            </a:r>
            <a:r>
              <a:rPr lang="zh-CN" altLang="en-US" sz="1000" dirty="0" smtClean="0"/>
              <a:t>请求还是</a:t>
            </a:r>
            <a:r>
              <a:rPr lang="en-US" altLang="zh-CN" sz="1000" dirty="0" smtClean="0"/>
              <a:t>server</a:t>
            </a:r>
            <a:r>
              <a:rPr lang="zh-CN" altLang="en-US" sz="1000" dirty="0" smtClean="0"/>
              <a:t>应答，为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时表示是</a:t>
            </a:r>
            <a:r>
              <a:rPr lang="en-US" altLang="zh-CN" sz="1000" dirty="0" smtClean="0"/>
              <a:t>client</a:t>
            </a:r>
            <a:r>
              <a:rPr lang="zh-CN" altLang="en-US" sz="1000" dirty="0" smtClean="0"/>
              <a:t>请求，为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时表示是</a:t>
            </a:r>
            <a:r>
              <a:rPr lang="en-US" altLang="zh-CN" sz="1000" dirty="0" smtClean="0"/>
              <a:t>server</a:t>
            </a:r>
            <a:r>
              <a:rPr lang="zh-CN" altLang="en-US" sz="1000" dirty="0" smtClean="0"/>
              <a:t>应答。</a:t>
            </a:r>
            <a:endParaRPr lang="zh-CN" altLang="en-US" sz="1000" dirty="0" smtClean="0"/>
          </a:p>
          <a:p>
            <a:pPr marL="228600" indent="-228600">
              <a:lnSpc>
                <a:spcPct val="100000"/>
              </a:lnSpc>
            </a:pPr>
            <a:r>
              <a:rPr lang="zh-CN" altLang="en-US" sz="1000" dirty="0" smtClean="0"/>
              <a:t>“</a:t>
            </a:r>
            <a:r>
              <a:rPr lang="en-US" altLang="zh-CN" sz="1000" dirty="0" err="1" smtClean="0"/>
              <a:t>htype</a:t>
            </a:r>
            <a:r>
              <a:rPr lang="en-US" altLang="zh-CN" sz="1000" dirty="0" smtClean="0"/>
              <a:t>”</a:t>
            </a:r>
            <a:r>
              <a:rPr lang="zh-CN" altLang="en-US" sz="1000" dirty="0" smtClean="0"/>
              <a:t>，“</a:t>
            </a:r>
            <a:r>
              <a:rPr lang="en-US" altLang="zh-CN" sz="1000" dirty="0" err="1" smtClean="0"/>
              <a:t>hlen</a:t>
            </a:r>
            <a:r>
              <a:rPr lang="en-US" altLang="zh-CN" sz="1000" dirty="0" smtClean="0"/>
              <a:t>”</a:t>
            </a:r>
            <a:r>
              <a:rPr lang="zh-CN" altLang="en-US" sz="1000" dirty="0" smtClean="0"/>
              <a:t>字段：</a:t>
            </a:r>
            <a:r>
              <a:rPr lang="en-US" altLang="zh-CN" sz="1000" dirty="0" smtClean="0"/>
              <a:t>hardware type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hardware length</a:t>
            </a:r>
            <a:r>
              <a:rPr lang="zh-CN" altLang="en-US" sz="1000" dirty="0" smtClean="0"/>
              <a:t>，分别表示</a:t>
            </a:r>
            <a:r>
              <a:rPr lang="en-US" altLang="zh-CN" sz="1000" dirty="0" smtClean="0"/>
              <a:t>client</a:t>
            </a:r>
            <a:r>
              <a:rPr lang="zh-CN" altLang="en-US" sz="1000" dirty="0" smtClean="0"/>
              <a:t>的网络硬件地址类型，长度，如“</a:t>
            </a:r>
            <a:r>
              <a:rPr lang="en-US" altLang="zh-CN" sz="1000" dirty="0" err="1" smtClean="0"/>
              <a:t>htype</a:t>
            </a:r>
            <a:r>
              <a:rPr lang="en-US" altLang="zh-CN" sz="1000" dirty="0" smtClean="0"/>
              <a:t>”</a:t>
            </a:r>
            <a:r>
              <a:rPr lang="zh-CN" altLang="en-US" sz="1000" dirty="0" smtClean="0"/>
              <a:t>为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，表示</a:t>
            </a:r>
            <a:r>
              <a:rPr lang="en-US" altLang="zh-CN" sz="1000" dirty="0" smtClean="0"/>
              <a:t>client</a:t>
            </a:r>
            <a:r>
              <a:rPr lang="zh-CN" altLang="en-US" sz="1000" dirty="0" smtClean="0"/>
              <a:t>的网络硬件是</a:t>
            </a:r>
            <a:r>
              <a:rPr lang="en-US" altLang="zh-CN" sz="1000" dirty="0" smtClean="0"/>
              <a:t>10M</a:t>
            </a:r>
            <a:r>
              <a:rPr lang="zh-CN" altLang="en-US" sz="1000" dirty="0" smtClean="0"/>
              <a:t>以太网类型，“</a:t>
            </a:r>
            <a:r>
              <a:rPr lang="en-US" altLang="zh-CN" sz="1000" dirty="0" err="1" smtClean="0"/>
              <a:t>hlen</a:t>
            </a:r>
            <a:r>
              <a:rPr lang="en-US" altLang="zh-CN" sz="1000" dirty="0" smtClean="0"/>
              <a:t>”</a:t>
            </a:r>
            <a:r>
              <a:rPr lang="zh-CN" altLang="en-US" sz="1000" dirty="0" smtClean="0"/>
              <a:t>为</a:t>
            </a:r>
            <a:r>
              <a:rPr lang="en-US" altLang="zh-CN" sz="1000" dirty="0" smtClean="0"/>
              <a:t>6</a:t>
            </a:r>
            <a:r>
              <a:rPr lang="zh-CN" altLang="en-US" sz="1000" dirty="0" smtClean="0"/>
              <a:t>，表示</a:t>
            </a:r>
            <a:r>
              <a:rPr lang="en-US" altLang="zh-CN" sz="1000" dirty="0" smtClean="0"/>
              <a:t>client</a:t>
            </a:r>
            <a:r>
              <a:rPr lang="zh-CN" altLang="en-US" sz="1000" dirty="0" smtClean="0"/>
              <a:t>的网络硬件地址长度为</a:t>
            </a:r>
            <a:r>
              <a:rPr lang="en-US" altLang="zh-CN" sz="1000" dirty="0" smtClean="0"/>
              <a:t>6byte</a:t>
            </a:r>
            <a:r>
              <a:rPr lang="zh-CN" altLang="en-US" sz="1000" dirty="0" smtClean="0"/>
              <a:t>（即以太网类型的</a:t>
            </a:r>
            <a:r>
              <a:rPr lang="en-US" altLang="zh-CN" sz="1000" dirty="0" smtClean="0"/>
              <a:t>6byte</a:t>
            </a:r>
            <a:r>
              <a:rPr lang="zh-CN" altLang="en-US" sz="1000" dirty="0" smtClean="0"/>
              <a:t>的</a:t>
            </a:r>
            <a:r>
              <a:rPr lang="en-US" altLang="zh-CN" sz="1000" dirty="0" smtClean="0"/>
              <a:t>MAC</a:t>
            </a:r>
            <a:r>
              <a:rPr lang="zh-CN" altLang="en-US" sz="1000" dirty="0" smtClean="0"/>
              <a:t>地址）。</a:t>
            </a:r>
            <a:endParaRPr lang="zh-CN" altLang="en-US" sz="1000" dirty="0" smtClean="0"/>
          </a:p>
          <a:p>
            <a:pPr marL="228600" indent="-228600">
              <a:lnSpc>
                <a:spcPct val="100000"/>
              </a:lnSpc>
            </a:pPr>
            <a:r>
              <a:rPr lang="zh-CN" altLang="en-US" sz="1000" dirty="0" smtClean="0"/>
              <a:t>“</a:t>
            </a:r>
            <a:r>
              <a:rPr lang="en-US" altLang="zh-CN" sz="1000" dirty="0" smtClean="0"/>
              <a:t>hops”</a:t>
            </a:r>
            <a:r>
              <a:rPr lang="zh-CN" altLang="en-US" sz="1000" dirty="0" smtClean="0"/>
              <a:t>字段：表示当前的</a:t>
            </a:r>
            <a:r>
              <a:rPr lang="en-US" altLang="zh-CN" sz="1000" dirty="0" smtClean="0"/>
              <a:t>DHCP</a:t>
            </a:r>
            <a:r>
              <a:rPr lang="zh-CN" altLang="en-US" sz="1000" dirty="0" smtClean="0"/>
              <a:t>报文经过的</a:t>
            </a:r>
            <a:r>
              <a:rPr lang="en-US" altLang="zh-CN" sz="1000" dirty="0" smtClean="0"/>
              <a:t>DHCP RELAY</a:t>
            </a:r>
            <a:r>
              <a:rPr lang="zh-CN" altLang="en-US" sz="1000" dirty="0" smtClean="0"/>
              <a:t>的数目，类似于</a:t>
            </a:r>
            <a:r>
              <a:rPr lang="en-US" altLang="zh-CN" sz="1000" dirty="0" smtClean="0"/>
              <a:t>IP</a:t>
            </a:r>
            <a:r>
              <a:rPr lang="zh-CN" altLang="en-US" sz="1000" dirty="0" smtClean="0"/>
              <a:t>头中的跳数字段，但含义完全不同，</a:t>
            </a:r>
            <a:r>
              <a:rPr lang="en-US" altLang="zh-CN" sz="1000" dirty="0" smtClean="0"/>
              <a:t>client</a:t>
            </a:r>
            <a:r>
              <a:rPr lang="zh-CN" altLang="en-US" sz="1000" dirty="0" smtClean="0"/>
              <a:t>或</a:t>
            </a:r>
            <a:r>
              <a:rPr lang="en-US" altLang="zh-CN" sz="1000" dirty="0" smtClean="0"/>
              <a:t>server</a:t>
            </a:r>
            <a:r>
              <a:rPr lang="zh-CN" altLang="en-US" sz="1000" dirty="0" smtClean="0"/>
              <a:t>发出</a:t>
            </a:r>
            <a:r>
              <a:rPr lang="en-US" altLang="zh-CN" sz="1000" dirty="0" smtClean="0"/>
              <a:t>DHCP</a:t>
            </a:r>
            <a:r>
              <a:rPr lang="zh-CN" altLang="en-US" sz="1000" dirty="0" smtClean="0"/>
              <a:t>报文时，该字段都被置为</a:t>
            </a:r>
            <a:r>
              <a:rPr lang="en-US" altLang="zh-CN" sz="1000" dirty="0" smtClean="0"/>
              <a:t>0</a:t>
            </a:r>
            <a:r>
              <a:rPr lang="zh-CN" altLang="en-US" sz="1000" dirty="0" smtClean="0"/>
              <a:t>，每经过一个</a:t>
            </a:r>
            <a:r>
              <a:rPr lang="en-US" altLang="zh-CN" sz="1000" dirty="0" smtClean="0"/>
              <a:t>DHCP RELAY</a:t>
            </a:r>
            <a:r>
              <a:rPr lang="zh-CN" altLang="en-US" sz="1000" dirty="0" smtClean="0"/>
              <a:t>，字段加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，此字段的作用是限制</a:t>
            </a:r>
            <a:r>
              <a:rPr lang="en-US" altLang="zh-CN" sz="1000" dirty="0" smtClean="0"/>
              <a:t>DHCP</a:t>
            </a:r>
            <a:r>
              <a:rPr lang="zh-CN" altLang="en-US" sz="1000" dirty="0" smtClean="0"/>
              <a:t>报文不要经过太多的</a:t>
            </a:r>
            <a:r>
              <a:rPr lang="en-US" altLang="zh-CN" sz="1000" dirty="0" smtClean="0"/>
              <a:t>DHCP RELAY</a:t>
            </a:r>
            <a:r>
              <a:rPr lang="zh-CN" altLang="en-US" sz="1000" dirty="0" smtClean="0"/>
              <a:t>，协议规定，当“</a:t>
            </a:r>
            <a:r>
              <a:rPr lang="en-US" altLang="zh-CN" sz="1000" dirty="0" smtClean="0"/>
              <a:t>hops”</a:t>
            </a:r>
            <a:r>
              <a:rPr lang="zh-CN" altLang="en-US" sz="1000" dirty="0" smtClean="0"/>
              <a:t>大于</a:t>
            </a:r>
            <a:r>
              <a:rPr lang="en-US" altLang="zh-CN" sz="1000" dirty="0" smtClean="0"/>
              <a:t>4</a:t>
            </a:r>
            <a:r>
              <a:rPr lang="zh-CN" altLang="en-US" sz="1000" dirty="0" smtClean="0"/>
              <a:t>（现在也有规定</a:t>
            </a:r>
            <a:r>
              <a:rPr lang="en-US" altLang="zh-CN" sz="1000" dirty="0" smtClean="0"/>
              <a:t>16</a:t>
            </a:r>
            <a:r>
              <a:rPr lang="zh-CN" altLang="en-US" sz="1000" dirty="0" smtClean="0"/>
              <a:t>）时，这个</a:t>
            </a:r>
            <a:r>
              <a:rPr lang="en-US" altLang="zh-CN" sz="1000" dirty="0" smtClean="0"/>
              <a:t>DHCP</a:t>
            </a:r>
            <a:r>
              <a:rPr lang="zh-CN" altLang="en-US" sz="1000" dirty="0" smtClean="0"/>
              <a:t>报文将被丢弃。</a:t>
            </a:r>
            <a:endParaRPr lang="zh-CN" altLang="en-US" sz="1000" dirty="0" smtClean="0"/>
          </a:p>
          <a:p>
            <a:pPr marL="228600" indent="-228600">
              <a:lnSpc>
                <a:spcPct val="100000"/>
              </a:lnSpc>
            </a:pPr>
            <a:r>
              <a:rPr lang="zh-CN" altLang="en-US" sz="1000" dirty="0" smtClean="0"/>
              <a:t>“</a:t>
            </a:r>
            <a:r>
              <a:rPr lang="en-US" altLang="zh-CN" sz="1000" dirty="0" err="1" smtClean="0"/>
              <a:t>xid</a:t>
            </a:r>
            <a:r>
              <a:rPr lang="en-US" altLang="zh-CN" sz="1000" dirty="0" smtClean="0"/>
              <a:t>”</a:t>
            </a:r>
            <a:r>
              <a:rPr lang="zh-CN" altLang="en-US" sz="1000" dirty="0" smtClean="0"/>
              <a:t>字段：</a:t>
            </a:r>
            <a:r>
              <a:rPr lang="en-US" altLang="zh-CN" sz="1000" dirty="0" smtClean="0"/>
              <a:t>client</a:t>
            </a:r>
            <a:r>
              <a:rPr lang="zh-CN" altLang="en-US" sz="1000" dirty="0" smtClean="0"/>
              <a:t>每次发送</a:t>
            </a:r>
            <a:r>
              <a:rPr lang="en-US" altLang="zh-CN" sz="1000" dirty="0" smtClean="0"/>
              <a:t>DHCP</a:t>
            </a:r>
            <a:r>
              <a:rPr lang="zh-CN" altLang="en-US" sz="1000" dirty="0" smtClean="0"/>
              <a:t>请求报文时选择的随机数，用来匹配</a:t>
            </a:r>
            <a:r>
              <a:rPr lang="en-US" altLang="zh-CN" sz="1000" dirty="0" smtClean="0"/>
              <a:t>server</a:t>
            </a:r>
            <a:r>
              <a:rPr lang="zh-CN" altLang="en-US" sz="1000" dirty="0" smtClean="0"/>
              <a:t>的相应报文是对应的哪个请求报文。</a:t>
            </a:r>
            <a:endParaRPr lang="zh-CN" altLang="en-US" sz="1000" dirty="0" smtClean="0"/>
          </a:p>
          <a:p>
            <a:pPr marL="228600" indent="-228600">
              <a:lnSpc>
                <a:spcPct val="100000"/>
              </a:lnSpc>
            </a:pPr>
            <a:r>
              <a:rPr lang="zh-CN" altLang="en-US" sz="1000" dirty="0" smtClean="0"/>
              <a:t>“</a:t>
            </a:r>
            <a:r>
              <a:rPr lang="en-US" altLang="zh-CN" sz="1000" dirty="0" err="1" smtClean="0"/>
              <a:t>secs</a:t>
            </a:r>
            <a:r>
              <a:rPr lang="en-US" altLang="zh-CN" sz="1000" dirty="0" smtClean="0"/>
              <a:t>”</a:t>
            </a:r>
            <a:r>
              <a:rPr lang="zh-CN" altLang="en-US" sz="1000" dirty="0" smtClean="0"/>
              <a:t>字段：由</a:t>
            </a:r>
            <a:r>
              <a:rPr lang="en-US" altLang="zh-CN" sz="1000" dirty="0" smtClean="0"/>
              <a:t>client </a:t>
            </a:r>
            <a:r>
              <a:rPr lang="zh-CN" altLang="en-US" sz="1000" dirty="0" smtClean="0"/>
              <a:t>填充，用来表示</a:t>
            </a:r>
            <a:r>
              <a:rPr lang="en-US" altLang="zh-CN" sz="1000" dirty="0" smtClean="0"/>
              <a:t>client</a:t>
            </a:r>
            <a:r>
              <a:rPr lang="zh-CN" altLang="en-US" sz="1000" dirty="0" smtClean="0"/>
              <a:t>地址请求或续约过程中时间流逝的秒数。此字段已经没有太大意义，最初设计此字段是为了让</a:t>
            </a:r>
            <a:r>
              <a:rPr lang="en-US" altLang="zh-CN" sz="1000" dirty="0" smtClean="0"/>
              <a:t>DHCP SERVER</a:t>
            </a:r>
            <a:r>
              <a:rPr lang="zh-CN" altLang="en-US" sz="1000" dirty="0" smtClean="0"/>
              <a:t>在繁忙时优先处理此字段大的</a:t>
            </a:r>
            <a:r>
              <a:rPr lang="en-US" altLang="zh-CN" sz="1000" dirty="0" smtClean="0"/>
              <a:t>DHCP</a:t>
            </a:r>
            <a:r>
              <a:rPr lang="zh-CN" altLang="en-US" sz="1000" dirty="0" smtClean="0"/>
              <a:t>请求。</a:t>
            </a:r>
            <a:endParaRPr lang="zh-CN" altLang="en-US" sz="1000" dirty="0" smtClean="0"/>
          </a:p>
          <a:p>
            <a:pPr marL="228600" indent="-228600">
              <a:lnSpc>
                <a:spcPct val="100000"/>
              </a:lnSpc>
            </a:pPr>
            <a:r>
              <a:rPr lang="zh-CN" altLang="en-US" sz="1000" dirty="0" smtClean="0"/>
              <a:t>“</a:t>
            </a:r>
            <a:r>
              <a:rPr lang="en-US" altLang="zh-CN" sz="1000" dirty="0" smtClean="0"/>
              <a:t>flags”</a:t>
            </a:r>
            <a:r>
              <a:rPr lang="zh-CN" altLang="en-US" sz="1000" dirty="0" smtClean="0"/>
              <a:t>字段：在</a:t>
            </a:r>
            <a:r>
              <a:rPr lang="en-US" altLang="zh-CN" sz="1000" dirty="0" smtClean="0"/>
              <a:t>BOOTP</a:t>
            </a:r>
            <a:r>
              <a:rPr lang="zh-CN" altLang="en-US" sz="1000" dirty="0" smtClean="0"/>
              <a:t>中此字段是保留不用的，在</a:t>
            </a:r>
            <a:r>
              <a:rPr lang="en-US" altLang="zh-CN" sz="1000" dirty="0" smtClean="0"/>
              <a:t>DHCP</a:t>
            </a:r>
            <a:r>
              <a:rPr lang="zh-CN" altLang="en-US" sz="1000" dirty="0" smtClean="0"/>
              <a:t>协议中使用了其左边的最高位，格式如下：</a:t>
            </a:r>
            <a:endParaRPr lang="zh-CN" altLang="en-US" sz="1000" dirty="0" smtClean="0"/>
          </a:p>
          <a:p>
            <a:pPr marL="2000250" lvl="4" indent="-171450">
              <a:lnSpc>
                <a:spcPct val="100000"/>
              </a:lnSpc>
            </a:pPr>
            <a:r>
              <a:rPr lang="en-US" altLang="zh-CN" sz="800" dirty="0" smtClean="0"/>
              <a:t>Flags</a:t>
            </a:r>
            <a:r>
              <a:rPr lang="zh-CN" altLang="en-US" sz="800" dirty="0" smtClean="0"/>
              <a:t>字段格式</a:t>
            </a:r>
            <a:endParaRPr lang="zh-CN" altLang="en-US" sz="800" dirty="0" smtClean="0"/>
          </a:p>
          <a:p>
            <a:pPr marL="228600" indent="-228600">
              <a:lnSpc>
                <a:spcPct val="100000"/>
              </a:lnSpc>
            </a:pPr>
            <a:r>
              <a:rPr lang="zh-CN" altLang="en-US" sz="1000" dirty="0" smtClean="0"/>
              <a:t>整个字段占</a:t>
            </a:r>
            <a:r>
              <a:rPr lang="en-US" altLang="zh-CN" sz="1000" dirty="0" smtClean="0"/>
              <a:t>16</a:t>
            </a:r>
            <a:r>
              <a:rPr lang="zh-CN" altLang="en-US" sz="1000" dirty="0" smtClean="0"/>
              <a:t>比特，最左边的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为广播响应标识位，其余为保留备用，必须被</a:t>
            </a:r>
            <a:r>
              <a:rPr lang="en-US" altLang="zh-CN" sz="1000" dirty="0" smtClean="0"/>
              <a:t>client</a:t>
            </a:r>
            <a:r>
              <a:rPr lang="zh-CN" altLang="en-US" sz="1000" dirty="0" smtClean="0"/>
              <a:t>置</a:t>
            </a:r>
            <a:r>
              <a:rPr lang="en-US" altLang="zh-CN" sz="1000" dirty="0" smtClean="0"/>
              <a:t>0</a:t>
            </a:r>
            <a:r>
              <a:rPr lang="zh-CN" altLang="en-US" sz="1000" dirty="0" smtClean="0"/>
              <a:t>。当</a:t>
            </a:r>
            <a:r>
              <a:rPr lang="en-US" altLang="zh-CN" sz="1000" dirty="0" smtClean="0"/>
              <a:t>client</a:t>
            </a:r>
            <a:r>
              <a:rPr lang="zh-CN" altLang="en-US" sz="1000" dirty="0" smtClean="0"/>
              <a:t>不能接受单播的</a:t>
            </a:r>
            <a:r>
              <a:rPr lang="en-US" altLang="zh-CN" sz="1000" dirty="0" smtClean="0"/>
              <a:t>DHCP</a:t>
            </a:r>
            <a:r>
              <a:rPr lang="zh-CN" altLang="en-US" sz="1000" dirty="0" smtClean="0"/>
              <a:t>响应报文时，必须把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置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，否则置</a:t>
            </a:r>
            <a:r>
              <a:rPr lang="en-US" altLang="zh-CN" sz="1000" dirty="0" smtClean="0"/>
              <a:t>0</a:t>
            </a:r>
            <a:r>
              <a:rPr lang="zh-CN" altLang="en-US" sz="1000" dirty="0" smtClean="0"/>
              <a:t>。而</a:t>
            </a:r>
            <a:r>
              <a:rPr lang="en-US" altLang="zh-CN" sz="1000" dirty="0" smtClean="0"/>
              <a:t>DHCP SERVER</a:t>
            </a:r>
            <a:r>
              <a:rPr lang="zh-CN" altLang="en-US" sz="1000" dirty="0" smtClean="0"/>
              <a:t>在回响应报文时是广播还是单播，就将根据此广播响应标识位来判断。</a:t>
            </a:r>
            <a:endParaRPr lang="zh-CN" altLang="en-US" sz="1000" dirty="0" smtClean="0"/>
          </a:p>
          <a:p>
            <a:pPr marL="228600" indent="-228600">
              <a:lnSpc>
                <a:spcPct val="100000"/>
              </a:lnSpc>
            </a:pPr>
            <a:r>
              <a:rPr lang="en-US" altLang="zh-CN" sz="1200" dirty="0" smtClean="0"/>
              <a:t>“</a:t>
            </a:r>
            <a:r>
              <a:rPr lang="en-US" altLang="zh-CN" sz="1200" dirty="0" err="1" smtClean="0"/>
              <a:t>ciaddr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字段：</a:t>
            </a:r>
            <a:r>
              <a:rPr lang="en-US" altLang="zh-CN" sz="1200" dirty="0" smtClean="0"/>
              <a:t>client 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 address</a:t>
            </a:r>
            <a:r>
              <a:rPr lang="zh-CN" altLang="en-US" sz="1200" dirty="0" smtClean="0"/>
              <a:t>，表示</a:t>
            </a:r>
            <a:r>
              <a:rPr lang="en-US" altLang="zh-CN" sz="1200" dirty="0" smtClean="0"/>
              <a:t>client</a:t>
            </a:r>
            <a:r>
              <a:rPr lang="zh-CN" altLang="en-US" sz="1200" dirty="0" smtClean="0"/>
              <a:t>自己的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地址。当</a:t>
            </a:r>
            <a:r>
              <a:rPr lang="en-US" altLang="zh-CN" sz="1200" dirty="0" smtClean="0"/>
              <a:t>client</a:t>
            </a:r>
            <a:r>
              <a:rPr lang="zh-CN" altLang="en-US" sz="1200" dirty="0" smtClean="0"/>
              <a:t>能够使用此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地址接受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报文时，就将该字段用此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地址填充，否则置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DHCP SERVER</a:t>
            </a:r>
            <a:r>
              <a:rPr lang="zh-CN" altLang="en-US" sz="1200" dirty="0" smtClean="0"/>
              <a:t>发现此字段不为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时，将按填充的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地址直接将响应报文单播给</a:t>
            </a:r>
            <a:r>
              <a:rPr lang="en-US" altLang="zh-CN" sz="1200" dirty="0" smtClean="0"/>
              <a:t>client</a:t>
            </a:r>
            <a:r>
              <a:rPr lang="zh-CN" altLang="en-US" sz="1200" dirty="0" smtClean="0"/>
              <a:t>。</a:t>
            </a:r>
            <a:endParaRPr lang="zh-CN" altLang="en-US" sz="1200" dirty="0" smtClean="0"/>
          </a:p>
          <a:p>
            <a:pPr marL="228600" indent="-228600">
              <a:lnSpc>
                <a:spcPct val="100000"/>
              </a:lnSpc>
            </a:pPr>
            <a:r>
              <a:rPr lang="zh-CN" altLang="en-US" sz="1200" dirty="0" smtClean="0"/>
              <a:t>“</a:t>
            </a:r>
            <a:r>
              <a:rPr lang="en-US" altLang="zh-CN" sz="1200" dirty="0" err="1" smtClean="0"/>
              <a:t>yiaddr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字段：</a:t>
            </a:r>
            <a:r>
              <a:rPr lang="en-US" altLang="zh-CN" sz="1200" dirty="0" smtClean="0"/>
              <a:t>your 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 address</a:t>
            </a:r>
            <a:r>
              <a:rPr lang="zh-CN" altLang="en-US" sz="1200" dirty="0" smtClean="0"/>
              <a:t>，表示</a:t>
            </a:r>
            <a:r>
              <a:rPr lang="en-US" altLang="zh-CN" sz="1200" dirty="0" smtClean="0"/>
              <a:t>server</a:t>
            </a:r>
            <a:r>
              <a:rPr lang="zh-CN" altLang="en-US" sz="1200" dirty="0" smtClean="0"/>
              <a:t>分配给</a:t>
            </a:r>
            <a:r>
              <a:rPr lang="en-US" altLang="zh-CN" sz="1200" dirty="0" smtClean="0"/>
              <a:t>client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地址。当</a:t>
            </a:r>
            <a:r>
              <a:rPr lang="en-US" altLang="zh-CN" sz="1200" dirty="0" smtClean="0"/>
              <a:t>DHCP SERVER</a:t>
            </a:r>
            <a:r>
              <a:rPr lang="zh-CN" altLang="en-US" sz="1200" dirty="0" smtClean="0"/>
              <a:t>响应</a:t>
            </a:r>
            <a:r>
              <a:rPr lang="en-US" altLang="zh-CN" sz="1200" dirty="0" smtClean="0"/>
              <a:t>client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DHCP</a:t>
            </a:r>
            <a:r>
              <a:rPr lang="zh-CN" altLang="en-US" sz="1200" dirty="0" smtClean="0"/>
              <a:t>请求时，将把分配给</a:t>
            </a:r>
            <a:r>
              <a:rPr lang="en-US" altLang="zh-CN" sz="1200" dirty="0" smtClean="0"/>
              <a:t>client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地址填入此字段。</a:t>
            </a:r>
            <a:endParaRPr lang="zh-CN" altLang="en-US" sz="1200" dirty="0" smtClean="0"/>
          </a:p>
          <a:p>
            <a:pPr marL="228600" indent="-228600">
              <a:lnSpc>
                <a:spcPct val="100000"/>
              </a:lnSpc>
            </a:pPr>
            <a:r>
              <a:rPr lang="zh-CN" altLang="en-US" sz="1200" dirty="0" smtClean="0"/>
              <a:t>“</a:t>
            </a:r>
            <a:r>
              <a:rPr lang="en-US" altLang="zh-CN" sz="1200" dirty="0" err="1" smtClean="0"/>
              <a:t>siaddr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字段：</a:t>
            </a:r>
            <a:r>
              <a:rPr lang="en-US" altLang="zh-CN" sz="1200" dirty="0" smtClean="0"/>
              <a:t>server 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 address</a:t>
            </a:r>
            <a:r>
              <a:rPr lang="zh-CN" altLang="en-US" sz="1200" dirty="0" smtClean="0"/>
              <a:t>，表示</a:t>
            </a:r>
            <a:r>
              <a:rPr lang="en-US" altLang="zh-CN" sz="1200" dirty="0" smtClean="0"/>
              <a:t>client</a:t>
            </a:r>
            <a:r>
              <a:rPr lang="zh-CN" altLang="en-US" sz="1200" dirty="0" smtClean="0"/>
              <a:t>获得启动配置信息的</a:t>
            </a:r>
            <a:r>
              <a:rPr lang="en-US" altLang="zh-CN" sz="1200" dirty="0" smtClean="0"/>
              <a:t>server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地址。</a:t>
            </a:r>
            <a:endParaRPr lang="zh-CN" altLang="en-US" sz="1200" dirty="0" smtClean="0"/>
          </a:p>
          <a:p>
            <a:pPr marL="228600" indent="-228600">
              <a:lnSpc>
                <a:spcPct val="100000"/>
              </a:lnSpc>
            </a:pPr>
            <a:r>
              <a:rPr lang="zh-CN" altLang="en-US" sz="1200" dirty="0" smtClean="0"/>
              <a:t>“</a:t>
            </a:r>
            <a:r>
              <a:rPr lang="en-US" altLang="zh-CN" sz="1200" dirty="0" err="1" smtClean="0"/>
              <a:t>giaddr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字段：</a:t>
            </a:r>
            <a:r>
              <a:rPr lang="en-US" altLang="zh-CN" sz="1200" dirty="0" smtClean="0"/>
              <a:t>gateway 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 address</a:t>
            </a:r>
            <a:r>
              <a:rPr lang="zh-CN" altLang="en-US" sz="1200" dirty="0" smtClean="0"/>
              <a:t>，记录第一个</a:t>
            </a:r>
            <a:r>
              <a:rPr lang="en-US" altLang="zh-CN" sz="1200" dirty="0" smtClean="0"/>
              <a:t>DHCP RELAY agent</a:t>
            </a:r>
            <a:r>
              <a:rPr lang="zh-CN" altLang="en-US" sz="1200" dirty="0" smtClean="0"/>
              <a:t>的地址。当</a:t>
            </a:r>
            <a:r>
              <a:rPr lang="en-US" altLang="zh-CN" sz="1200" dirty="0" smtClean="0"/>
              <a:t>client</a:t>
            </a:r>
            <a:r>
              <a:rPr lang="zh-CN" altLang="en-US" sz="1200" dirty="0" smtClean="0"/>
              <a:t>发出</a:t>
            </a:r>
            <a:r>
              <a:rPr lang="en-US" altLang="zh-CN" sz="1200" dirty="0" smtClean="0"/>
              <a:t>DHCP</a:t>
            </a:r>
            <a:r>
              <a:rPr lang="zh-CN" altLang="en-US" sz="1200" dirty="0" smtClean="0"/>
              <a:t>请求报文后，如果网络中存在</a:t>
            </a:r>
            <a:r>
              <a:rPr lang="en-US" altLang="zh-CN" sz="1200" dirty="0" smtClean="0"/>
              <a:t>DHCP RELAY</a:t>
            </a:r>
            <a:r>
              <a:rPr lang="zh-CN" altLang="en-US" sz="1200" dirty="0" smtClean="0"/>
              <a:t>，则第一个</a:t>
            </a:r>
            <a:r>
              <a:rPr lang="en-US" altLang="zh-CN" sz="1200" dirty="0" smtClean="0"/>
              <a:t>DHCP RELAY</a:t>
            </a:r>
            <a:r>
              <a:rPr lang="zh-CN" altLang="en-US" sz="1200" dirty="0" smtClean="0"/>
              <a:t>转发这个请求报文时，将把自己的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地址填入此字段，随后的</a:t>
            </a:r>
            <a:r>
              <a:rPr lang="en-US" altLang="zh-CN" sz="1200" dirty="0" smtClean="0"/>
              <a:t>DHCP RELAY</a:t>
            </a:r>
            <a:r>
              <a:rPr lang="zh-CN" altLang="en-US" sz="1200" dirty="0" smtClean="0"/>
              <a:t>将不改写该字段，只是将“</a:t>
            </a:r>
            <a:r>
              <a:rPr lang="en-US" altLang="zh-CN" sz="1200" dirty="0" smtClean="0"/>
              <a:t>hops”</a:t>
            </a:r>
            <a:r>
              <a:rPr lang="zh-CN" altLang="en-US" sz="1200" dirty="0" smtClean="0"/>
              <a:t>加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DHCP SERVER</a:t>
            </a:r>
            <a:r>
              <a:rPr lang="zh-CN" altLang="en-US" sz="1200" dirty="0" smtClean="0"/>
              <a:t>将根据此字段为客户端分配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地址（必须为同一网段），再把响应报文由</a:t>
            </a:r>
            <a:r>
              <a:rPr lang="en-US" altLang="zh-CN" sz="1200" dirty="0" smtClean="0"/>
              <a:t>DHCP RELAY agent</a:t>
            </a:r>
            <a:r>
              <a:rPr lang="zh-CN" altLang="en-US" sz="1200" dirty="0" smtClean="0"/>
              <a:t>转发给</a:t>
            </a:r>
            <a:r>
              <a:rPr lang="en-US" altLang="zh-CN" sz="1200" dirty="0" smtClean="0"/>
              <a:t>client</a:t>
            </a:r>
            <a:r>
              <a:rPr lang="zh-CN" altLang="en-US" sz="1200" dirty="0" smtClean="0"/>
              <a:t>。</a:t>
            </a:r>
            <a:endParaRPr lang="zh-CN" altLang="en-US" sz="1200" dirty="0" smtClean="0"/>
          </a:p>
          <a:p>
            <a:pPr marL="228600" indent="-228600">
              <a:lnSpc>
                <a:spcPct val="100000"/>
              </a:lnSpc>
            </a:pPr>
            <a:r>
              <a:rPr lang="zh-CN" altLang="en-US" sz="1200" dirty="0" smtClean="0"/>
              <a:t>“</a:t>
            </a:r>
            <a:r>
              <a:rPr lang="en-US" altLang="zh-CN" sz="1200" dirty="0" err="1" smtClean="0"/>
              <a:t>chaddr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字段：</a:t>
            </a:r>
            <a:r>
              <a:rPr lang="en-US" altLang="zh-CN" sz="1200" dirty="0" smtClean="0"/>
              <a:t>client hardware address</a:t>
            </a:r>
            <a:r>
              <a:rPr lang="zh-CN" altLang="en-US" sz="1200" dirty="0" smtClean="0"/>
              <a:t>，记录</a:t>
            </a:r>
            <a:r>
              <a:rPr lang="en-US" altLang="zh-CN" sz="1200" dirty="0" smtClean="0"/>
              <a:t>client</a:t>
            </a:r>
            <a:r>
              <a:rPr lang="zh-CN" altLang="en-US" sz="1200" dirty="0" smtClean="0"/>
              <a:t>的实际硬件地址。</a:t>
            </a:r>
            <a:r>
              <a:rPr lang="en-US" altLang="zh-CN" sz="1200" dirty="0" smtClean="0"/>
              <a:t>DHCP SERVER</a:t>
            </a:r>
            <a:r>
              <a:rPr lang="zh-CN" altLang="en-US" sz="1200" dirty="0" smtClean="0"/>
              <a:t>一般根据此字段来唯一标识一个</a:t>
            </a:r>
            <a:r>
              <a:rPr lang="en-US" altLang="zh-CN" sz="1200" dirty="0" smtClean="0"/>
              <a:t>client</a:t>
            </a:r>
            <a:r>
              <a:rPr lang="zh-CN" altLang="en-US" sz="1200" dirty="0" smtClean="0"/>
              <a:t>。而且此字段必须与前面的“</a:t>
            </a:r>
            <a:r>
              <a:rPr lang="en-US" altLang="zh-CN" sz="1200" dirty="0" err="1" smtClean="0"/>
              <a:t>htype</a:t>
            </a:r>
            <a:r>
              <a:rPr lang="en-US" altLang="zh-CN" sz="1200" dirty="0" smtClean="0"/>
              <a:t>”“</a:t>
            </a:r>
            <a:r>
              <a:rPr lang="en-US" altLang="zh-CN" sz="1200" dirty="0" err="1" smtClean="0"/>
              <a:t>hlen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字段一致。如当“</a:t>
            </a:r>
            <a:r>
              <a:rPr lang="en-US" altLang="zh-CN" sz="1200" dirty="0" err="1" smtClean="0"/>
              <a:t>htype</a:t>
            </a:r>
            <a:r>
              <a:rPr lang="en-US" altLang="zh-CN" sz="1200" dirty="0" smtClean="0"/>
              <a:t>”“</a:t>
            </a:r>
            <a:r>
              <a:rPr lang="en-US" altLang="zh-CN" sz="1200" dirty="0" err="1" smtClean="0"/>
              <a:t>hlen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分别为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时，此字段必须填入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字节的以太网地址。</a:t>
            </a:r>
            <a:endParaRPr lang="zh-CN" altLang="en-US" sz="1200" dirty="0" smtClean="0"/>
          </a:p>
          <a:p>
            <a:pPr marL="228600" indent="-228600">
              <a:lnSpc>
                <a:spcPct val="100000"/>
              </a:lnSpc>
            </a:pPr>
            <a:r>
              <a:rPr lang="zh-CN" altLang="en-US" sz="1200" dirty="0" smtClean="0"/>
              <a:t>“</a:t>
            </a:r>
            <a:r>
              <a:rPr lang="en-US" altLang="zh-CN" sz="1200" dirty="0" err="1" smtClean="0"/>
              <a:t>sname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字段：</a:t>
            </a:r>
            <a:r>
              <a:rPr lang="en-US" altLang="zh-CN" sz="1200" dirty="0" smtClean="0"/>
              <a:t>server name</a:t>
            </a:r>
            <a:r>
              <a:rPr lang="zh-CN" altLang="en-US" sz="1200" dirty="0" smtClean="0"/>
              <a:t>，记录</a:t>
            </a:r>
            <a:r>
              <a:rPr lang="en-US" altLang="zh-CN" sz="1200" dirty="0" smtClean="0"/>
              <a:t>client</a:t>
            </a:r>
            <a:r>
              <a:rPr lang="zh-CN" altLang="en-US" sz="1200" dirty="0" smtClean="0"/>
              <a:t>获取启动配置信息的服务器名字。此字段由</a:t>
            </a:r>
            <a:r>
              <a:rPr lang="en-US" altLang="zh-CN" sz="1200" dirty="0" smtClean="0"/>
              <a:t>DHCP SERVER</a:t>
            </a:r>
            <a:r>
              <a:rPr lang="zh-CN" altLang="en-US" sz="1200" dirty="0" smtClean="0"/>
              <a:t>填写，而且是可选的，如果填写，必须为一个以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结尾的字符串。</a:t>
            </a:r>
            <a:endParaRPr lang="zh-CN" altLang="en-US" sz="1200" dirty="0" smtClean="0"/>
          </a:p>
          <a:p>
            <a:pPr marL="228600" indent="-228600">
              <a:lnSpc>
                <a:spcPct val="100000"/>
              </a:lnSpc>
            </a:pPr>
            <a:r>
              <a:rPr lang="zh-CN" altLang="en-US" sz="1200" dirty="0" smtClean="0"/>
              <a:t>“</a:t>
            </a:r>
            <a:r>
              <a:rPr lang="en-US" altLang="zh-CN" sz="1200" dirty="0" smtClean="0"/>
              <a:t>file”</a:t>
            </a:r>
            <a:r>
              <a:rPr lang="zh-CN" altLang="en-US" sz="1200" dirty="0" smtClean="0"/>
              <a:t>字段：</a:t>
            </a:r>
            <a:r>
              <a:rPr lang="en-US" altLang="zh-CN" sz="1200" dirty="0" smtClean="0"/>
              <a:t>Boot file name</a:t>
            </a:r>
            <a:r>
              <a:rPr lang="zh-CN" altLang="en-US" sz="1200" dirty="0" smtClean="0"/>
              <a:t>，记录</a:t>
            </a:r>
            <a:r>
              <a:rPr lang="en-US" altLang="zh-CN" sz="1200" dirty="0" smtClean="0"/>
              <a:t>client</a:t>
            </a:r>
            <a:r>
              <a:rPr lang="zh-CN" altLang="en-US" sz="1200" dirty="0" smtClean="0"/>
              <a:t>的启动配置文件名，由</a:t>
            </a:r>
            <a:r>
              <a:rPr lang="en-US" altLang="zh-CN" sz="1200" dirty="0" smtClean="0"/>
              <a:t>DHCP SERVER</a:t>
            </a:r>
            <a:r>
              <a:rPr lang="zh-CN" altLang="en-US" sz="1200" dirty="0" smtClean="0"/>
              <a:t>填写。可选，如果填写，必须是以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结尾的字符串。</a:t>
            </a:r>
            <a:endParaRPr lang="zh-CN" altLang="en-US" sz="1200" dirty="0" smtClean="0"/>
          </a:p>
          <a:p>
            <a:pPr marL="228600" indent="-228600">
              <a:lnSpc>
                <a:spcPct val="100000"/>
              </a:lnSpc>
            </a:pPr>
            <a:r>
              <a:rPr lang="zh-CN" altLang="en-US" sz="1200" dirty="0" smtClean="0"/>
              <a:t>“</a:t>
            </a:r>
            <a:r>
              <a:rPr lang="en-US" altLang="zh-CN" sz="1200" dirty="0" smtClean="0"/>
              <a:t>option”</a:t>
            </a:r>
            <a:r>
              <a:rPr lang="zh-CN" altLang="en-US" sz="1200" dirty="0" smtClean="0"/>
              <a:t>字段：可选变长选项字段，对于</a:t>
            </a:r>
            <a:r>
              <a:rPr lang="en-US" altLang="zh-CN" sz="1200" dirty="0" smtClean="0"/>
              <a:t>BOOTP</a:t>
            </a:r>
            <a:r>
              <a:rPr lang="zh-CN" altLang="en-US" sz="1200" dirty="0" smtClean="0"/>
              <a:t>，又称为“</a:t>
            </a:r>
            <a:r>
              <a:rPr lang="en-US" altLang="zh-CN" sz="1200" dirty="0" smtClean="0"/>
              <a:t>vendor”</a:t>
            </a:r>
            <a:r>
              <a:rPr lang="zh-CN" altLang="en-US" sz="1200" dirty="0" smtClean="0"/>
              <a:t>字段。此字段包含了大量可选的终端初始配置信息和网络配置信息。如决定终端的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特性配置信息，域名信息，表识终端的特殊信息，终端的默认网关信息，</a:t>
            </a:r>
            <a:r>
              <a:rPr lang="en-US" altLang="zh-CN" sz="1200" dirty="0" smtClean="0"/>
              <a:t>WINS</a:t>
            </a:r>
            <a:r>
              <a:rPr lang="zh-CN" altLang="en-US" sz="1200" dirty="0" smtClean="0"/>
              <a:t>服务器的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地址，用户使用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地址的有效租期等等。正是因为有了此字段，</a:t>
            </a:r>
            <a:r>
              <a:rPr lang="en-US" altLang="zh-CN" sz="1200" dirty="0" smtClean="0"/>
              <a:t>DHCP</a:t>
            </a:r>
            <a:r>
              <a:rPr lang="zh-CN" altLang="en-US" sz="1200" dirty="0" smtClean="0"/>
              <a:t>协议才能够给</a:t>
            </a:r>
            <a:r>
              <a:rPr lang="en-US" altLang="zh-CN" sz="1200" dirty="0" smtClean="0"/>
              <a:t>client</a:t>
            </a:r>
            <a:r>
              <a:rPr lang="zh-CN" altLang="en-US" sz="1200" dirty="0" smtClean="0"/>
              <a:t>提供大量的配置信息，此字段采用“</a:t>
            </a:r>
            <a:r>
              <a:rPr lang="en-US" altLang="zh-CN" sz="1200" dirty="0" smtClean="0"/>
              <a:t>CLV”</a:t>
            </a:r>
            <a:r>
              <a:rPr lang="zh-CN" altLang="en-US" sz="1200" dirty="0" smtClean="0"/>
              <a:t>方式构成，即</a:t>
            </a:r>
            <a:r>
              <a:rPr lang="en-US" altLang="zh-CN" sz="1200" dirty="0" smtClean="0"/>
              <a:t>code:</a:t>
            </a:r>
            <a:r>
              <a:rPr lang="zh-CN" altLang="en-US" sz="1200" dirty="0" smtClean="0"/>
              <a:t>标识号，唯一标识后面的信息内容，占</a:t>
            </a:r>
            <a:r>
              <a:rPr lang="en-US" altLang="zh-CN" sz="1200" dirty="0" smtClean="0"/>
              <a:t>1bytes</a:t>
            </a:r>
            <a:r>
              <a:rPr lang="zh-CN" altLang="en-US" sz="1200" dirty="0" smtClean="0"/>
              <a:t>；</a:t>
            </a:r>
            <a:r>
              <a:rPr lang="en-US" altLang="zh-CN" sz="1200" dirty="0" smtClean="0"/>
              <a:t>length:</a:t>
            </a:r>
            <a:r>
              <a:rPr lang="zh-CN" altLang="en-US" sz="1200" dirty="0" smtClean="0"/>
              <a:t>长度，表示后面信息内容的长度，占</a:t>
            </a:r>
            <a:r>
              <a:rPr lang="en-US" altLang="zh-CN" sz="1200" dirty="0" smtClean="0"/>
              <a:t>1bytes</a:t>
            </a:r>
            <a:r>
              <a:rPr lang="zh-CN" altLang="en-US" sz="1200" dirty="0" smtClean="0"/>
              <a:t>； </a:t>
            </a:r>
            <a:r>
              <a:rPr lang="en-US" altLang="zh-CN" sz="1200" dirty="0" smtClean="0"/>
              <a:t>value:</a:t>
            </a:r>
            <a:r>
              <a:rPr lang="zh-CN" altLang="en-US" sz="1200" dirty="0" smtClean="0"/>
              <a:t>信息内容，其长度为</a:t>
            </a:r>
            <a:r>
              <a:rPr lang="en-US" altLang="zh-CN" sz="1200" dirty="0" smtClean="0"/>
              <a:t>length</a:t>
            </a:r>
            <a:r>
              <a:rPr lang="zh-CN" altLang="en-US" sz="1200" dirty="0" smtClean="0"/>
              <a:t>所指定，以</a:t>
            </a:r>
            <a:r>
              <a:rPr lang="en-US" altLang="zh-CN" sz="1200" dirty="0" smtClean="0"/>
              <a:t>bytes</a:t>
            </a:r>
            <a:r>
              <a:rPr lang="zh-CN" altLang="en-US" sz="1200" dirty="0" smtClean="0"/>
              <a:t>为单位。</a:t>
            </a:r>
            <a:endParaRPr lang="zh-CN" altLang="en-US" sz="1200" dirty="0" smtClean="0"/>
          </a:p>
          <a:p>
            <a:pPr marL="228600" indent="-228600">
              <a:lnSpc>
                <a:spcPct val="100000"/>
              </a:lnSpc>
            </a:pPr>
            <a:r>
              <a:rPr lang="zh-CN" altLang="en-US" sz="1200" dirty="0" smtClean="0"/>
              <a:t>当需要新的信息时，可以按照这种编码方式申请新的</a:t>
            </a:r>
            <a:r>
              <a:rPr lang="en-US" altLang="zh-CN" sz="1200" dirty="0" smtClean="0"/>
              <a:t>option</a:t>
            </a:r>
            <a:r>
              <a:rPr lang="zh-CN" altLang="en-US" sz="1200" dirty="0" smtClean="0"/>
              <a:t>即可，目前</a:t>
            </a:r>
            <a:r>
              <a:rPr lang="en-US" altLang="zh-CN" sz="1200" dirty="0" smtClean="0"/>
              <a:t>DHCP</a:t>
            </a:r>
            <a:r>
              <a:rPr lang="zh-CN" altLang="en-US" sz="1200" dirty="0" smtClean="0"/>
              <a:t>协议已经支持即成为标准的</a:t>
            </a:r>
            <a:r>
              <a:rPr lang="en-US" altLang="zh-CN" sz="1200" dirty="0" smtClean="0"/>
              <a:t>option</a:t>
            </a:r>
            <a:r>
              <a:rPr lang="zh-CN" altLang="en-US" sz="1200" dirty="0" smtClean="0"/>
              <a:t>已有近</a:t>
            </a:r>
            <a:r>
              <a:rPr lang="en-US" altLang="zh-CN" sz="1200" dirty="0" smtClean="0"/>
              <a:t>80</a:t>
            </a:r>
            <a:r>
              <a:rPr lang="zh-CN" altLang="en-US" sz="1200" dirty="0" smtClean="0"/>
              <a:t>项，具体内容可以参考</a:t>
            </a:r>
            <a:r>
              <a:rPr lang="en-US" altLang="zh-CN" sz="1200" dirty="0" smtClean="0"/>
              <a:t>RFC2132</a:t>
            </a:r>
            <a:r>
              <a:rPr lang="zh-CN" altLang="en-US" sz="1200" dirty="0" smtClean="0"/>
              <a:t>。由于</a:t>
            </a:r>
            <a:r>
              <a:rPr lang="en-US" altLang="zh-CN" sz="1200" dirty="0" smtClean="0"/>
              <a:t>option</a:t>
            </a:r>
            <a:r>
              <a:rPr lang="zh-CN" altLang="en-US" sz="1200" dirty="0" smtClean="0"/>
              <a:t>不断扩展，可以从最新的</a:t>
            </a:r>
            <a:r>
              <a:rPr lang="en-US" altLang="zh-CN" sz="1200" dirty="0" smtClean="0"/>
              <a:t>RFC</a:t>
            </a:r>
            <a:r>
              <a:rPr lang="zh-CN" altLang="en-US" sz="1200" dirty="0" smtClean="0"/>
              <a:t>中得到最新的</a:t>
            </a:r>
            <a:r>
              <a:rPr lang="en-US" altLang="zh-CN" sz="1200" dirty="0" smtClean="0"/>
              <a:t>option</a:t>
            </a:r>
            <a:r>
              <a:rPr lang="zh-CN" altLang="en-US" sz="1200" dirty="0" smtClean="0"/>
              <a:t>集合。其中最常用的</a:t>
            </a:r>
            <a:r>
              <a:rPr lang="en-US" altLang="zh-CN" sz="1200" dirty="0" smtClean="0"/>
              <a:t>option</a:t>
            </a:r>
            <a:r>
              <a:rPr lang="zh-CN" altLang="en-US" sz="1200" dirty="0" smtClean="0"/>
              <a:t>包括</a:t>
            </a:r>
            <a:r>
              <a:rPr lang="en-US" altLang="zh-CN" sz="1200" dirty="0" err="1" smtClean="0"/>
              <a:t>Dhcp</a:t>
            </a:r>
            <a:r>
              <a:rPr lang="en-US" altLang="zh-CN" sz="1200" dirty="0" smtClean="0"/>
              <a:t> message type, router IP,DNS IP, Wins IP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client id, server id</a:t>
            </a:r>
            <a:r>
              <a:rPr lang="zh-CN" altLang="en-US" sz="1200" dirty="0" smtClean="0"/>
              <a:t>等选项。</a:t>
            </a:r>
            <a:endParaRPr lang="zh-CN" altLang="en-US" sz="1200" dirty="0" smtClean="0"/>
          </a:p>
          <a:p>
            <a:pPr marL="228600" indent="-228600">
              <a:lnSpc>
                <a:spcPct val="100000"/>
              </a:lnSpc>
            </a:pPr>
            <a:r>
              <a:rPr lang="en-US" altLang="zh-CN" sz="1200" dirty="0" err="1" smtClean="0"/>
              <a:t>Dhcp</a:t>
            </a:r>
            <a:r>
              <a:rPr lang="en-US" altLang="zh-CN" sz="1200" dirty="0" smtClean="0"/>
              <a:t> message type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code = 53, length = 1, value= 1----8</a:t>
            </a:r>
            <a:r>
              <a:rPr lang="zh-CN" altLang="en-US" sz="1200" dirty="0" smtClean="0"/>
              <a:t>，此字段表示</a:t>
            </a:r>
            <a:r>
              <a:rPr lang="en-US" altLang="zh-CN" sz="1200" dirty="0" smtClean="0"/>
              <a:t>DHCP</a:t>
            </a:r>
            <a:r>
              <a:rPr lang="zh-CN" altLang="en-US" sz="1200" dirty="0" smtClean="0"/>
              <a:t>报文类型</a:t>
            </a:r>
            <a:r>
              <a:rPr lang="en-US" altLang="zh-CN" sz="1200" dirty="0" smtClean="0"/>
              <a:t>;</a:t>
            </a:r>
            <a:endParaRPr lang="en-US" altLang="zh-CN" sz="1200" dirty="0" smtClean="0"/>
          </a:p>
          <a:p>
            <a:pPr marL="228600" indent="-228600">
              <a:lnSpc>
                <a:spcPct val="100000"/>
              </a:lnSpc>
            </a:pPr>
            <a:r>
              <a:rPr lang="en-US" altLang="zh-CN" sz="1200" dirty="0" smtClean="0"/>
              <a:t>router IP 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code = 3, length = IP</a:t>
            </a:r>
            <a:r>
              <a:rPr lang="zh-CN" altLang="en-US" sz="1200" dirty="0" smtClean="0"/>
              <a:t>地址长度</a:t>
            </a:r>
            <a:r>
              <a:rPr lang="en-US" altLang="zh-CN" sz="1200" dirty="0" smtClean="0"/>
              <a:t>, value=client</a:t>
            </a:r>
            <a:r>
              <a:rPr lang="zh-CN" altLang="en-US" sz="1200" dirty="0" smtClean="0"/>
              <a:t>的默认网关的 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地址；</a:t>
            </a:r>
            <a:endParaRPr lang="zh-CN" altLang="en-US" sz="1200" dirty="0" smtClean="0"/>
          </a:p>
          <a:p>
            <a:pPr marL="228600" indent="-228600">
              <a:lnSpc>
                <a:spcPct val="100000"/>
              </a:lnSpc>
            </a:pPr>
            <a:r>
              <a:rPr lang="en-US" altLang="zh-CN" sz="1200" dirty="0" smtClean="0"/>
              <a:t>DNS IP 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code = 6, length = IP</a:t>
            </a:r>
            <a:r>
              <a:rPr lang="zh-CN" altLang="en-US" sz="1200" dirty="0" smtClean="0"/>
              <a:t>地址长度的倍数</a:t>
            </a:r>
            <a:r>
              <a:rPr lang="en-US" altLang="zh-CN" sz="1200" dirty="0" smtClean="0"/>
              <a:t>, value= client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DNS</a:t>
            </a:r>
            <a:r>
              <a:rPr lang="zh-CN" altLang="en-US" sz="1200" dirty="0" smtClean="0"/>
              <a:t>服务器的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地址序列； </a:t>
            </a:r>
            <a:endParaRPr lang="zh-CN" altLang="en-US" sz="1200" dirty="0" smtClean="0"/>
          </a:p>
          <a:p>
            <a:pPr marL="228600" indent="-228600">
              <a:lnSpc>
                <a:spcPct val="100000"/>
              </a:lnSpc>
            </a:pPr>
            <a:r>
              <a:rPr lang="en-US" altLang="zh-CN" sz="1200" dirty="0" smtClean="0"/>
              <a:t>Wins IP 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code = 44, length = IP</a:t>
            </a:r>
            <a:r>
              <a:rPr lang="zh-CN" altLang="en-US" sz="1200" dirty="0" smtClean="0"/>
              <a:t>地址长度的倍数</a:t>
            </a:r>
            <a:r>
              <a:rPr lang="en-US" altLang="zh-CN" sz="1200" dirty="0" smtClean="0"/>
              <a:t>, value= client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WINS</a:t>
            </a:r>
            <a:r>
              <a:rPr lang="zh-CN" altLang="en-US" sz="1200" dirty="0" smtClean="0"/>
              <a:t>服务器的 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地址序列； </a:t>
            </a:r>
            <a:endParaRPr lang="zh-CN" altLang="en-US" sz="1200" dirty="0" smtClean="0"/>
          </a:p>
          <a:p>
            <a:pPr marL="228600" indent="-228600">
              <a:lnSpc>
                <a:spcPct val="100000"/>
              </a:lnSpc>
            </a:pPr>
            <a:r>
              <a:rPr lang="en-US" altLang="zh-CN" sz="1200" dirty="0" smtClean="0"/>
              <a:t>client id 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code = 61, length = client</a:t>
            </a:r>
            <a:r>
              <a:rPr lang="zh-CN" altLang="en-US" sz="1200" dirty="0" smtClean="0"/>
              <a:t>的网络硬件地址的长度＋</a:t>
            </a:r>
            <a:r>
              <a:rPr lang="en-US" altLang="zh-CN" sz="1200" dirty="0" smtClean="0"/>
              <a:t>2, value=“</a:t>
            </a:r>
            <a:r>
              <a:rPr lang="en-US" altLang="zh-CN" sz="1200" dirty="0" err="1" smtClean="0"/>
              <a:t>htype</a:t>
            </a:r>
            <a:r>
              <a:rPr lang="en-US" altLang="zh-CN" sz="1200" dirty="0" smtClean="0"/>
              <a:t>”+“</a:t>
            </a:r>
            <a:r>
              <a:rPr lang="en-US" altLang="zh-CN" sz="1200" dirty="0" err="1" smtClean="0"/>
              <a:t>hlen</a:t>
            </a:r>
            <a:r>
              <a:rPr lang="en-US" altLang="zh-CN" sz="1200" dirty="0" smtClean="0"/>
              <a:t>”+ client</a:t>
            </a:r>
            <a:r>
              <a:rPr lang="zh-CN" altLang="en-US" sz="1200" dirty="0" smtClean="0"/>
              <a:t>的网络硬件地址；</a:t>
            </a:r>
            <a:endParaRPr lang="zh-CN" altLang="en-US" sz="1200" dirty="0" smtClean="0"/>
          </a:p>
          <a:p>
            <a:pPr marL="228600" indent="-228600">
              <a:lnSpc>
                <a:spcPct val="100000"/>
              </a:lnSpc>
            </a:pPr>
            <a:r>
              <a:rPr lang="en-US" altLang="zh-CN" sz="1200" dirty="0" smtClean="0"/>
              <a:t>server id 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code = 54, length = IP</a:t>
            </a:r>
            <a:r>
              <a:rPr lang="zh-CN" altLang="en-US" sz="1200" dirty="0" smtClean="0"/>
              <a:t>地址长度</a:t>
            </a:r>
            <a:r>
              <a:rPr lang="en-US" altLang="zh-CN" sz="1200" dirty="0" smtClean="0"/>
              <a:t>, value= DHCP SERVER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地址； </a:t>
            </a:r>
            <a:endParaRPr lang="zh-CN" altLang="en-US" sz="1200" dirty="0" smtClean="0"/>
          </a:p>
          <a:p>
            <a:pPr marL="228600" indent="-228600">
              <a:lnSpc>
                <a:spcPct val="100000"/>
              </a:lnSpc>
            </a:pPr>
            <a:r>
              <a:rPr lang="zh-CN" altLang="en-US" sz="1200" dirty="0" smtClean="0"/>
              <a:t>对于</a:t>
            </a:r>
            <a:r>
              <a:rPr lang="en-US" altLang="zh-CN" sz="1200" dirty="0" smtClean="0"/>
              <a:t>BOOTP</a:t>
            </a:r>
            <a:r>
              <a:rPr lang="zh-CN" altLang="en-US" sz="1200" dirty="0" smtClean="0"/>
              <a:t>协议，此字段为</a:t>
            </a:r>
            <a:r>
              <a:rPr lang="en-US" altLang="zh-CN" sz="1200" dirty="0" smtClean="0"/>
              <a:t>64bytes</a:t>
            </a:r>
            <a:r>
              <a:rPr lang="zh-CN" altLang="en-US" sz="1200" dirty="0" smtClean="0"/>
              <a:t>，对于</a:t>
            </a:r>
            <a:r>
              <a:rPr lang="en-US" altLang="zh-CN" sz="1200" dirty="0" smtClean="0"/>
              <a:t>DHCP</a:t>
            </a:r>
            <a:r>
              <a:rPr lang="zh-CN" altLang="en-US" sz="1200" dirty="0" smtClean="0"/>
              <a:t>协议，此字段为</a:t>
            </a:r>
            <a:r>
              <a:rPr lang="en-US" altLang="zh-CN" sz="1200" dirty="0" smtClean="0"/>
              <a:t>64---312 bytes,</a:t>
            </a:r>
            <a:r>
              <a:rPr lang="zh-CN" altLang="en-US" sz="1200" dirty="0" smtClean="0"/>
              <a:t>当</a:t>
            </a:r>
            <a:r>
              <a:rPr lang="en-US" altLang="zh-CN" sz="1200" dirty="0" smtClean="0"/>
              <a:t>client</a:t>
            </a:r>
            <a:r>
              <a:rPr lang="zh-CN" altLang="en-US" sz="1200" dirty="0" smtClean="0"/>
              <a:t>想要更长时，可以与</a:t>
            </a:r>
            <a:r>
              <a:rPr lang="en-US" altLang="zh-CN" sz="1200" dirty="0" smtClean="0"/>
              <a:t>DHCP SERVER</a:t>
            </a:r>
            <a:r>
              <a:rPr lang="zh-CN" altLang="en-US" sz="1200" dirty="0" smtClean="0"/>
              <a:t>协商。由于“</a:t>
            </a:r>
            <a:r>
              <a:rPr lang="en-US" altLang="zh-CN" sz="1200" dirty="0" smtClean="0"/>
              <a:t>options”</a:t>
            </a:r>
            <a:r>
              <a:rPr lang="zh-CN" altLang="en-US" sz="1200" dirty="0" smtClean="0"/>
              <a:t>字段是个可变长度的，</a:t>
            </a:r>
            <a:r>
              <a:rPr lang="en-US" altLang="zh-CN" sz="1200" dirty="0" smtClean="0"/>
              <a:t>DHCP Client</a:t>
            </a:r>
            <a:r>
              <a:rPr lang="zh-CN" altLang="en-US" sz="1200" dirty="0" smtClean="0"/>
              <a:t>必须能够接受包含有</a:t>
            </a:r>
            <a:r>
              <a:rPr lang="en-US" altLang="zh-CN" sz="1200" dirty="0" smtClean="0"/>
              <a:t>312</a:t>
            </a:r>
            <a:r>
              <a:rPr lang="zh-CN" altLang="en-US" sz="1200" dirty="0" smtClean="0"/>
              <a:t>字节长度的“</a:t>
            </a:r>
            <a:r>
              <a:rPr lang="en-US" altLang="zh-CN" sz="1200" dirty="0" smtClean="0"/>
              <a:t>options”</a:t>
            </a:r>
            <a:r>
              <a:rPr lang="zh-CN" altLang="en-US" sz="1200" dirty="0" smtClean="0"/>
              <a:t>长度的</a:t>
            </a:r>
            <a:r>
              <a:rPr lang="en-US" altLang="zh-CN" sz="1200" dirty="0" smtClean="0"/>
              <a:t>DHCP</a:t>
            </a:r>
            <a:r>
              <a:rPr lang="zh-CN" altLang="en-US" sz="1200" dirty="0" smtClean="0"/>
              <a:t>报文，也就是说</a:t>
            </a:r>
            <a:r>
              <a:rPr lang="en-US" altLang="zh-CN" sz="1200" dirty="0" smtClean="0"/>
              <a:t>DHCP Client</a:t>
            </a:r>
            <a:r>
              <a:rPr lang="zh-CN" altLang="en-US" sz="1200" dirty="0" smtClean="0"/>
              <a:t>必须能够接受至少</a:t>
            </a:r>
            <a:r>
              <a:rPr lang="en-US" altLang="zh-CN" sz="1200" dirty="0" smtClean="0"/>
              <a:t>576</a:t>
            </a:r>
            <a:r>
              <a:rPr lang="zh-CN" altLang="en-US" sz="1200" dirty="0" smtClean="0"/>
              <a:t>字节长度的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报文（</a:t>
            </a:r>
            <a:r>
              <a:rPr lang="en-US" altLang="zh-CN" sz="1200" dirty="0" smtClean="0"/>
              <a:t>DHCP</a:t>
            </a:r>
            <a:r>
              <a:rPr lang="zh-CN" altLang="en-US" sz="1200" dirty="0" smtClean="0"/>
              <a:t>报文部分：</a:t>
            </a:r>
            <a:r>
              <a:rPr lang="en-US" altLang="zh-CN" sz="1200" dirty="0" smtClean="0"/>
              <a:t>312+236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UDP</a:t>
            </a:r>
            <a:r>
              <a:rPr lang="zh-CN" altLang="en-US" sz="1200" dirty="0" smtClean="0"/>
              <a:t>头</a:t>
            </a:r>
            <a:r>
              <a:rPr lang="en-US" altLang="zh-CN" sz="1200" dirty="0" smtClean="0"/>
              <a:t>8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头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）。</a:t>
            </a:r>
            <a:endParaRPr lang="zh-CN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6DEB4-57AA-478A-9489-E031BB27AD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6DEB4-57AA-478A-9489-E031BB27AD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DHCPDISCOVER </a:t>
            </a:r>
            <a:r>
              <a:rPr lang="en-US" altLang="zh-CN" dirty="0" smtClean="0">
                <a:cs typeface="Arial" panose="020B0604020202020204" pitchFamily="34" charset="0"/>
              </a:rPr>
              <a:t>—— </a:t>
            </a:r>
            <a:r>
              <a:rPr lang="zh-CN" altLang="en-US" dirty="0" smtClean="0">
                <a:cs typeface="Arial" panose="020B0604020202020204" pitchFamily="34" charset="0"/>
              </a:rPr>
              <a:t>客户机广播发现可用的</a:t>
            </a:r>
            <a:r>
              <a:rPr lang="en-US" altLang="zh-CN" dirty="0" smtClean="0">
                <a:cs typeface="Arial" panose="020B0604020202020204" pitchFamily="34" charset="0"/>
              </a:rPr>
              <a:t>DHCP</a:t>
            </a:r>
            <a:r>
              <a:rPr lang="zh-CN" altLang="en-US" dirty="0" smtClean="0">
                <a:cs typeface="Arial" panose="020B0604020202020204" pitchFamily="34" charset="0"/>
              </a:rPr>
              <a:t>服务器</a:t>
            </a:r>
            <a:endParaRPr lang="zh-CN" altLang="en-US" dirty="0" smtClean="0">
              <a:cs typeface="Arial" panose="020B0604020202020204" pitchFamily="34" charset="0"/>
            </a:endParaRPr>
          </a:p>
          <a:p>
            <a:r>
              <a:rPr lang="en-US" altLang="zh-CN" dirty="0" smtClean="0">
                <a:cs typeface="Arial" panose="020B0604020202020204" pitchFamily="34" charset="0"/>
              </a:rPr>
              <a:t>DHCPOFFER —— </a:t>
            </a:r>
            <a:r>
              <a:rPr lang="zh-CN" altLang="en-US" dirty="0" smtClean="0">
                <a:cs typeface="Arial" panose="020B0604020202020204" pitchFamily="34" charset="0"/>
              </a:rPr>
              <a:t>服务器响应客户机的</a:t>
            </a:r>
            <a:r>
              <a:rPr lang="en-US" altLang="zh-CN" dirty="0" smtClean="0">
                <a:cs typeface="Arial" panose="020B0604020202020204" pitchFamily="34" charset="0"/>
              </a:rPr>
              <a:t>DHCPDISCOVER</a:t>
            </a:r>
            <a:r>
              <a:rPr lang="zh-CN" altLang="en-US" dirty="0" smtClean="0">
                <a:cs typeface="Arial" panose="020B0604020202020204" pitchFamily="34" charset="0"/>
              </a:rPr>
              <a:t>报文</a:t>
            </a:r>
            <a:r>
              <a:rPr lang="en-US" altLang="zh-CN" dirty="0" smtClean="0">
                <a:cs typeface="Arial" panose="020B0604020202020204" pitchFamily="34" charset="0"/>
              </a:rPr>
              <a:t>,</a:t>
            </a:r>
            <a:r>
              <a:rPr lang="zh-CN" altLang="en-US" dirty="0" smtClean="0">
                <a:cs typeface="Arial" panose="020B0604020202020204" pitchFamily="34" charset="0"/>
              </a:rPr>
              <a:t>并向客户机提供各种的配置参数</a:t>
            </a:r>
            <a:endParaRPr lang="zh-CN" altLang="en-US" dirty="0" smtClean="0">
              <a:cs typeface="Arial" panose="020B0604020202020204" pitchFamily="34" charset="0"/>
            </a:endParaRPr>
          </a:p>
          <a:p>
            <a:r>
              <a:rPr lang="en-US" altLang="zh-CN" dirty="0" smtClean="0">
                <a:cs typeface="Arial" panose="020B0604020202020204" pitchFamily="34" charset="0"/>
              </a:rPr>
              <a:t>DHCPREQUEST —— 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cs typeface="Arial" panose="020B0604020202020204" pitchFamily="34" charset="0"/>
              </a:rPr>
              <a:t>a)</a:t>
            </a:r>
            <a:r>
              <a:rPr lang="zh-CN" altLang="en-US" dirty="0" smtClean="0">
                <a:cs typeface="Arial" panose="020B0604020202020204" pitchFamily="34" charset="0"/>
              </a:rPr>
              <a:t>客户机向服务器申请地址及其他配置参数 </a:t>
            </a:r>
            <a:endParaRPr lang="zh-CN" altLang="en-US" dirty="0" smtClean="0"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cs typeface="Arial" panose="020B0604020202020204" pitchFamily="34" charset="0"/>
              </a:rPr>
              <a:t>b)</a:t>
            </a:r>
            <a:r>
              <a:rPr lang="zh-CN" altLang="en-US" dirty="0" smtClean="0">
                <a:cs typeface="Arial" panose="020B0604020202020204" pitchFamily="34" charset="0"/>
              </a:rPr>
              <a:t>客户机重新启动后确认原来的地址及其他配置参数的正确性  </a:t>
            </a:r>
            <a:endParaRPr lang="zh-CN" altLang="en-US" dirty="0" smtClean="0"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cs typeface="Arial" panose="020B0604020202020204" pitchFamily="34" charset="0"/>
              </a:rPr>
              <a:t>c)</a:t>
            </a:r>
            <a:r>
              <a:rPr lang="zh-CN" altLang="en-US" dirty="0" smtClean="0">
                <a:cs typeface="Arial" panose="020B0604020202020204" pitchFamily="34" charset="0"/>
              </a:rPr>
              <a:t>客户机向服务器申请延长地址及其他配置参数的使用期限</a:t>
            </a:r>
            <a:endParaRPr lang="zh-CN" altLang="en-US" dirty="0" smtClean="0">
              <a:cs typeface="Arial" panose="020B0604020202020204" pitchFamily="34" charset="0"/>
            </a:endParaRPr>
          </a:p>
          <a:p>
            <a:r>
              <a:rPr lang="en-US" altLang="zh-CN" sz="1600" dirty="0" smtClean="0">
                <a:cs typeface="Arial" panose="020B0604020202020204" pitchFamily="34" charset="0"/>
              </a:rPr>
              <a:t>DHCPACK</a:t>
            </a:r>
            <a:r>
              <a:rPr lang="en-US" altLang="zh-CN" dirty="0" smtClean="0">
                <a:cs typeface="Arial" panose="020B0604020202020204" pitchFamily="34" charset="0"/>
              </a:rPr>
              <a:t> —— </a:t>
            </a:r>
            <a:r>
              <a:rPr lang="zh-CN" altLang="en-US" dirty="0" smtClean="0">
                <a:cs typeface="Arial" panose="020B0604020202020204" pitchFamily="34" charset="0"/>
              </a:rPr>
              <a:t>服务器向客户机发送所需分配的地址及其他配置参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DHCPNAK ——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服务器通知客户机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其申请的地址无效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或者已经超期</a:t>
            </a:r>
            <a:endParaRPr lang="zh-CN" alt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DHCPDECLINE  ——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客户机通知服务器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其分配的地址已经被其他设备所使用</a:t>
            </a:r>
            <a:endParaRPr lang="zh-CN" alt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DHCPRELEASE ——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客户机放弃其所使用的地址</a:t>
            </a:r>
            <a:endParaRPr lang="zh-CN" alt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DHCPINFORM ——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客户机向服务器申请本地的配置参数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当客户机的地址已经被分配时使用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发现阶段，即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客户机寻找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服务器的阶段（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DHCPdiscover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客户机以广播方式（因为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服务器的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地址对于客户机来说是未知的）发送</a:t>
            </a:r>
            <a:r>
              <a:rPr lang="en-US" altLang="zh-CN" b="0" dirty="0" err="1" smtClean="0">
                <a:effectLst/>
              </a:rPr>
              <a:t>DHCPdiscover</a:t>
            </a:r>
            <a:r>
              <a:rPr lang="zh-CN" altLang="en-US" b="0" dirty="0" smtClean="0">
                <a:effectLst/>
              </a:rPr>
              <a:t>发现信息来寻 找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服务器，即向地址</a:t>
            </a:r>
            <a:r>
              <a:rPr lang="en-US" altLang="zh-CN" b="0" dirty="0" smtClean="0">
                <a:effectLst/>
              </a:rPr>
              <a:t>255.255.255.255</a:t>
            </a:r>
            <a:r>
              <a:rPr lang="zh-CN" altLang="en-US" b="0" dirty="0" smtClean="0">
                <a:effectLst/>
              </a:rPr>
              <a:t>发送特定的广播信息。网络上每一台安装了</a:t>
            </a:r>
            <a:r>
              <a:rPr lang="en-US" altLang="zh-CN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TCP/IP</a:t>
            </a:r>
            <a:r>
              <a:rPr lang="zh-CN" altLang="en-US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协议</a:t>
            </a:r>
            <a:r>
              <a:rPr lang="zh-CN" altLang="en-US" b="0" dirty="0" smtClean="0">
                <a:effectLst/>
              </a:rPr>
              <a:t>的主机都会接收到 这种广播信息，但只有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服务器才会做出响应。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提供阶段，即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服务器提供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地址的阶段（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DHCPoffer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b="0" dirty="0" smtClean="0">
                <a:effectLst/>
              </a:rPr>
              <a:t> 在网络中接收到</a:t>
            </a:r>
            <a:r>
              <a:rPr lang="en-US" altLang="zh-CN" b="0" dirty="0" err="1" smtClean="0">
                <a:effectLst/>
              </a:rPr>
              <a:t>DHCPdiscover</a:t>
            </a:r>
            <a:r>
              <a:rPr lang="zh-CN" altLang="en-US" b="0" dirty="0" smtClean="0">
                <a:effectLst/>
              </a:rPr>
              <a:t>发现信息的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服务器都会做出响应，它从尚未出租的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地址中挑选一个分配给 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客户机，向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客户机发送一个包含出租的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地址和其他设置的</a:t>
            </a:r>
            <a:r>
              <a:rPr lang="en-US" altLang="zh-CN" b="0" dirty="0" err="1" smtClean="0">
                <a:effectLst/>
              </a:rPr>
              <a:t>DHCPoffer</a:t>
            </a:r>
            <a:r>
              <a:rPr lang="zh-CN" altLang="en-US" b="0" dirty="0" smtClean="0">
                <a:effectLst/>
              </a:rPr>
              <a:t>提供信息。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选择阶段，即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客户机选择某台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服务器提供的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地址的阶段（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DHCPrequest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b="0" dirty="0" smtClean="0">
                <a:effectLst/>
              </a:rPr>
              <a:t> 如果有多台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服务器向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客户机发来的</a:t>
            </a:r>
            <a:r>
              <a:rPr lang="en-US" altLang="zh-CN" b="0" dirty="0" err="1" smtClean="0">
                <a:effectLst/>
              </a:rPr>
              <a:t>DHCPoffer</a:t>
            </a:r>
            <a:r>
              <a:rPr lang="zh-CN" altLang="en-US" b="0" dirty="0" smtClean="0">
                <a:effectLst/>
              </a:rPr>
              <a:t>提供信息，则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客户机只接受第一个收到的</a:t>
            </a:r>
            <a:r>
              <a:rPr lang="en-US" altLang="zh-CN" b="0" dirty="0" err="1" smtClean="0">
                <a:effectLst/>
              </a:rPr>
              <a:t>DHCPoffer</a:t>
            </a:r>
            <a:r>
              <a:rPr lang="en-US" altLang="zh-CN" b="0" dirty="0" smtClean="0">
                <a:effectLst/>
              </a:rPr>
              <a:t> </a:t>
            </a:r>
            <a:r>
              <a:rPr lang="zh-CN" altLang="en-US" b="0" dirty="0" smtClean="0">
                <a:effectLst/>
              </a:rPr>
              <a:t>提供信息，然后它就以广播方式回答一个</a:t>
            </a:r>
            <a:r>
              <a:rPr lang="en-US" altLang="zh-CN" b="0" dirty="0" err="1" smtClean="0">
                <a:effectLst/>
              </a:rPr>
              <a:t>DHCPrequest</a:t>
            </a:r>
            <a:r>
              <a:rPr lang="zh-CN" altLang="en-US" b="0" dirty="0" smtClean="0">
                <a:effectLst/>
              </a:rPr>
              <a:t>请求信息，该信息中包含向它所选定的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服务器请求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 的内容。之所以要以广播方式回答，是为了通知所有的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服务器，他将选择某台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服务器所提供的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地址。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确认阶段，即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服务器确认所提供的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地址的阶段（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DHCPack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b="0" dirty="0" smtClean="0">
                <a:effectLst/>
              </a:rPr>
              <a:t> 当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服务器收到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客户机回答的</a:t>
            </a:r>
            <a:r>
              <a:rPr lang="en-US" altLang="zh-CN" b="0" dirty="0" err="1" smtClean="0">
                <a:effectLst/>
              </a:rPr>
              <a:t>DHCPrequest</a:t>
            </a:r>
            <a:r>
              <a:rPr lang="zh-CN" altLang="en-US" b="0" dirty="0" smtClean="0">
                <a:effectLst/>
              </a:rPr>
              <a:t>请求信息之后，它便向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客户机发送一个包含它所提供的</a:t>
            </a:r>
            <a:r>
              <a:rPr lang="en-US" altLang="zh-CN" b="0" dirty="0" smtClean="0">
                <a:effectLst/>
              </a:rPr>
              <a:t>IP </a:t>
            </a:r>
            <a:r>
              <a:rPr lang="zh-CN" altLang="en-US" b="0" dirty="0" smtClean="0">
                <a:effectLst/>
              </a:rPr>
              <a:t>地址和其他设置的</a:t>
            </a:r>
            <a:r>
              <a:rPr lang="en-US" altLang="zh-CN" b="0" dirty="0" err="1" smtClean="0">
                <a:effectLst/>
              </a:rPr>
              <a:t>DHCPack</a:t>
            </a:r>
            <a:r>
              <a:rPr lang="zh-CN" altLang="en-US" b="0" dirty="0" smtClean="0">
                <a:effectLst/>
              </a:rPr>
              <a:t>确认信息，告诉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客户机可以使用它所提供的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地址。然后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客户机便将其</a:t>
            </a:r>
            <a:r>
              <a:rPr lang="en-US" altLang="zh-CN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TCP/IP</a:t>
            </a:r>
            <a:r>
              <a:rPr lang="zh-CN" altLang="en-US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协</a:t>
            </a:r>
            <a:r>
              <a:rPr lang="zh-CN" altLang="en-US" b="0" dirty="0" smtClean="0">
                <a:effectLst/>
              </a:rPr>
              <a:t> </a:t>
            </a:r>
            <a:r>
              <a:rPr lang="zh-CN" altLang="en-US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议</a:t>
            </a:r>
            <a:r>
              <a:rPr lang="zh-CN" altLang="en-US" b="0" dirty="0" smtClean="0">
                <a:effectLst/>
              </a:rPr>
              <a:t>与网卡绑定，另外，除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客户机选中的服务器外，其他的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服务器都将收回曾提供的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地址。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重新登录（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DHCPrequest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b="0" dirty="0" smtClean="0">
                <a:effectLst/>
              </a:rPr>
              <a:t> 以后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客户机每次重新登录网络时，就不需要再发送</a:t>
            </a:r>
            <a:r>
              <a:rPr lang="en-US" altLang="zh-CN" b="0" dirty="0" err="1" smtClean="0">
                <a:effectLst/>
              </a:rPr>
              <a:t>DHCPdiscover</a:t>
            </a:r>
            <a:r>
              <a:rPr lang="zh-CN" altLang="en-US" b="0" dirty="0" smtClean="0">
                <a:effectLst/>
              </a:rPr>
              <a:t>发现信息了，而是直接发送包含前一次所 分配的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地址的</a:t>
            </a:r>
            <a:r>
              <a:rPr lang="en-US" altLang="zh-CN" b="0" dirty="0" err="1" smtClean="0">
                <a:effectLst/>
              </a:rPr>
              <a:t>DHCPrequest</a:t>
            </a:r>
            <a:r>
              <a:rPr lang="zh-CN" altLang="en-US" b="0" dirty="0" smtClean="0">
                <a:effectLst/>
              </a:rPr>
              <a:t>请求信息。当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服务器收到这一信息后，它会尝试让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客户机继续使用原来的</a:t>
            </a:r>
            <a:r>
              <a:rPr lang="en-US" altLang="zh-CN" b="0" dirty="0" smtClean="0">
                <a:effectLst/>
              </a:rPr>
              <a:t>IP </a:t>
            </a:r>
            <a:r>
              <a:rPr lang="zh-CN" altLang="en-US" b="0" dirty="0" smtClean="0">
                <a:effectLst/>
              </a:rPr>
              <a:t>地址，并回答一个</a:t>
            </a:r>
            <a:r>
              <a:rPr lang="en-US" altLang="zh-CN" b="0" dirty="0" err="1" smtClean="0">
                <a:effectLst/>
              </a:rPr>
              <a:t>DHCPack</a:t>
            </a:r>
            <a:r>
              <a:rPr lang="zh-CN" altLang="en-US" b="0" dirty="0" smtClean="0">
                <a:effectLst/>
              </a:rPr>
              <a:t>确认信息。如果此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地址已无法再分配给原来的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客户机使用时（比如此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地址已分 配给其它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客户机使用），则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服务器给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客户机回答一个</a:t>
            </a:r>
            <a:r>
              <a:rPr lang="en-US" altLang="zh-CN" b="0" dirty="0" err="1" smtClean="0">
                <a:effectLst/>
              </a:rPr>
              <a:t>DHCPnack</a:t>
            </a:r>
            <a:r>
              <a:rPr lang="zh-CN" altLang="en-US" b="0" dirty="0" smtClean="0">
                <a:effectLst/>
              </a:rPr>
              <a:t>否认信息。当原来的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客户机收到此 </a:t>
            </a:r>
            <a:r>
              <a:rPr lang="en-US" altLang="zh-CN" b="0" dirty="0" err="1" smtClean="0">
                <a:effectLst/>
              </a:rPr>
              <a:t>DHCPnack</a:t>
            </a:r>
            <a:r>
              <a:rPr lang="zh-CN" altLang="en-US" b="0" dirty="0" smtClean="0">
                <a:effectLst/>
              </a:rPr>
              <a:t>否认信息后，它就必须重新发送</a:t>
            </a:r>
            <a:r>
              <a:rPr lang="en-US" altLang="zh-CN" b="0" dirty="0" err="1" smtClean="0">
                <a:effectLst/>
              </a:rPr>
              <a:t>DHCPdiscover</a:t>
            </a:r>
            <a:r>
              <a:rPr lang="zh-CN" altLang="en-US" b="0" dirty="0" smtClean="0">
                <a:effectLst/>
              </a:rPr>
              <a:t>发现信息来请求新的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地址。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更新租约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服务器向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客户机出租的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地址一般都有一个租借期限，期满后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服务器便会收回出租的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地址。如 果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客户机要延长其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租约，则必须更新其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租约。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客户机启动时和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租约期限过一半时，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客户机都会 自动向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服务器发送更新其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租约的信息。</a:t>
            </a:r>
            <a:r>
              <a:rPr lang="zh-CN" altLang="en-US" dirty="0" smtClean="0"/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获取配置参数（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DHCPINFORM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b="0" dirty="0" smtClean="0">
                <a:effectLst/>
              </a:rPr>
              <a:t> 如果客户通过别的手段获得了网络地址，它可以使用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DHCPINFORM</a:t>
            </a:r>
            <a:r>
              <a:rPr lang="zh-CN" altLang="en-US" b="0" dirty="0" smtClean="0">
                <a:effectLst/>
              </a:rPr>
              <a:t>请求获得其它配置参数，服务器接收 到</a:t>
            </a:r>
            <a:r>
              <a:rPr lang="en-US" altLang="zh-CN" b="0" dirty="0" smtClean="0">
                <a:effectLst/>
              </a:rPr>
              <a:t>DHCPINFORM</a:t>
            </a:r>
            <a:r>
              <a:rPr lang="zh-CN" altLang="en-US" b="0" dirty="0" smtClean="0">
                <a:effectLst/>
              </a:rPr>
              <a:t>包，并建立一个</a:t>
            </a:r>
            <a:r>
              <a:rPr lang="en-US" altLang="zh-CN" b="0" dirty="0" smtClean="0">
                <a:effectLst/>
              </a:rPr>
              <a:t>DHCPACK</a:t>
            </a:r>
            <a:r>
              <a:rPr lang="zh-CN" altLang="en-US" b="0" dirty="0" smtClean="0">
                <a:effectLst/>
              </a:rPr>
              <a:t>消息，在其中包括一些合适客户的配置参数，只是不包括分配网络 地址，检查现有的绑定，在信息中不填充</a:t>
            </a:r>
            <a:r>
              <a:rPr lang="en-US" altLang="zh-CN" b="0" dirty="0" smtClean="0">
                <a:effectLst/>
              </a:rPr>
              <a:t>'</a:t>
            </a:r>
            <a:r>
              <a:rPr lang="en-US" altLang="zh-CN" b="0" dirty="0" err="1" smtClean="0">
                <a:effectLst/>
              </a:rPr>
              <a:t>yiaddr</a:t>
            </a:r>
            <a:r>
              <a:rPr lang="en-US" altLang="zh-CN" b="0" dirty="0" smtClean="0">
                <a:effectLst/>
              </a:rPr>
              <a:t>'</a:t>
            </a:r>
            <a:r>
              <a:rPr lang="zh-CN" altLang="en-US" b="0" dirty="0" smtClean="0">
                <a:effectLst/>
              </a:rPr>
              <a:t>字段或租用时间参数。服务器取得</a:t>
            </a:r>
            <a:r>
              <a:rPr lang="en-US" altLang="zh-CN" b="0" dirty="0" smtClean="0">
                <a:effectLst/>
              </a:rPr>
              <a:t>DHCPINFORM</a:t>
            </a:r>
            <a:r>
              <a:rPr lang="zh-CN" altLang="en-US" b="0" dirty="0" smtClean="0">
                <a:effectLst/>
              </a:rPr>
              <a:t>包内的 </a:t>
            </a:r>
            <a:r>
              <a:rPr lang="en-US" altLang="zh-CN" b="0" dirty="0" smtClean="0">
                <a:effectLst/>
              </a:rPr>
              <a:t>'</a:t>
            </a:r>
            <a:r>
              <a:rPr lang="en-US" altLang="zh-CN" b="0" dirty="0" err="1" smtClean="0">
                <a:effectLst/>
              </a:rPr>
              <a:t>ciaddr</a:t>
            </a:r>
            <a:r>
              <a:rPr lang="en-US" altLang="zh-CN" b="0" dirty="0" smtClean="0">
                <a:effectLst/>
              </a:rPr>
              <a:t>'</a:t>
            </a:r>
            <a:r>
              <a:rPr lang="zh-CN" altLang="en-US" b="0" dirty="0" smtClean="0">
                <a:effectLst/>
              </a:rPr>
              <a:t>地址，而返回</a:t>
            </a:r>
            <a:r>
              <a:rPr lang="en-US" altLang="zh-CN" b="0" dirty="0" smtClean="0">
                <a:effectLst/>
              </a:rPr>
              <a:t>DHCPACK</a:t>
            </a:r>
            <a:r>
              <a:rPr lang="zh-CN" altLang="en-US" b="0" dirty="0" smtClean="0">
                <a:effectLst/>
              </a:rPr>
              <a:t>包。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6DEB4-57AA-478A-9489-E031BB27AD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发现阶段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客户机寻找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服务器的阶段（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DHCPdiscover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客户机以广播方式（因为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服务器的</a:t>
            </a:r>
            <a:r>
              <a:rPr lang="en-US" altLang="zh-CN" b="0" dirty="0" smtClean="0">
                <a:effectLst/>
              </a:rPr>
              <a:t>IP</a:t>
            </a:r>
            <a:r>
              <a:rPr lang="zh-CN" altLang="en-US" b="0" dirty="0" smtClean="0">
                <a:effectLst/>
              </a:rPr>
              <a:t>地址对于客户机来说是未知的）发送</a:t>
            </a:r>
            <a:r>
              <a:rPr lang="en-US" altLang="zh-CN" b="0" dirty="0" err="1" smtClean="0">
                <a:effectLst/>
              </a:rPr>
              <a:t>DHCPdiscover</a:t>
            </a:r>
            <a:r>
              <a:rPr lang="zh-CN" altLang="en-US" b="0" dirty="0" smtClean="0">
                <a:effectLst/>
              </a:rPr>
              <a:t>发现信息来寻 找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服务器，即向地址</a:t>
            </a:r>
            <a:r>
              <a:rPr lang="en-US" altLang="zh-CN" b="0" dirty="0" smtClean="0">
                <a:effectLst/>
              </a:rPr>
              <a:t>255.255.255.255</a:t>
            </a:r>
            <a:r>
              <a:rPr lang="zh-CN" altLang="en-US" b="0" dirty="0" smtClean="0">
                <a:effectLst/>
              </a:rPr>
              <a:t>发送特定的广播信息。网络上每一台安装了</a:t>
            </a:r>
            <a:r>
              <a:rPr lang="en-US" altLang="zh-CN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TCP/IP</a:t>
            </a:r>
            <a:r>
              <a:rPr lang="zh-CN" altLang="en-US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协议</a:t>
            </a:r>
            <a:r>
              <a:rPr lang="zh-CN" altLang="en-US" b="0" dirty="0" smtClean="0">
                <a:effectLst/>
              </a:rPr>
              <a:t>的主机都会接收到 这种广播信息，但只有</a:t>
            </a:r>
            <a:r>
              <a:rPr lang="en-US" altLang="zh-CN" b="0" dirty="0" smtClean="0">
                <a:effectLst/>
              </a:rPr>
              <a:t>DHCP</a:t>
            </a:r>
            <a:r>
              <a:rPr lang="zh-CN" altLang="en-US" b="0" dirty="0" smtClean="0">
                <a:effectLst/>
              </a:rPr>
              <a:t>服务器才会做出响应。</a:t>
            </a:r>
            <a:endParaRPr lang="en-US" altLang="zh-CN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获取配置参数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DHCPINFORM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b="0" dirty="0" smtClean="0">
                <a:effectLst/>
              </a:rPr>
              <a:t> 如果客户通过别的手段获得了网络地址，它可以使用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DHCPINFORM</a:t>
            </a:r>
            <a:r>
              <a:rPr lang="zh-CN" altLang="en-US" b="0" dirty="0" smtClean="0">
                <a:effectLst/>
              </a:rPr>
              <a:t>请求获得其它配置参数，服务器接收 到</a:t>
            </a:r>
            <a:r>
              <a:rPr lang="en-US" altLang="zh-CN" b="0" dirty="0" smtClean="0">
                <a:effectLst/>
              </a:rPr>
              <a:t>DHCPINFORM</a:t>
            </a:r>
            <a:r>
              <a:rPr lang="zh-CN" altLang="en-US" b="0" dirty="0" smtClean="0">
                <a:effectLst/>
              </a:rPr>
              <a:t>包，并建立一个</a:t>
            </a:r>
            <a:r>
              <a:rPr lang="en-US" altLang="zh-CN" b="0" dirty="0" smtClean="0">
                <a:effectLst/>
              </a:rPr>
              <a:t>DHCPACK</a:t>
            </a:r>
            <a:r>
              <a:rPr lang="zh-CN" altLang="en-US" b="0" dirty="0" smtClean="0">
                <a:effectLst/>
              </a:rPr>
              <a:t>消息，在其中包括一些合适客户的配置参数，只是不包括分配网络地址，检查现有的绑定，在信息中不填充</a:t>
            </a:r>
            <a:r>
              <a:rPr lang="en-US" altLang="zh-CN" b="0" dirty="0" smtClean="0">
                <a:effectLst/>
              </a:rPr>
              <a:t>'</a:t>
            </a:r>
            <a:r>
              <a:rPr lang="en-US" altLang="zh-CN" b="0" dirty="0" err="1" smtClean="0">
                <a:effectLst/>
              </a:rPr>
              <a:t>yiaddr</a:t>
            </a:r>
            <a:r>
              <a:rPr lang="en-US" altLang="zh-CN" b="0" dirty="0" smtClean="0">
                <a:effectLst/>
              </a:rPr>
              <a:t>'</a:t>
            </a:r>
            <a:r>
              <a:rPr lang="zh-CN" altLang="en-US" b="0" dirty="0" smtClean="0">
                <a:effectLst/>
              </a:rPr>
              <a:t>字段或租用时间参数。服务器取得</a:t>
            </a:r>
            <a:r>
              <a:rPr lang="en-US" altLang="zh-CN" b="0" dirty="0" smtClean="0">
                <a:effectLst/>
              </a:rPr>
              <a:t>DHCPINFORM</a:t>
            </a:r>
            <a:r>
              <a:rPr lang="zh-CN" altLang="en-US" b="0" dirty="0" smtClean="0">
                <a:effectLst/>
              </a:rPr>
              <a:t>包内的 </a:t>
            </a:r>
            <a:r>
              <a:rPr lang="en-US" altLang="zh-CN" b="0" dirty="0" smtClean="0">
                <a:effectLst/>
              </a:rPr>
              <a:t>'</a:t>
            </a:r>
            <a:r>
              <a:rPr lang="en-US" altLang="zh-CN" b="0" dirty="0" err="1" smtClean="0">
                <a:effectLst/>
              </a:rPr>
              <a:t>ciaddr</a:t>
            </a:r>
            <a:r>
              <a:rPr lang="en-US" altLang="zh-CN" b="0" dirty="0" smtClean="0">
                <a:effectLst/>
              </a:rPr>
              <a:t>'</a:t>
            </a:r>
            <a:r>
              <a:rPr lang="zh-CN" altLang="en-US" b="0" dirty="0" smtClean="0">
                <a:effectLst/>
              </a:rPr>
              <a:t>地址，而返回</a:t>
            </a:r>
            <a:r>
              <a:rPr lang="en-US" altLang="zh-CN" b="0" dirty="0" smtClean="0">
                <a:effectLst/>
              </a:rPr>
              <a:t>DHCPACK</a:t>
            </a:r>
            <a:r>
              <a:rPr lang="zh-CN" altLang="en-US" b="0" dirty="0" smtClean="0">
                <a:effectLst/>
              </a:rPr>
              <a:t>包。</a:t>
            </a:r>
            <a:endParaRPr lang="zh-CN" altLang="en-US" sz="1200" dirty="0" smtClean="0">
              <a:solidFill>
                <a:srgbClr val="0070C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6DEB4-57AA-478A-9489-E031BB27AD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随着网络规模的扩大和网络复杂度的提高，网络配置越来越复杂，经常出现计算机位置变化（如便携机或无线网络）和计算机数量超过可分配的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地址的情况，这时我们经常需要用到动态主机配置协议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Dynamic Host Configuration Protocol</a:t>
            </a:r>
            <a:r>
              <a:rPr lang="zh-CN" altLang="en-US" dirty="0" smtClean="0"/>
              <a:t>）。</a:t>
            </a:r>
            <a:endParaRPr lang="zh-CN" altLang="en-US" dirty="0" smtClean="0"/>
          </a:p>
          <a:p>
            <a:r>
              <a:rPr lang="en-US" altLang="zh-CN" dirty="0" smtClean="0"/>
              <a:t>DHCP</a:t>
            </a:r>
            <a:r>
              <a:rPr lang="zh-CN" altLang="en-US" dirty="0" smtClean="0"/>
              <a:t>协议是在</a:t>
            </a:r>
            <a:r>
              <a:rPr lang="en-US" altLang="zh-CN" dirty="0" smtClean="0"/>
              <a:t>BOOTP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Bootstrap Protocol</a:t>
            </a:r>
            <a:r>
              <a:rPr lang="zh-CN" altLang="en-US" dirty="0" smtClean="0"/>
              <a:t>）协议基础上发展而来，加入了对重新使用的网络地址的自动分配和附加配置选项的功能。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6DEB4-57AA-478A-9489-E031BB27AD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0892-B534-4DB3-BED8-A895D9787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41D0-8F3B-45F5-B0A1-09F169D1BD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0892-B534-4DB3-BED8-A895D9787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41D0-8F3B-45F5-B0A1-09F169D1BD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0892-B534-4DB3-BED8-A895D9787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41D0-8F3B-45F5-B0A1-09F169D1BD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0892-B534-4DB3-BED8-A895D9787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41D0-8F3B-45F5-B0A1-09F169D1BD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0892-B534-4DB3-BED8-A895D9787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41D0-8F3B-45F5-B0A1-09F169D1BD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0892-B534-4DB3-BED8-A895D9787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41D0-8F3B-45F5-B0A1-09F169D1BD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0892-B534-4DB3-BED8-A895D9787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41D0-8F3B-45F5-B0A1-09F169D1BD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0892-B534-4DB3-BED8-A895D9787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41D0-8F3B-45F5-B0A1-09F169D1BD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0892-B534-4DB3-BED8-A895D9787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41D0-8F3B-45F5-B0A1-09F169D1BD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0892-B534-4DB3-BED8-A895D9787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41D0-8F3B-45F5-B0A1-09F169D1BD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0892-B534-4DB3-BED8-A895D9787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41D0-8F3B-45F5-B0A1-09F169D1BD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F0892-B534-4DB3-BED8-A895D9787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41D0-8F3B-45F5-B0A1-09F169D1BD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102438" y="670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1382" y="1796067"/>
            <a:ext cx="8870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70C0"/>
                </a:solidFill>
              </a:rPr>
              <a:t>MQTT</a:t>
            </a:r>
            <a:r>
              <a:rPr lang="zh-CN" altLang="en-US" sz="4000" b="1" dirty="0">
                <a:solidFill>
                  <a:srgbClr val="0070C0"/>
                </a:solidFill>
              </a:rPr>
              <a:t>协议讲解和实践（接入</a:t>
            </a:r>
            <a:r>
              <a:rPr lang="en-US" altLang="zh-CN" sz="4000" b="1" dirty="0" err="1">
                <a:solidFill>
                  <a:srgbClr val="0070C0"/>
                </a:solidFill>
              </a:rPr>
              <a:t>OneNET</a:t>
            </a:r>
            <a:r>
              <a:rPr lang="zh-CN" altLang="en-US" sz="4000" b="1" dirty="0">
                <a:solidFill>
                  <a:srgbClr val="0070C0"/>
                </a:solidFill>
              </a:rPr>
              <a:t>）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pic>
        <p:nvPicPr>
          <p:cNvPr id="5122" name="Picture 2" descr="E:\炜世科技 工作文档\图标\商标\wisioe 公司名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400" y="122807"/>
            <a:ext cx="2795588" cy="4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3768" y="3074796"/>
            <a:ext cx="9466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梦想还是要有的，万一实现了呢？</a:t>
            </a:r>
            <a:endParaRPr lang="zh-CN" altLang="en-US" sz="4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499745"/>
            <a:ext cx="6673215" cy="572770"/>
          </a:xfrm>
        </p:spPr>
        <p:txBody>
          <a:bodyPr>
            <a:normAutofit fontScale="90000"/>
          </a:bodyPr>
          <a:p>
            <a:r>
              <a:rPr lang="zh-CN" altLang="en-US" sz="3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MQTT拥有14种不同的消息类型</a:t>
            </a:r>
            <a:endParaRPr lang="zh-CN" altLang="en-US" sz="3600" b="1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5320" y="1169670"/>
            <a:ext cx="91668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CONNECT：客户端连接到MQTT代理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2.CONNACK：连接确认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3.   PUBLISH：新发布消息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4.   PUBACK：新发布消息确认，是QoS 1给PUBLISH消息的回复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5.   PUBREC：QoS 2消息流的第一部分，表示消息发布已记录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6.   PUBREL：QoS 2消息流的第二部分，表示消息发布已释放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7.   PUBCOMP：QoS 2消息流的第三部分，表示消息发布完成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8.   SUBSCRIBE：客户端订阅某个主题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9.   SUBACK：对于SUBSCRIBE消息的确认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10. UNSUBSCRIBE：客户端终止订阅的消息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11. UNSUBACK：对于UNSUBSCRIBE消息的确认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12. PINGREQ：心跳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13. PINGRESP：确认心跳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14. DISCONNECT：客户端终止连接前优雅地通知MQTT代理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0450" y="2633345"/>
            <a:ext cx="10515600" cy="1325563"/>
          </a:xfrm>
        </p:spPr>
        <p:txBody>
          <a:bodyPr/>
          <a:p>
            <a:r>
              <a:rPr lang="zh-CN" altLang="en-US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MQTT拥有14种不同的消息类型简单讲解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34895"/>
            <a:ext cx="10515600" cy="1325563"/>
          </a:xfrm>
        </p:spPr>
        <p:txBody>
          <a:bodyPr/>
          <a:p>
            <a:r>
              <a:rPr lang="en-US" altLang="zh-CN"/>
              <a:t>                </a:t>
            </a:r>
            <a:r>
              <a:rPr lang="zh-CN" altLang="en-US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OneNET平台的初见</a:t>
            </a:r>
            <a:endParaRPr lang="zh-CN" altLang="en-US" b="1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102438" y="670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93421" y="1558098"/>
            <a:ext cx="43243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MQTT</a:t>
            </a:r>
            <a:r>
              <a:rPr lang="zh-CN" altLang="en-US" sz="3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接入</a:t>
            </a:r>
            <a:r>
              <a:rPr lang="en-US" altLang="zh-CN" sz="3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ONENET</a:t>
            </a:r>
            <a:r>
              <a:rPr lang="zh-CN" altLang="en-US" sz="3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平台</a:t>
            </a:r>
            <a:endParaRPr lang="zh-CN" altLang="en-US" sz="3600" b="1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122" name="Picture 2" descr="E:\炜世科技 工作文档\图标\商标\wisioe 公司名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400" y="122807"/>
            <a:ext cx="2795588" cy="4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82293" y="2787497"/>
            <a:ext cx="86906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117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3600" b="1" dirty="0" smtClean="0">
                <a:solidFill>
                  <a:srgbClr val="117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W5500</a:t>
            </a:r>
            <a:r>
              <a:rPr lang="zh-CN" altLang="en-US" sz="3600" b="1" dirty="0" smtClean="0">
                <a:solidFill>
                  <a:srgbClr val="117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r>
              <a:rPr lang="en-US" altLang="zh-CN" sz="3600" b="1" dirty="0" smtClean="0">
                <a:solidFill>
                  <a:srgbClr val="117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MQTT</a:t>
            </a:r>
            <a:r>
              <a:rPr lang="zh-CN" altLang="en-US" sz="3600" b="1" dirty="0" smtClean="0">
                <a:solidFill>
                  <a:srgbClr val="117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协议接入</a:t>
            </a:r>
            <a:r>
              <a:rPr lang="en-US" altLang="zh-CN" sz="3600" b="1" dirty="0" smtClean="0">
                <a:solidFill>
                  <a:srgbClr val="117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OneNET</a:t>
            </a:r>
            <a:r>
              <a:rPr lang="zh-CN" altLang="en-US" sz="3600" b="1" dirty="0" smtClean="0">
                <a:solidFill>
                  <a:srgbClr val="117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平台流程</a:t>
            </a:r>
            <a:endParaRPr lang="zh-CN" altLang="en-US" sz="3600" b="1" dirty="0" smtClean="0">
              <a:solidFill>
                <a:srgbClr val="117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102438" y="670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59810" y="1040130"/>
            <a:ext cx="5349240" cy="822960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n-ea"/>
                <a:ea typeface="+mn-ea"/>
              </a:rPr>
              <a:t>纸上得来终觉浅，绝知此事要躬行！</a:t>
            </a:r>
            <a:endParaRPr lang="zh-CN" altLang="en-US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45" y="1657985"/>
            <a:ext cx="4610100" cy="375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727825" y="2183765"/>
            <a:ext cx="3366770" cy="2669736"/>
            <a:chOff x="8523394" y="2516124"/>
            <a:chExt cx="3367020" cy="2184895"/>
          </a:xfrm>
        </p:grpSpPr>
        <p:sp>
          <p:nvSpPr>
            <p:cNvPr id="6" name="TextBox 5"/>
            <p:cNvSpPr txBox="1"/>
            <p:nvPr/>
          </p:nvSpPr>
          <p:spPr>
            <a:xfrm>
              <a:off x="8528623" y="3029425"/>
              <a:ext cx="2928879" cy="30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70C0"/>
                  </a:solidFill>
                </a:rPr>
                <a:t>官方网址：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www.wisioe.com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23394" y="3521589"/>
              <a:ext cx="2781724" cy="30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70C0"/>
                  </a:solidFill>
                </a:rPr>
                <a:t>技术论坛：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www.w5500.cn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55155" y="2516124"/>
              <a:ext cx="2492990" cy="30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</a:rPr>
                <a:t>深圳炜世科技有限公司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52962" y="3933301"/>
              <a:ext cx="3337452" cy="30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70C0"/>
                  </a:solidFill>
                </a:rPr>
                <a:t>技术支持：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support@wisioe.com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55234" y="4399605"/>
              <a:ext cx="2813591" cy="30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70C0"/>
                  </a:solidFill>
                </a:rPr>
                <a:t>联系电话：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0755-86568556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2" name="Picture 2" descr="E:\炜世科技 工作文档\图标\商标\wisioe 公司名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400" y="122807"/>
            <a:ext cx="2795588" cy="4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炜世科技 工作文档\图标\商标\wisioe 公司名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400" y="122807"/>
            <a:ext cx="2795588" cy="4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3837051" y="220374"/>
            <a:ext cx="3866208" cy="637111"/>
          </a:xfrm>
        </p:spPr>
        <p:txBody>
          <a:bodyPr>
            <a:normAutofit/>
          </a:bodyPr>
          <a:lstStyle/>
          <a:p>
            <a:r>
              <a:rPr lang="zh-CN" sz="2800" b="1" dirty="0" smtClean="0">
                <a:solidFill>
                  <a:srgbClr val="0070C0"/>
                </a:solidFill>
                <a:latin typeface="+mn-ea"/>
                <a:ea typeface="+mn-ea"/>
              </a:rPr>
              <a:t>物联网协议谁主沉浮</a:t>
            </a:r>
            <a:r>
              <a:rPr lang="en-US" altLang="zh-CN" sz="2800" b="1" dirty="0" smtClean="0">
                <a:solidFill>
                  <a:srgbClr val="0070C0"/>
                </a:solidFill>
                <a:latin typeface="+mn-ea"/>
                <a:ea typeface="+mn-ea"/>
              </a:rPr>
              <a:t>?</a:t>
            </a:r>
            <a:endParaRPr lang="en-US" altLang="zh-CN" sz="28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270" y="948055"/>
            <a:ext cx="117233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实时协议是物联网的一项根本性技术，在物联网领域发挥了重大的作用。目前物联网设备所广泛使用的四大实时协议:XMPP、HTTP、CoAP以及MQTT等可谓各擅所长、亦各有弊端。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在对比哪种协议更适合物联网之前，我们要先了解各种协议的偏重点。物联网终端节点一般都是存储和带宽受限的嵌入式设备。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XMPP协议基于XML，对于嵌入式设备来说，XML解析是超级困难的。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HTTP协议对于嵌入式设备来说属于重量级，也不是很合适。因为目前物联网中的很多设备都是资源受限型的，所以只有少量的内存空间和有限的计算能力。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CoAP的全称为受限应用协议，其开发目的在于允许资源相对有限的设备利用UDP而非TCP通过互联网实现通信。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MQTT协议是由IBM开发的一个即时通讯的协议，是为大量计算能力有限且工作在低带宽、不可靠网络的远程传感器和控制设备通讯而设计的一种协议。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 descr="BSJ__V0W_6~4SX76S8U3FF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5" y="3809365"/>
            <a:ext cx="10420350" cy="26809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102438" y="670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20096" y="891348"/>
            <a:ext cx="4267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000" b="1" dirty="0" smtClean="0">
                <a:solidFill>
                  <a:srgbClr val="0070C0"/>
                </a:solidFill>
              </a:rPr>
              <a:t>物联网接入的挑战</a:t>
            </a:r>
            <a:endParaRPr lang="zh-CN" sz="4000" b="1" dirty="0">
              <a:solidFill>
                <a:srgbClr val="0070C0"/>
              </a:solidFill>
            </a:endParaRPr>
          </a:p>
        </p:txBody>
      </p:sp>
      <p:pic>
        <p:nvPicPr>
          <p:cNvPr id="5122" name="Picture 2" descr="E:\炜世科技 工作文档\图标\商标\wisioe 公司名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400" y="122807"/>
            <a:ext cx="2795588" cy="4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60045" y="1836420"/>
            <a:ext cx="116027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物联网中的数据传输会面临很多问题，比如在网络不稳定的情况下，如果保证数据的传输没有问题，如何保证数据不被重复发送，连接断开后如何进行重连。总体来说，物联网的接入会面临以下几个方面的挑战：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设备、传感器。物联网接入对终端采集和控制设备要求高，且终端的改造以及网络费用成本也比较高。另外，其对终端的能耗要求也比较高。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网络。现有的网络传输贷款参差不齐，传输网络不稳定。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服务器。高并发情况下，多客户端的接入能力以及消息处理能力。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102438" y="670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43585" y="260350"/>
            <a:ext cx="5742305" cy="66167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+mn-ea"/>
                <a:ea typeface="+mn-ea"/>
              </a:rPr>
              <a:t>为什么使用</a:t>
            </a:r>
            <a:r>
              <a:rPr lang="en-US" altLang="zh-CN" sz="3600" b="1" dirty="0">
                <a:solidFill>
                  <a:srgbClr val="0070C0"/>
                </a:solidFill>
                <a:latin typeface="+mn-ea"/>
                <a:ea typeface="+mn-ea"/>
              </a:rPr>
              <a:t>MQTT</a:t>
            </a:r>
            <a:r>
              <a:rPr lang="zh-CN" altLang="en-US" sz="3600" b="1" dirty="0">
                <a:solidFill>
                  <a:srgbClr val="0070C0"/>
                </a:solidFill>
                <a:latin typeface="+mn-ea"/>
                <a:ea typeface="+mn-ea"/>
              </a:rPr>
              <a:t>协议？</a:t>
            </a:r>
            <a:endParaRPr lang="zh-CN" altLang="en-US" sz="36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E:\炜世科技 工作文档\图标\商标\wisioe 公司名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400" y="122807"/>
            <a:ext cx="2795588" cy="4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85750" y="922020"/>
            <a:ext cx="1140650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        MQTT（英语全称，Message Queue Telemetry Transport）,中文翻译过来就是遥测传输协议：其主要提供订阅/发布模式，更为简约、轻量，易于使用，针对受限环境（带宽低、网络延迟高、网络通信不稳定），属于物联网（Internet of Thing）的一个传输协议。设计思想是开放、简单、轻量、易于实现。这些特点使它适用于受限环境。例如，但不仅限于此：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特别适合于网络代价昂贵，带宽低、不可靠的环境。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能在处理器和内存资源有限的嵌入式设备中运行。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使用发布/订阅消息模式，提供一对多的消息发布，从而解除应用程序耦合。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使用 TCP/IP 提供网络连接。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提供Last Will 和 Testament 特性通知有关各方客户端异常中断的机制。运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MQTT协议，设备可以很方便地连接到物联网云服务，管理设备并处理数据，最后应用到各种业务场景。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9895" cy="101473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MQTT的优势</a:t>
            </a:r>
            <a:endParaRPr lang="zh-CN" altLang="en-US" sz="3600" b="1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350" y="1379855"/>
            <a:ext cx="112991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MQTT的设计思想是开源、可靠、轻巧、简单，MQTT的传输格式非常精小，最小的数据包只有2个比特，且无应用消息头。MQTT可以保证消息的可靠性，它包括三种不同的服务质量（最多只传一次、最少被传一次、一次且只传一次），如果客户端意外掉线，可以使用“遗愿”发布一条消息，同时支持持久订阅。MQTT在物联网以及移动应用中的优势有：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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可靠传输。MQTT可以保证消息可靠安全的传输，并可以与企业应用简易集成。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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消息推送。支持消息实时通知、丰富的推送内容、灵活的Pub-Sub以及消息存储和过滤。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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低带宽、低耗能、低成本。占用移动应用程序带宽小，并且带宽利用率高，耗电量较少。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102438" y="670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47102" y="135641"/>
            <a:ext cx="3416067" cy="637111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服务质量（</a:t>
            </a:r>
            <a:r>
              <a:rPr lang="en-US" altLang="zh-CN" sz="3600" b="1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QoS</a:t>
            </a:r>
            <a:r>
              <a:rPr lang="zh-CN" altLang="en-US" sz="3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5" name="Picture 2" descr="E:\炜世科技 工作文档\图标\商标\wisioe 公司名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400" y="122807"/>
            <a:ext cx="2795588" cy="4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8012" y="968264"/>
            <a:ext cx="121139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       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MQTT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的设计初衷是为了在不可靠的网络中运作良好，为不同的场景提供了三个级别的服务质量，允许客户端指定自己想要的可靠性级别。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</a:rPr>
              <a:t>QoS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Level 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：至多一次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这是最简单的级别，无需客户端确认，其可靠性与基础网络层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TCP/IP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一致。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QoS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Level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：至少一次，有可能重复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确保至少向客户端发送一次信息，不过也可发送多次；在接收数据包时，需要客户端返回确认消息（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ACK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包）。这种方式常用于传递确保交付的信息，但开发人员必须确保其系统可以处理重复的数据包。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QoS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Level 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：只有一次，确保消息只到达一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次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这是最不常见的服务质量级别，确保消息发送且仅发送一次。这种方法需要交换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个数据包，同时也会降低消息代理的性能。由于相对比较复杂，在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MQTT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实现中通常会忽略这个级别，请确保在选择数据库或消息代理前检查这个问题。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327028" y="60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5" name="Picture 2" descr="E:\炜世科技 工作文档\图标\商标\wisioe 公司名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400" y="122807"/>
            <a:ext cx="2795588" cy="4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94144" y="1669491"/>
            <a:ext cx="5962911" cy="20337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8" y="511892"/>
            <a:ext cx="6023743" cy="10614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MQTT</a:t>
            </a:r>
            <a:r>
              <a:rPr lang="zh-CN" altLang="en-US" sz="3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中的服务质量水平划分</a:t>
            </a:r>
            <a:endParaRPr lang="zh-CN" altLang="en-US" sz="36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28" y="1573300"/>
            <a:ext cx="11078404" cy="491694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炜世科技 工作文档\图标\商标\wisioe 公司名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400" y="122807"/>
            <a:ext cx="2795588" cy="4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633161" y="306099"/>
            <a:ext cx="4603871" cy="637111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+mn-ea"/>
                <a:ea typeface="+mn-ea"/>
              </a:rPr>
              <a:t>MQTT</a:t>
            </a:r>
            <a:r>
              <a:rPr lang="zh-CN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发布</a:t>
            </a:r>
            <a:r>
              <a:rPr lang="en-US" altLang="zh-CN" sz="2800" b="1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zh-CN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订阅模式</a:t>
            </a:r>
            <a:r>
              <a:rPr lang="en-US" altLang="zh-CN" sz="28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endParaRPr lang="zh-CN" altLang="en-US" sz="2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600" y="1049020"/>
            <a:ext cx="115595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        发布/订阅模式即Pub/Sub，是传统客户端/服务器模型（客户端直接连接服务器）的替代。传统的客户端/服务器模型是客户端直接连接到服务端（Endpoint），而发布/订阅模式实现了客户端的解耦。客户端（Publisher，消息发布者）发送特定的消息到另一个客户端（Subscriber，消息接收者）。这意味着发布者和订阅者都无需关心对方的存在与否。它们之间还有第三个组件，即消息经纪人（Broker），所有的发布者和接收者都要连接到消息经纪人，消息经纪人会过滤所有到来的消息，并根据需要分发这些消息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发布/订阅模式实现了发布者和订阅者之间的解耦，可以从多维度进行区分：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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空间解耦：发布者和订阅者均无需知道彼此的存在（比如对方的IP地址和端口）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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时间解耦：发布者和订阅者无需同时运行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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同步解耦：在发布或接收期间，双方组件的操作不会暂停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总的来说，发布/订阅模式从消息上对发布者和订阅者进行了解耦，并且通过对消息的过滤实现了只有某些客户端才能受到相应的消息。解耦包含了三个维度：空间、时间、同步。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102438" y="670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0398" y="564029"/>
            <a:ext cx="4073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MQTT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主题与主题过滤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5122" name="Picture 2" descr="E:\炜世科技 工作文档\图标\商标\wisioe 公司名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400" y="122807"/>
            <a:ext cx="2795588" cy="4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21948" y="1242999"/>
            <a:ext cx="10532824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MQTT是通过主题对消息进行分类的，本质上就是一个UTF-8的字符串，不过可以通过反斜杠表示多个层级关系。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定阅与发布必须要有主题，只有当定阅了某个主题后，才能收到相应主题的payload,才能进行通信。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主题层级分隔符—’/’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       主题层级分隔符使得主题名结构化。如果存在分隔符，它将主题名分割为多个主题层级。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多层通配符—’#’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      “#”是用于匹配主题中任意层级的通配符。多层通配符表示它的父级和任意数量的子层级。多层通   配 符  必须位于它自己的层级或者跟在主题层级分隔符后面。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单层通配符—’+’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       “+”是只能用于单个主题层级匹配的通配符。在主题过滤器的任意层级都可以使用单层通配符，包括第一个和最后一个层级。然而它必须占据过滤器的整个层级 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         举个例子：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building-b/floor-5：代表B楼5层的设备。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+/floor-5：代表任何一个楼的5层的设备。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building-b/#：代表B楼所有的设备。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3243</Words>
  <Application>WPS 演示</Application>
  <PresentationFormat>宽屏</PresentationFormat>
  <Paragraphs>115</Paragraphs>
  <Slides>14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楷体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物联网协议谁主沉浮?</vt:lpstr>
      <vt:lpstr>PowerPoint 演示文稿</vt:lpstr>
      <vt:lpstr>为什么使用MQTT协议？</vt:lpstr>
      <vt:lpstr>MQTT的优势</vt:lpstr>
      <vt:lpstr>服务质量（QoS）</vt:lpstr>
      <vt:lpstr>MQTT中的服务质量水平划分</vt:lpstr>
      <vt:lpstr>MQTT发布/订阅模式 </vt:lpstr>
      <vt:lpstr>PowerPoint 演示文稿</vt:lpstr>
      <vt:lpstr>MQTT拥有14种不同的消息类型</vt:lpstr>
      <vt:lpstr>MQTT拥有14种不同的消息类型简单讲解</vt:lpstr>
      <vt:lpstr>                    OneNET平台的初见</vt:lpstr>
      <vt:lpstr>PowerPoint 演示文稿</vt:lpstr>
      <vt:lpstr>纸上得来终觉浅，绝知此事要躬行！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1148945392</cp:lastModifiedBy>
  <cp:revision>357</cp:revision>
  <cp:lastPrinted>2017-08-31T03:07:00Z</cp:lastPrinted>
  <dcterms:created xsi:type="dcterms:W3CDTF">2017-08-25T02:51:00Z</dcterms:created>
  <dcterms:modified xsi:type="dcterms:W3CDTF">2018-01-19T16:24:28Z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