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0" r:id="rId2"/>
    <p:sldId id="282" r:id="rId3"/>
  </p:sldIdLst>
  <p:sldSz cx="8229600" cy="10058400"/>
  <p:notesSz cx="10058400" cy="7772400"/>
  <p:defaultTextStyle>
    <a:defPPr>
      <a:defRPr kern="0"/>
    </a:defPPr>
  </p:defaultTextStyle>
  <p:extLst>
    <p:ext uri="{EFAFB233-063F-42B5-8137-9DF3F51BA10A}">
      <p15:sldGuideLst xmlns:p15="http://schemas.microsoft.com/office/powerpoint/2012/main">
        <p15:guide id="1" orient="horz" pos="3727" userDrawn="1">
          <p15:clr>
            <a:srgbClr val="A4A3A4"/>
          </p15:clr>
        </p15:guide>
        <p15:guide id="2" pos="17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FFEB"/>
    <a:srgbClr val="F7F4E7"/>
    <a:srgbClr val="DADED0"/>
    <a:srgbClr val="CFDAD2"/>
    <a:srgbClr val="B2CB7F"/>
    <a:srgbClr val="DCE6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08" autoAdjust="0"/>
    <p:restoredTop sz="91589" autoAdjust="0"/>
  </p:normalViewPr>
  <p:slideViewPr>
    <p:cSldViewPr>
      <p:cViewPr varScale="1">
        <p:scale>
          <a:sx n="78" d="100"/>
          <a:sy n="78" d="100"/>
        </p:scale>
        <p:origin x="3184" y="184"/>
      </p:cViewPr>
      <p:guideLst>
        <p:guide orient="horz" pos="3727"/>
        <p:guide pos="176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59275" cy="388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697538" y="0"/>
            <a:ext cx="4359275" cy="388938"/>
          </a:xfrm>
          <a:prstGeom prst="rect">
            <a:avLst/>
          </a:prstGeom>
        </p:spPr>
        <p:txBody>
          <a:bodyPr vert="horz" lIns="91440" tIns="45720" rIns="91440" bIns="45720" rtlCol="0"/>
          <a:lstStyle>
            <a:lvl1pPr algn="r">
              <a:defRPr sz="1200"/>
            </a:lvl1pPr>
          </a:lstStyle>
          <a:p>
            <a:fld id="{B2998A02-D77F-4AF8-A603-D868DFFD91D2}" type="datetimeFigureOut">
              <a:rPr lang="en-US" smtClean="0"/>
              <a:t>6/3/25</a:t>
            </a:fld>
            <a:endParaRPr lang="en-US"/>
          </a:p>
        </p:txBody>
      </p:sp>
      <p:sp>
        <p:nvSpPr>
          <p:cNvPr id="4" name="Slide Image Placeholder 3"/>
          <p:cNvSpPr>
            <a:spLocks noGrp="1" noRot="1" noChangeAspect="1"/>
          </p:cNvSpPr>
          <p:nvPr>
            <p:ph type="sldImg" idx="2"/>
          </p:nvPr>
        </p:nvSpPr>
        <p:spPr>
          <a:xfrm>
            <a:off x="3956050" y="971550"/>
            <a:ext cx="2146300" cy="26225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06475" y="3740150"/>
            <a:ext cx="8045450" cy="30607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7383463"/>
            <a:ext cx="4359275" cy="388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697538" y="7383463"/>
            <a:ext cx="4359275" cy="388937"/>
          </a:xfrm>
          <a:prstGeom prst="rect">
            <a:avLst/>
          </a:prstGeom>
        </p:spPr>
        <p:txBody>
          <a:bodyPr vert="horz" lIns="91440" tIns="45720" rIns="91440" bIns="45720" rtlCol="0" anchor="b"/>
          <a:lstStyle>
            <a:lvl1pPr algn="r">
              <a:defRPr sz="1200"/>
            </a:lvl1pPr>
          </a:lstStyle>
          <a:p>
            <a:fld id="{1744990A-00D4-4BA4-8209-BA98FB6F0335}" type="slidenum">
              <a:rPr lang="en-US" smtClean="0"/>
              <a:t>‹#›</a:t>
            </a:fld>
            <a:endParaRPr lang="en-US"/>
          </a:p>
        </p:txBody>
      </p:sp>
    </p:spTree>
    <p:extLst>
      <p:ext uri="{BB962C8B-B14F-4D97-AF65-F5344CB8AC3E}">
        <p14:creationId xmlns:p14="http://schemas.microsoft.com/office/powerpoint/2010/main" val="2459752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17220" y="3118104"/>
            <a:ext cx="6995160" cy="314702"/>
          </a:xfrm>
          <a:prstGeom prst="rect">
            <a:avLst/>
          </a:prstGeom>
        </p:spPr>
        <p:txBody>
          <a:bodyPr wrap="square" lIns="0" tIns="0" rIns="0" bIns="0">
            <a:spAutoFit/>
          </a:bodyPr>
          <a:lstStyle>
            <a:lvl1pPr>
              <a:defRPr sz="2045" b="0" i="0">
                <a:solidFill>
                  <a:srgbClr val="FFFFF9"/>
                </a:solidFill>
                <a:latin typeface="Verdana"/>
                <a:cs typeface="Verdana"/>
              </a:defRPr>
            </a:lvl1pPr>
          </a:lstStyle>
          <a:p>
            <a:endParaRPr/>
          </a:p>
        </p:txBody>
      </p:sp>
      <p:sp>
        <p:nvSpPr>
          <p:cNvPr id="3" name="Holder 3"/>
          <p:cNvSpPr>
            <a:spLocks noGrp="1"/>
          </p:cNvSpPr>
          <p:nvPr>
            <p:ph type="subTitle" idx="4"/>
          </p:nvPr>
        </p:nvSpPr>
        <p:spPr>
          <a:xfrm>
            <a:off x="1234440" y="5632704"/>
            <a:ext cx="57607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5582498" y="128815"/>
            <a:ext cx="2453497" cy="314702"/>
          </a:xfrm>
        </p:spPr>
        <p:txBody>
          <a:bodyPr lIns="0" tIns="0" rIns="0" bIns="0"/>
          <a:lstStyle>
            <a:lvl1pPr>
              <a:defRPr sz="2045" b="0" i="0">
                <a:solidFill>
                  <a:srgbClr val="FFFFF9"/>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5582498" y="128815"/>
            <a:ext cx="2453497" cy="314702"/>
          </a:xfrm>
        </p:spPr>
        <p:txBody>
          <a:bodyPr lIns="0" tIns="0" rIns="0" bIns="0"/>
          <a:lstStyle>
            <a:lvl1pPr>
              <a:defRPr sz="2045" b="0" i="0">
                <a:solidFill>
                  <a:srgbClr val="FFFFF9"/>
                </a:solidFill>
                <a:latin typeface="Verdana"/>
                <a:cs typeface="Verdana"/>
              </a:defRPr>
            </a:lvl1pPr>
          </a:lstStyle>
          <a:p>
            <a:endParaRPr/>
          </a:p>
        </p:txBody>
      </p:sp>
      <p:sp>
        <p:nvSpPr>
          <p:cNvPr id="3" name="Holder 3"/>
          <p:cNvSpPr>
            <a:spLocks noGrp="1"/>
          </p:cNvSpPr>
          <p:nvPr>
            <p:ph sz="half" idx="2"/>
          </p:nvPr>
        </p:nvSpPr>
        <p:spPr>
          <a:xfrm>
            <a:off x="411480" y="2313432"/>
            <a:ext cx="3579876"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238244" y="2313432"/>
            <a:ext cx="3579876"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5582498" y="128815"/>
            <a:ext cx="2453497" cy="314702"/>
          </a:xfrm>
        </p:spPr>
        <p:txBody>
          <a:bodyPr lIns="0" tIns="0" rIns="0" bIns="0"/>
          <a:lstStyle>
            <a:lvl1pPr>
              <a:defRPr sz="2045" b="0" i="0">
                <a:solidFill>
                  <a:srgbClr val="FFFFF9"/>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6/3/25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582498" y="128815"/>
            <a:ext cx="2453497" cy="384721"/>
          </a:xfrm>
          <a:prstGeom prst="rect">
            <a:avLst/>
          </a:prstGeom>
        </p:spPr>
        <p:txBody>
          <a:bodyPr wrap="square" lIns="0" tIns="0" rIns="0" bIns="0">
            <a:spAutoFit/>
          </a:bodyPr>
          <a:lstStyle>
            <a:lvl1pPr>
              <a:defRPr sz="2500" b="0" i="0">
                <a:solidFill>
                  <a:srgbClr val="FFFFF9"/>
                </a:solidFill>
                <a:latin typeface="Verdana"/>
                <a:cs typeface="Verdana"/>
              </a:defRPr>
            </a:lvl1pPr>
          </a:lstStyle>
          <a:p>
            <a:endParaRPr/>
          </a:p>
        </p:txBody>
      </p:sp>
      <p:sp>
        <p:nvSpPr>
          <p:cNvPr id="3" name="Holder 3"/>
          <p:cNvSpPr>
            <a:spLocks noGrp="1"/>
          </p:cNvSpPr>
          <p:nvPr>
            <p:ph type="body" idx="1"/>
          </p:nvPr>
        </p:nvSpPr>
        <p:spPr>
          <a:xfrm>
            <a:off x="411480" y="2313432"/>
            <a:ext cx="7406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798064" y="9354312"/>
            <a:ext cx="2633472" cy="276999"/>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11480" y="9354312"/>
            <a:ext cx="1892808"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6/3/25</a:t>
            </a:fld>
            <a:endParaRPr lang="en-US"/>
          </a:p>
        </p:txBody>
      </p:sp>
      <p:sp>
        <p:nvSpPr>
          <p:cNvPr id="6" name="Holder 6"/>
          <p:cNvSpPr>
            <a:spLocks noGrp="1"/>
          </p:cNvSpPr>
          <p:nvPr>
            <p:ph type="sldNum" sz="quarter" idx="7"/>
          </p:nvPr>
        </p:nvSpPr>
        <p:spPr>
          <a:xfrm>
            <a:off x="5925312" y="9354312"/>
            <a:ext cx="1892808"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374081">
        <a:defRPr>
          <a:latin typeface="+mn-lt"/>
          <a:ea typeface="+mn-ea"/>
          <a:cs typeface="+mn-cs"/>
        </a:defRPr>
      </a:lvl2pPr>
      <a:lvl3pPr marL="748162">
        <a:defRPr>
          <a:latin typeface="+mn-lt"/>
          <a:ea typeface="+mn-ea"/>
          <a:cs typeface="+mn-cs"/>
        </a:defRPr>
      </a:lvl3pPr>
      <a:lvl4pPr marL="1122243">
        <a:defRPr>
          <a:latin typeface="+mn-lt"/>
          <a:ea typeface="+mn-ea"/>
          <a:cs typeface="+mn-cs"/>
        </a:defRPr>
      </a:lvl4pPr>
      <a:lvl5pPr marL="1496324">
        <a:defRPr>
          <a:latin typeface="+mn-lt"/>
          <a:ea typeface="+mn-ea"/>
          <a:cs typeface="+mn-cs"/>
        </a:defRPr>
      </a:lvl5pPr>
      <a:lvl6pPr marL="1870405">
        <a:defRPr>
          <a:latin typeface="+mn-lt"/>
          <a:ea typeface="+mn-ea"/>
          <a:cs typeface="+mn-cs"/>
        </a:defRPr>
      </a:lvl6pPr>
      <a:lvl7pPr marL="2244486">
        <a:defRPr>
          <a:latin typeface="+mn-lt"/>
          <a:ea typeface="+mn-ea"/>
          <a:cs typeface="+mn-cs"/>
        </a:defRPr>
      </a:lvl7pPr>
      <a:lvl8pPr marL="2618567">
        <a:defRPr>
          <a:latin typeface="+mn-lt"/>
          <a:ea typeface="+mn-ea"/>
          <a:cs typeface="+mn-cs"/>
        </a:defRPr>
      </a:lvl8pPr>
      <a:lvl9pPr marL="2992648">
        <a:defRPr>
          <a:latin typeface="+mn-lt"/>
          <a:ea typeface="+mn-ea"/>
          <a:cs typeface="+mn-cs"/>
        </a:defRPr>
      </a:lvl9pPr>
    </p:bodyStyle>
    <p:otherStyle>
      <a:lvl1pPr marL="0">
        <a:defRPr>
          <a:latin typeface="+mn-lt"/>
          <a:ea typeface="+mn-ea"/>
          <a:cs typeface="+mn-cs"/>
        </a:defRPr>
      </a:lvl1pPr>
      <a:lvl2pPr marL="374081">
        <a:defRPr>
          <a:latin typeface="+mn-lt"/>
          <a:ea typeface="+mn-ea"/>
          <a:cs typeface="+mn-cs"/>
        </a:defRPr>
      </a:lvl2pPr>
      <a:lvl3pPr marL="748162">
        <a:defRPr>
          <a:latin typeface="+mn-lt"/>
          <a:ea typeface="+mn-ea"/>
          <a:cs typeface="+mn-cs"/>
        </a:defRPr>
      </a:lvl3pPr>
      <a:lvl4pPr marL="1122243">
        <a:defRPr>
          <a:latin typeface="+mn-lt"/>
          <a:ea typeface="+mn-ea"/>
          <a:cs typeface="+mn-cs"/>
        </a:defRPr>
      </a:lvl4pPr>
      <a:lvl5pPr marL="1496324">
        <a:defRPr>
          <a:latin typeface="+mn-lt"/>
          <a:ea typeface="+mn-ea"/>
          <a:cs typeface="+mn-cs"/>
        </a:defRPr>
      </a:lvl5pPr>
      <a:lvl6pPr marL="1870405">
        <a:defRPr>
          <a:latin typeface="+mn-lt"/>
          <a:ea typeface="+mn-ea"/>
          <a:cs typeface="+mn-cs"/>
        </a:defRPr>
      </a:lvl6pPr>
      <a:lvl7pPr marL="2244486">
        <a:defRPr>
          <a:latin typeface="+mn-lt"/>
          <a:ea typeface="+mn-ea"/>
          <a:cs typeface="+mn-cs"/>
        </a:defRPr>
      </a:lvl7pPr>
      <a:lvl8pPr marL="2618567">
        <a:defRPr>
          <a:latin typeface="+mn-lt"/>
          <a:ea typeface="+mn-ea"/>
          <a:cs typeface="+mn-cs"/>
        </a:defRPr>
      </a:lvl8pPr>
      <a:lvl9pPr marL="2992648">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4A53F1-BC50-D80A-EC67-0539A122EC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732D0D7-BF50-E606-47B7-156596091D99}"/>
              </a:ext>
            </a:extLst>
          </p:cNvPr>
          <p:cNvPicPr>
            <a:picLocks noChangeAspect="1"/>
          </p:cNvPicPr>
          <p:nvPr/>
        </p:nvPicPr>
        <p:blipFill>
          <a:blip r:embed="rId2">
            <a:clrChange>
              <a:clrFrom>
                <a:srgbClr val="FFFFFF"/>
              </a:clrFrom>
              <a:clrTo>
                <a:srgbClr val="FFFFFF">
                  <a:alpha val="0"/>
                </a:srgbClr>
              </a:clrTo>
            </a:clrChange>
            <a:biLevel thresh="75000"/>
          </a:blip>
          <a:stretch>
            <a:fillRect/>
          </a:stretch>
        </p:blipFill>
        <p:spPr>
          <a:xfrm>
            <a:off x="-228600" y="-228600"/>
            <a:ext cx="8686800" cy="10804339"/>
          </a:xfrm>
          <a:prstGeom prst="rect">
            <a:avLst/>
          </a:prstGeom>
        </p:spPr>
      </p:pic>
      <p:pic>
        <p:nvPicPr>
          <p:cNvPr id="4" name="Picture 3">
            <a:extLst>
              <a:ext uri="{FF2B5EF4-FFF2-40B4-BE49-F238E27FC236}">
                <a16:creationId xmlns:a16="http://schemas.microsoft.com/office/drawing/2014/main" id="{41A7F3B0-6E99-BE35-842E-6BC29424301F}"/>
              </a:ext>
            </a:extLst>
          </p:cNvPr>
          <p:cNvPicPr>
            <a:picLocks noChangeAspect="1"/>
          </p:cNvPicPr>
          <p:nvPr/>
        </p:nvPicPr>
        <p:blipFill>
          <a:blip r:embed="rId3">
            <a:clrChange>
              <a:clrFrom>
                <a:srgbClr val="FFFFFF"/>
              </a:clrFrom>
              <a:clrTo>
                <a:srgbClr val="FFFFFF">
                  <a:alpha val="0"/>
                </a:srgbClr>
              </a:clrTo>
            </a:clrChange>
            <a:duotone>
              <a:schemeClr val="bg2">
                <a:shade val="45000"/>
                <a:satMod val="135000"/>
              </a:schemeClr>
              <a:prstClr val="white"/>
            </a:duotone>
          </a:blip>
          <a:stretch>
            <a:fillRect/>
          </a:stretch>
        </p:blipFill>
        <p:spPr>
          <a:xfrm>
            <a:off x="0" y="1"/>
            <a:ext cx="8167255" cy="9982200"/>
          </a:xfrm>
          <a:prstGeom prst="rect">
            <a:avLst/>
          </a:prstGeom>
        </p:spPr>
      </p:pic>
      <p:grpSp>
        <p:nvGrpSpPr>
          <p:cNvPr id="6" name="Group 5">
            <a:extLst>
              <a:ext uri="{FF2B5EF4-FFF2-40B4-BE49-F238E27FC236}">
                <a16:creationId xmlns:a16="http://schemas.microsoft.com/office/drawing/2014/main" id="{77601E79-0BF4-9913-DD14-8EA53AE958B9}"/>
              </a:ext>
            </a:extLst>
          </p:cNvPr>
          <p:cNvGrpSpPr/>
          <p:nvPr/>
        </p:nvGrpSpPr>
        <p:grpSpPr>
          <a:xfrm>
            <a:off x="179968" y="1676400"/>
            <a:ext cx="7821032" cy="2217241"/>
            <a:chOff x="179968" y="1676400"/>
            <a:chExt cx="7821032" cy="2217241"/>
          </a:xfrm>
        </p:grpSpPr>
        <p:sp>
          <p:nvSpPr>
            <p:cNvPr id="9" name="TextBox 8">
              <a:extLst>
                <a:ext uri="{FF2B5EF4-FFF2-40B4-BE49-F238E27FC236}">
                  <a16:creationId xmlns:a16="http://schemas.microsoft.com/office/drawing/2014/main" id="{FE725947-BE28-38DE-9C40-AD7417C1FCE3}"/>
                </a:ext>
              </a:extLst>
            </p:cNvPr>
            <p:cNvSpPr txBox="1"/>
            <p:nvPr/>
          </p:nvSpPr>
          <p:spPr>
            <a:xfrm>
              <a:off x="179968" y="1676400"/>
              <a:ext cx="7821032" cy="861774"/>
            </a:xfrm>
            <a:prstGeom prst="rect">
              <a:avLst/>
            </a:prstGeom>
            <a:noFill/>
          </p:spPr>
          <p:txBody>
            <a:bodyPr wrap="square">
              <a:spAutoFit/>
            </a:bodyPr>
            <a:lstStyle/>
            <a:p>
              <a:pPr algn="ctr"/>
              <a:r>
                <a:rPr lang="en-US" sz="1400" b="1" i="0" dirty="0">
                  <a:effectLst/>
                  <a:latin typeface="Aptos" panose="020B0004020202020204" pitchFamily="34" charset="0"/>
                </a:rPr>
                <a:t>Sarathi Research Consulting and Management Services Cooperative Limited</a:t>
              </a:r>
            </a:p>
            <a:p>
              <a:pPr algn="ctr"/>
              <a:r>
                <a:rPr lang="en-US" sz="1200" dirty="0">
                  <a:solidFill>
                    <a:schemeClr val="tx1"/>
                  </a:solidFill>
                  <a:latin typeface="Aptos" panose="020B0004020202020204" pitchFamily="34" charset="0"/>
                </a:rPr>
                <a:t>Regd. Office: B-21, Lajpat Nagar - 1, New Delhi – 110024</a:t>
              </a:r>
            </a:p>
            <a:p>
              <a:pPr algn="ctr"/>
              <a:r>
                <a:rPr lang="en-US" sz="1200" dirty="0">
                  <a:solidFill>
                    <a:schemeClr val="tx1"/>
                  </a:solidFill>
                  <a:latin typeface="Aptos" panose="020B0004020202020204" pitchFamily="34" charset="0"/>
                </a:rPr>
                <a:t>Registered </a:t>
              </a:r>
              <a:r>
                <a:rPr lang="en-US" sz="1200" b="0" i="0" dirty="0">
                  <a:solidFill>
                    <a:schemeClr val="tx1"/>
                  </a:solidFill>
                  <a:effectLst/>
                  <a:latin typeface="Aptos" panose="020B0004020202020204" pitchFamily="34" charset="0"/>
                </a:rPr>
                <a:t>with the Central Registrar of Societies.</a:t>
              </a:r>
              <a:endParaRPr lang="en-US" sz="1200" dirty="0">
                <a:solidFill>
                  <a:schemeClr val="tx1"/>
                </a:solidFill>
                <a:latin typeface="Aptos" panose="020B0004020202020204" pitchFamily="34" charset="0"/>
              </a:endParaRPr>
            </a:p>
            <a:p>
              <a:pPr algn="ctr"/>
              <a:r>
                <a:rPr lang="en-US" sz="1200" dirty="0">
                  <a:solidFill>
                    <a:schemeClr val="tx1"/>
                  </a:solidFill>
                  <a:latin typeface="Aptos" panose="020B0004020202020204" pitchFamily="34" charset="0"/>
                </a:rPr>
                <a:t>Registration Nbr. MSCS/CR/1610/2025</a:t>
              </a:r>
            </a:p>
          </p:txBody>
        </p:sp>
        <p:sp>
          <p:nvSpPr>
            <p:cNvPr id="54" name="TextBox 53">
              <a:extLst>
                <a:ext uri="{FF2B5EF4-FFF2-40B4-BE49-F238E27FC236}">
                  <a16:creationId xmlns:a16="http://schemas.microsoft.com/office/drawing/2014/main" id="{79ABB135-C01E-62AA-234E-95A7B55BB3C3}"/>
                </a:ext>
              </a:extLst>
            </p:cNvPr>
            <p:cNvSpPr txBox="1"/>
            <p:nvPr/>
          </p:nvSpPr>
          <p:spPr>
            <a:xfrm>
              <a:off x="609600" y="2667000"/>
              <a:ext cx="6957527" cy="461665"/>
            </a:xfrm>
            <a:prstGeom prst="rect">
              <a:avLst/>
            </a:prstGeom>
            <a:noFill/>
          </p:spPr>
          <p:txBody>
            <a:bodyPr wrap="square">
              <a:spAutoFit/>
            </a:bodyPr>
            <a:lstStyle/>
            <a:p>
              <a:pPr algn="ctr"/>
              <a:r>
                <a:rPr lang="en-US" sz="800" b="1" dirty="0">
                  <a:solidFill>
                    <a:schemeClr val="tx1"/>
                  </a:solidFill>
                  <a:latin typeface="Aptos" panose="020B0004020202020204" pitchFamily="34" charset="0"/>
                </a:rPr>
                <a:t>THIS IS TO CERTIFY that the person(s) narned in this Warrant is/are the Registered Holder(s) of the within mentioned Warrant(s) bearing the distinctive number(s) herein specified, in terms of and subject to the conditions printed overleaf,  and as stipulated in the Sarathi Rule Book/ Byelaws dated 2</a:t>
              </a:r>
              <a:r>
                <a:rPr lang="en-US" sz="800" b="1" baseline="30000" dirty="0">
                  <a:solidFill>
                    <a:schemeClr val="tx1"/>
                  </a:solidFill>
                  <a:latin typeface="Aptos" panose="020B0004020202020204" pitchFamily="34" charset="0"/>
                </a:rPr>
                <a:t>nd</a:t>
              </a:r>
              <a:r>
                <a:rPr lang="en-US" sz="800" b="1" dirty="0">
                  <a:solidFill>
                    <a:schemeClr val="tx1"/>
                  </a:solidFill>
                  <a:latin typeface="Aptos" panose="020B0004020202020204" pitchFamily="34" charset="0"/>
                </a:rPr>
                <a:t> April, 2025</a:t>
              </a:r>
            </a:p>
          </p:txBody>
        </p:sp>
        <p:sp>
          <p:nvSpPr>
            <p:cNvPr id="56" name="TextBox 55">
              <a:extLst>
                <a:ext uri="{FF2B5EF4-FFF2-40B4-BE49-F238E27FC236}">
                  <a16:creationId xmlns:a16="http://schemas.microsoft.com/office/drawing/2014/main" id="{0C6B6134-EA00-79A7-1AC1-3452735D3D72}"/>
                </a:ext>
              </a:extLst>
            </p:cNvPr>
            <p:cNvSpPr txBox="1"/>
            <p:nvPr/>
          </p:nvSpPr>
          <p:spPr>
            <a:xfrm>
              <a:off x="494095" y="3124200"/>
              <a:ext cx="7132878" cy="769441"/>
            </a:xfrm>
            <a:prstGeom prst="rect">
              <a:avLst/>
            </a:prstGeom>
            <a:noFill/>
          </p:spPr>
          <p:txBody>
            <a:bodyPr wrap="square">
              <a:spAutoFit/>
            </a:bodyPr>
            <a:lstStyle/>
            <a:p>
              <a:pPr algn="ctr"/>
              <a:r>
                <a:rPr lang="en-US" sz="2200" b="1" dirty="0">
                  <a:latin typeface="Aptos" panose="020B0004020202020204" pitchFamily="34" charset="0"/>
                </a:rPr>
                <a:t>NON-TRADEABLE NON-TRANSFERABLE WARRANT</a:t>
              </a:r>
            </a:p>
            <a:p>
              <a:pPr algn="ctr"/>
              <a:r>
                <a:rPr lang="en-US" sz="1100" b="1" dirty="0">
                  <a:latin typeface="Aptos" panose="020B0004020202020204" pitchFamily="34" charset="0"/>
                </a:rPr>
                <a:t>FOR ALLOTMENT OF ONE SHARE OF THE FACE VALUE OF Rs. 100/-OF THE COOPERATIVE </a:t>
              </a:r>
            </a:p>
            <a:p>
              <a:pPr algn="ctr"/>
              <a:r>
                <a:rPr lang="en-US" sz="1100" b="1" dirty="0">
                  <a:latin typeface="Aptos" panose="020B0004020202020204" pitchFamily="34" charset="0"/>
                </a:rPr>
                <a:t>FOR EACH WARRANT HOLDING </a:t>
              </a:r>
            </a:p>
          </p:txBody>
        </p:sp>
      </p:grpSp>
      <p:sp>
        <p:nvSpPr>
          <p:cNvPr id="99" name="TextBox 32">
            <a:extLst>
              <a:ext uri="{FF2B5EF4-FFF2-40B4-BE49-F238E27FC236}">
                <a16:creationId xmlns:a16="http://schemas.microsoft.com/office/drawing/2014/main" id="{6D35B6F8-0363-649B-F092-6C4BBD1C2472}"/>
              </a:ext>
            </a:extLst>
          </p:cNvPr>
          <p:cNvSpPr txBox="1"/>
          <p:nvPr/>
        </p:nvSpPr>
        <p:spPr>
          <a:xfrm>
            <a:off x="646752" y="5566723"/>
            <a:ext cx="6827565" cy="238701"/>
          </a:xfrm>
          <a:prstGeom prst="rect">
            <a:avLst/>
          </a:prstGeom>
        </p:spPr>
        <p:txBody>
          <a:bodyPr lIns="0" tIns="0" rIns="0" bIns="0" rtlCol="0" anchor="t">
            <a:spAutoFit/>
          </a:bodyPr>
          <a:lstStyle/>
          <a:p>
            <a:pPr algn="ctr">
              <a:lnSpc>
                <a:spcPts val="2013"/>
              </a:lnSpc>
            </a:pPr>
            <a:r>
              <a:rPr lang="en-US" sz="1437" b="1" dirty="0">
                <a:solidFill>
                  <a:srgbClr val="000000">
                    <a:alpha val="10980"/>
                  </a:srgbClr>
                </a:solidFill>
                <a:latin typeface="Canva Sans Bold"/>
                <a:ea typeface="Canva Sans Bold"/>
                <a:cs typeface="Canva Sans Bold"/>
                <a:sym typeface="Canva Sans Bold"/>
              </a:rPr>
              <a:t>Sarathi Research Consulting and Management Services Cooperative Limited</a:t>
            </a:r>
          </a:p>
        </p:txBody>
      </p:sp>
      <p:pic>
        <p:nvPicPr>
          <p:cNvPr id="5" name="Picture 4">
            <a:extLst>
              <a:ext uri="{FF2B5EF4-FFF2-40B4-BE49-F238E27FC236}">
                <a16:creationId xmlns:a16="http://schemas.microsoft.com/office/drawing/2014/main" id="{D671E534-756B-BC4B-C821-A22D61E0FB2F}"/>
              </a:ext>
            </a:extLst>
          </p:cNvPr>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l="17338" t="-786" r="22491"/>
          <a:stretch/>
        </p:blipFill>
        <p:spPr>
          <a:xfrm rot="5400000">
            <a:off x="3392241" y="-395034"/>
            <a:ext cx="1336586" cy="2736254"/>
          </a:xfrm>
          <a:prstGeom prst="rect">
            <a:avLst/>
          </a:prstGeom>
        </p:spPr>
      </p:pic>
      <p:graphicFrame>
        <p:nvGraphicFramePr>
          <p:cNvPr id="8" name="Table 7">
            <a:extLst>
              <a:ext uri="{FF2B5EF4-FFF2-40B4-BE49-F238E27FC236}">
                <a16:creationId xmlns:a16="http://schemas.microsoft.com/office/drawing/2014/main" id="{04B19CBA-E640-C85F-F0FD-257B01F634C5}"/>
              </a:ext>
            </a:extLst>
          </p:cNvPr>
          <p:cNvGraphicFramePr>
            <a:graphicFrameLocks noGrp="1"/>
          </p:cNvGraphicFramePr>
          <p:nvPr>
            <p:extLst>
              <p:ext uri="{D42A27DB-BD31-4B8C-83A1-F6EECF244321}">
                <p14:modId xmlns:p14="http://schemas.microsoft.com/office/powerpoint/2010/main" val="3679746244"/>
              </p:ext>
            </p:extLst>
          </p:nvPr>
        </p:nvGraphicFramePr>
        <p:xfrm>
          <a:off x="719694" y="4114800"/>
          <a:ext cx="6681680" cy="3038095"/>
        </p:xfrm>
        <a:graphic>
          <a:graphicData uri="http://schemas.openxmlformats.org/drawingml/2006/table">
            <a:tbl>
              <a:tblPr firstRow="1" bandRow="1">
                <a:tableStyleId>{2D5ABB26-0587-4C30-8999-92F81FD0307C}</a:tableStyleId>
              </a:tblPr>
              <a:tblGrid>
                <a:gridCol w="2033480">
                  <a:extLst>
                    <a:ext uri="{9D8B030D-6E8A-4147-A177-3AD203B41FA5}">
                      <a16:colId xmlns:a16="http://schemas.microsoft.com/office/drawing/2014/main" val="965977566"/>
                    </a:ext>
                  </a:extLst>
                </a:gridCol>
                <a:gridCol w="1905000">
                  <a:extLst>
                    <a:ext uri="{9D8B030D-6E8A-4147-A177-3AD203B41FA5}">
                      <a16:colId xmlns:a16="http://schemas.microsoft.com/office/drawing/2014/main" val="3480378878"/>
                    </a:ext>
                  </a:extLst>
                </a:gridCol>
                <a:gridCol w="762000">
                  <a:extLst>
                    <a:ext uri="{9D8B030D-6E8A-4147-A177-3AD203B41FA5}">
                      <a16:colId xmlns:a16="http://schemas.microsoft.com/office/drawing/2014/main" val="198207373"/>
                    </a:ext>
                  </a:extLst>
                </a:gridCol>
                <a:gridCol w="1981200">
                  <a:extLst>
                    <a:ext uri="{9D8B030D-6E8A-4147-A177-3AD203B41FA5}">
                      <a16:colId xmlns:a16="http://schemas.microsoft.com/office/drawing/2014/main" val="1484700791"/>
                    </a:ext>
                  </a:extLst>
                </a:gridCol>
              </a:tblGrid>
              <a:tr h="363779">
                <a:tc>
                  <a:txBody>
                    <a:bodyPr/>
                    <a:lstStyle/>
                    <a:p>
                      <a:r>
                        <a:rPr lang="en-US" sz="1100" b="1" dirty="0"/>
                        <a:t>Subscriber Registered Nbr: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t>HR 1225001</a:t>
                      </a:r>
                      <a:endParaRPr lang="en-US" sz="18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Date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Aptos" panose="020B0004020202020204" pitchFamily="34" charset="0"/>
                        </a:rPr>
                        <a:t>[CREATED_AT]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745327"/>
                  </a:ext>
                </a:extLst>
              </a:tr>
              <a:tr h="363779">
                <a:tc>
                  <a:txBody>
                    <a:bodyPr/>
                    <a:lstStyle/>
                    <a:p>
                      <a:r>
                        <a:rPr lang="en-US" sz="1100" b="1" dirty="0"/>
                        <a:t>Name of the Holder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Aptos" panose="020B0004020202020204" pitchFamily="34" charset="0"/>
                        </a:rPr>
                        <a:t>[MEMBER_NAME]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Date of Birth</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Aptos" panose="020B0004020202020204" pitchFamily="34" charset="0"/>
                        </a:rPr>
                        <a:t>[DATE_OF_BIRTH]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461360"/>
                  </a:ext>
                </a:extLst>
              </a:tr>
              <a:tr h="363779">
                <a:tc>
                  <a:txBody>
                    <a:bodyPr/>
                    <a:lstStyle/>
                    <a:p>
                      <a:r>
                        <a:rPr lang="en-US" sz="1100" b="1" dirty="0"/>
                        <a:t>House No. 1, A.P. Home Society, Nangla Gujran, Faridabad, Haryana-121004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n-US" sz="1100" b="1" dirty="0">
                          <a:latin typeface="Aptos" panose="020B0004020202020204" pitchFamily="34" charset="0"/>
                        </a:rPr>
                        <a:t>[ADDRESS]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sz="1100"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06040967"/>
                  </a:ext>
                </a:extLst>
              </a:tr>
              <a:tr h="363779">
                <a:tc>
                  <a:txBody>
                    <a:bodyPr/>
                    <a:lstStyle/>
                    <a:p>
                      <a:r>
                        <a:rPr lang="en-US" sz="1100" b="1" dirty="0"/>
                        <a:t>Contact Number</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Aptos" panose="020B0004020202020204" pitchFamily="34" charset="0"/>
                        </a:rPr>
                        <a:t>[PHONE]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Email Id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Aptos" panose="020B0004020202020204" pitchFamily="34" charset="0"/>
                        </a:rPr>
                        <a:t>[EMAIL]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325566"/>
                  </a:ext>
                </a:extLst>
              </a:tr>
              <a:tr h="363779">
                <a:tc>
                  <a:txBody>
                    <a:bodyPr/>
                    <a:lstStyle/>
                    <a:p>
                      <a:r>
                        <a:rPr lang="en-US" sz="1100" b="1" dirty="0"/>
                        <a:t>Aadhar Card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PAN Card</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982568"/>
                  </a:ext>
                </a:extLst>
              </a:tr>
              <a:tr h="363779">
                <a:tc>
                  <a:txBody>
                    <a:bodyPr/>
                    <a:lstStyle/>
                    <a:p>
                      <a:r>
                        <a:rPr lang="en-US" sz="1100" b="1" dirty="0"/>
                        <a:t>Nominee Name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Aptos" panose="020B0004020202020204" pitchFamily="34" charset="0"/>
                        </a:rPr>
                        <a:t>[NOMINEE_NAME]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Contact Number</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02445"/>
                  </a:ext>
                </a:extLst>
              </a:tr>
              <a:tr h="363779">
                <a:tc>
                  <a:txBody>
                    <a:bodyPr/>
                    <a:lstStyle/>
                    <a:p>
                      <a:r>
                        <a:rPr lang="en-US" sz="1100" b="1" dirty="0"/>
                        <a:t>No of Shares Allotted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Aptos" panose="020B0004020202020204" pitchFamily="34" charset="0"/>
                        </a:rPr>
                        <a:t>[SHARE_ALLOTED]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0280984"/>
                  </a:ext>
                </a:extLst>
              </a:tr>
              <a:tr h="363779">
                <a:tc>
                  <a:txBody>
                    <a:bodyPr/>
                    <a:lstStyle/>
                    <a:p>
                      <a:r>
                        <a:rPr lang="en-US" sz="1100" b="1" dirty="0"/>
                        <a:t>Share Sequential Number</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latin typeface="Aptos" panose="020B0004020202020204" pitchFamily="34" charset="0"/>
                        </a:rPr>
                        <a:t>[SHARE_SEQUENCE]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 To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745135"/>
                  </a:ext>
                </a:extLst>
              </a:tr>
            </a:tbl>
          </a:graphicData>
        </a:graphic>
      </p:graphicFrame>
      <p:grpSp>
        <p:nvGrpSpPr>
          <p:cNvPr id="7" name="Group 6">
            <a:extLst>
              <a:ext uri="{FF2B5EF4-FFF2-40B4-BE49-F238E27FC236}">
                <a16:creationId xmlns:a16="http://schemas.microsoft.com/office/drawing/2014/main" id="{A48FA06D-A6D1-1DAC-9FFF-8D31538B8B8A}"/>
              </a:ext>
            </a:extLst>
          </p:cNvPr>
          <p:cNvGrpSpPr/>
          <p:nvPr/>
        </p:nvGrpSpPr>
        <p:grpSpPr>
          <a:xfrm>
            <a:off x="602627" y="7391400"/>
            <a:ext cx="7141016" cy="2234863"/>
            <a:chOff x="602627" y="7391400"/>
            <a:chExt cx="7141016" cy="2234863"/>
          </a:xfrm>
        </p:grpSpPr>
        <p:sp>
          <p:nvSpPr>
            <p:cNvPr id="58" name="TextBox 57">
              <a:extLst>
                <a:ext uri="{FF2B5EF4-FFF2-40B4-BE49-F238E27FC236}">
                  <a16:creationId xmlns:a16="http://schemas.microsoft.com/office/drawing/2014/main" id="{274E5F26-FF12-D25A-686C-61D4D379BF9A}"/>
                </a:ext>
              </a:extLst>
            </p:cNvPr>
            <p:cNvSpPr txBox="1"/>
            <p:nvPr/>
          </p:nvSpPr>
          <p:spPr>
            <a:xfrm>
              <a:off x="602627" y="8610600"/>
              <a:ext cx="7141016" cy="1015663"/>
            </a:xfrm>
            <a:prstGeom prst="rect">
              <a:avLst/>
            </a:prstGeom>
            <a:noFill/>
          </p:spPr>
          <p:txBody>
            <a:bodyPr wrap="square">
              <a:spAutoFit/>
            </a:bodyPr>
            <a:lstStyle/>
            <a:p>
              <a:r>
                <a:rPr lang="en-US" sz="1000" b="1" dirty="0">
                  <a:latin typeface="Aptos" panose="020B0004020202020204" pitchFamily="34" charset="0"/>
                </a:rPr>
                <a:t>Notes: </a:t>
              </a:r>
            </a:p>
            <a:p>
              <a:pPr marL="228600" indent="-228600">
                <a:buAutoNum type="arabicParenBoth"/>
              </a:pPr>
              <a:r>
                <a:rPr lang="en-US" sz="1000" b="1" dirty="0">
                  <a:latin typeface="Aptos" panose="020B0004020202020204" pitchFamily="34" charset="0"/>
                </a:rPr>
                <a:t>Share Transfer is Not Allowed </a:t>
              </a:r>
            </a:p>
            <a:p>
              <a:pPr marL="228600" indent="-228600">
                <a:buAutoNum type="arabicParenBoth"/>
              </a:pPr>
              <a:r>
                <a:rPr lang="en-US" sz="1000" b="1" dirty="0">
                  <a:latin typeface="Aptos" panose="020B0004020202020204" pitchFamily="34" charset="0"/>
                </a:rPr>
                <a:t>Nominee role is limited to the extent of returning the Shares in case of the Shareholder’s unavoidable unavailability. Such cases will require additional documentary proof to be included and available when requested. </a:t>
              </a:r>
            </a:p>
            <a:p>
              <a:pPr marL="228600" indent="-228600">
                <a:buAutoNum type="arabicParenBoth"/>
              </a:pPr>
              <a:r>
                <a:rPr lang="en-US" sz="1000" b="1" dirty="0">
                  <a:latin typeface="Aptos" panose="020B0004020202020204" pitchFamily="34" charset="0"/>
                </a:rPr>
                <a:t>Board of Directors decisions in all cases will be considered final and irrefutable </a:t>
              </a:r>
            </a:p>
            <a:p>
              <a:endParaRPr lang="en-US" sz="1000" b="1" dirty="0">
                <a:latin typeface="Aptos" panose="020B0004020202020204" pitchFamily="34" charset="0"/>
              </a:endParaRPr>
            </a:p>
          </p:txBody>
        </p:sp>
        <p:sp>
          <p:nvSpPr>
            <p:cNvPr id="50" name="TextBox 49">
              <a:extLst>
                <a:ext uri="{FF2B5EF4-FFF2-40B4-BE49-F238E27FC236}">
                  <a16:creationId xmlns:a16="http://schemas.microsoft.com/office/drawing/2014/main" id="{8253C07D-2187-809C-01ED-30670886C199}"/>
                </a:ext>
              </a:extLst>
            </p:cNvPr>
            <p:cNvSpPr txBox="1"/>
            <p:nvPr/>
          </p:nvSpPr>
          <p:spPr>
            <a:xfrm>
              <a:off x="4267200" y="7391400"/>
              <a:ext cx="3292581" cy="1200329"/>
            </a:xfrm>
            <a:prstGeom prst="rect">
              <a:avLst/>
            </a:prstGeom>
            <a:noFill/>
          </p:spPr>
          <p:txBody>
            <a:bodyPr wrap="square">
              <a:spAutoFit/>
            </a:bodyPr>
            <a:lstStyle/>
            <a:p>
              <a:pPr algn="ctr"/>
              <a:r>
                <a:rPr lang="en-US" sz="1200" b="1" i="0" dirty="0">
                  <a:effectLst/>
                  <a:latin typeface="Aptos" panose="020B0004020202020204" pitchFamily="34" charset="0"/>
                </a:rPr>
                <a:t> For Sarathi Research Consulting and Management Services Cooperative Limited</a:t>
              </a:r>
            </a:p>
            <a:p>
              <a:pPr algn="ctr"/>
              <a:endParaRPr lang="en-US" sz="1200" b="1" dirty="0">
                <a:latin typeface="Aptos" panose="020B0004020202020204" pitchFamily="34" charset="0"/>
              </a:endParaRPr>
            </a:p>
            <a:p>
              <a:pPr algn="ctr"/>
              <a:endParaRPr lang="en-US" sz="1200" b="1" dirty="0">
                <a:latin typeface="Aptos" panose="020B0004020202020204" pitchFamily="34" charset="0"/>
              </a:endParaRPr>
            </a:p>
            <a:p>
              <a:pPr algn="ctr"/>
              <a:endParaRPr lang="en-US" sz="1200" b="1" dirty="0">
                <a:latin typeface="Aptos" panose="020B0004020202020204" pitchFamily="34" charset="0"/>
              </a:endParaRPr>
            </a:p>
            <a:p>
              <a:pPr algn="ctr"/>
              <a:r>
                <a:rPr lang="en-US" sz="1200" b="1" dirty="0">
                  <a:latin typeface="Aptos" panose="020B0004020202020204" pitchFamily="34" charset="0"/>
                </a:rPr>
                <a:t>Chairman / Chief Executive Officer </a:t>
              </a:r>
            </a:p>
          </p:txBody>
        </p:sp>
        <p:sp>
          <p:nvSpPr>
            <p:cNvPr id="2" name="TextBox 1">
              <a:extLst>
                <a:ext uri="{FF2B5EF4-FFF2-40B4-BE49-F238E27FC236}">
                  <a16:creationId xmlns:a16="http://schemas.microsoft.com/office/drawing/2014/main" id="{BEFE1C82-B58C-CB80-4674-855843FCAC21}"/>
                </a:ext>
              </a:extLst>
            </p:cNvPr>
            <p:cNvSpPr txBox="1"/>
            <p:nvPr/>
          </p:nvSpPr>
          <p:spPr>
            <a:xfrm>
              <a:off x="666805" y="7879721"/>
              <a:ext cx="914400" cy="307777"/>
            </a:xfrm>
            <a:prstGeom prst="rect">
              <a:avLst/>
            </a:prstGeom>
            <a:noFill/>
          </p:spPr>
          <p:txBody>
            <a:bodyPr wrap="square" rtlCol="0">
              <a:spAutoFit/>
            </a:bodyPr>
            <a:lstStyle/>
            <a:p>
              <a:r>
                <a:rPr lang="en-US" sz="1400" dirty="0">
                  <a:latin typeface="Aptos" panose="020B0004020202020204" pitchFamily="34" charset="0"/>
                </a:rPr>
                <a:t>SEAL</a:t>
              </a:r>
            </a:p>
          </p:txBody>
        </p:sp>
      </p:grpSp>
    </p:spTree>
    <p:extLst>
      <p:ext uri="{BB962C8B-B14F-4D97-AF65-F5344CB8AC3E}">
        <p14:creationId xmlns:p14="http://schemas.microsoft.com/office/powerpoint/2010/main" val="25382174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32CFEA-92BB-A847-2596-F938586F4476}"/>
              </a:ext>
            </a:extLst>
          </p:cNvPr>
          <p:cNvPicPr>
            <a:picLocks noChangeAspect="1"/>
          </p:cNvPicPr>
          <p:nvPr/>
        </p:nvPicPr>
        <p:blipFill>
          <a:blip r:embed="rId2"/>
          <a:stretch>
            <a:fillRect/>
          </a:stretch>
        </p:blipFill>
        <p:spPr>
          <a:xfrm>
            <a:off x="-357" y="0"/>
            <a:ext cx="8229957" cy="10058836"/>
          </a:xfrm>
          <a:prstGeom prst="rect">
            <a:avLst/>
          </a:prstGeom>
        </p:spPr>
      </p:pic>
      <p:graphicFrame>
        <p:nvGraphicFramePr>
          <p:cNvPr id="4" name="Table 3">
            <a:extLst>
              <a:ext uri="{FF2B5EF4-FFF2-40B4-BE49-F238E27FC236}">
                <a16:creationId xmlns:a16="http://schemas.microsoft.com/office/drawing/2014/main" id="{7FFFEDB2-C648-1EBF-8771-592CC6C8C7F6}"/>
              </a:ext>
            </a:extLst>
          </p:cNvPr>
          <p:cNvGraphicFramePr>
            <a:graphicFrameLocks noGrp="1"/>
          </p:cNvGraphicFramePr>
          <p:nvPr>
            <p:extLst>
              <p:ext uri="{D42A27DB-BD31-4B8C-83A1-F6EECF244321}">
                <p14:modId xmlns:p14="http://schemas.microsoft.com/office/powerpoint/2010/main" val="2924255756"/>
              </p:ext>
            </p:extLst>
          </p:nvPr>
        </p:nvGraphicFramePr>
        <p:xfrm>
          <a:off x="719694" y="4048505"/>
          <a:ext cx="6681680" cy="3038095"/>
        </p:xfrm>
        <a:graphic>
          <a:graphicData uri="http://schemas.openxmlformats.org/drawingml/2006/table">
            <a:tbl>
              <a:tblPr firstRow="1" bandRow="1">
                <a:tableStyleId>{2D5ABB26-0587-4C30-8999-92F81FD0307C}</a:tableStyleId>
              </a:tblPr>
              <a:tblGrid>
                <a:gridCol w="2033480">
                  <a:extLst>
                    <a:ext uri="{9D8B030D-6E8A-4147-A177-3AD203B41FA5}">
                      <a16:colId xmlns:a16="http://schemas.microsoft.com/office/drawing/2014/main" val="965977566"/>
                    </a:ext>
                  </a:extLst>
                </a:gridCol>
                <a:gridCol w="1905000">
                  <a:extLst>
                    <a:ext uri="{9D8B030D-6E8A-4147-A177-3AD203B41FA5}">
                      <a16:colId xmlns:a16="http://schemas.microsoft.com/office/drawing/2014/main" val="3480378878"/>
                    </a:ext>
                  </a:extLst>
                </a:gridCol>
                <a:gridCol w="762000">
                  <a:extLst>
                    <a:ext uri="{9D8B030D-6E8A-4147-A177-3AD203B41FA5}">
                      <a16:colId xmlns:a16="http://schemas.microsoft.com/office/drawing/2014/main" val="198207373"/>
                    </a:ext>
                  </a:extLst>
                </a:gridCol>
                <a:gridCol w="1981200">
                  <a:extLst>
                    <a:ext uri="{9D8B030D-6E8A-4147-A177-3AD203B41FA5}">
                      <a16:colId xmlns:a16="http://schemas.microsoft.com/office/drawing/2014/main" val="1484700791"/>
                    </a:ext>
                  </a:extLst>
                </a:gridCol>
              </a:tblGrid>
              <a:tr h="363779">
                <a:tc>
                  <a:txBody>
                    <a:bodyPr/>
                    <a:lstStyle/>
                    <a:p>
                      <a:r>
                        <a:rPr lang="en-US" sz="1100" b="1" dirty="0"/>
                        <a:t>Subscriber Registered Nbr: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800" b="1" dirty="0"/>
                        <a:t>HR 1225001</a:t>
                      </a:r>
                      <a:endParaRPr lang="en-US" sz="18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Date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24745327"/>
                  </a:ext>
                </a:extLst>
              </a:tr>
              <a:tr h="363779">
                <a:tc>
                  <a:txBody>
                    <a:bodyPr/>
                    <a:lstStyle/>
                    <a:p>
                      <a:r>
                        <a:rPr lang="en-US" sz="1100" b="1" dirty="0"/>
                        <a:t>Name of the Holder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Date of Birth</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6461360"/>
                  </a:ext>
                </a:extLst>
              </a:tr>
              <a:tr h="363779">
                <a:tc>
                  <a:txBody>
                    <a:bodyPr/>
                    <a:lstStyle/>
                    <a:p>
                      <a:r>
                        <a:rPr lang="en-US" sz="1100" b="1" dirty="0"/>
                        <a:t>House No. 1, A.P. Home Society, Nangla Gujran, Faridabad, Haryana-121004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sz="1100"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hMerge="1">
                  <a:txBody>
                    <a:bodyPr/>
                    <a:lstStyle/>
                    <a:p>
                      <a:endParaRPr lang="en-US" sz="1100"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306040967"/>
                  </a:ext>
                </a:extLst>
              </a:tr>
              <a:tr h="363779">
                <a:tc>
                  <a:txBody>
                    <a:bodyPr/>
                    <a:lstStyle/>
                    <a:p>
                      <a:r>
                        <a:rPr lang="en-US" sz="1100" b="1" dirty="0"/>
                        <a:t>Contact Number</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Email Id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7325566"/>
                  </a:ext>
                </a:extLst>
              </a:tr>
              <a:tr h="363779">
                <a:tc>
                  <a:txBody>
                    <a:bodyPr/>
                    <a:lstStyle/>
                    <a:p>
                      <a:r>
                        <a:rPr lang="en-US" sz="1100" b="1" dirty="0"/>
                        <a:t>Aadhar Card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PAN Card</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6982568"/>
                  </a:ext>
                </a:extLst>
              </a:tr>
              <a:tr h="363779">
                <a:tc>
                  <a:txBody>
                    <a:bodyPr/>
                    <a:lstStyle/>
                    <a:p>
                      <a:r>
                        <a:rPr lang="en-US" sz="1100" b="1" dirty="0"/>
                        <a:t>Nominee Name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Contact Number</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002445"/>
                  </a:ext>
                </a:extLst>
              </a:tr>
              <a:tr h="363779">
                <a:tc>
                  <a:txBody>
                    <a:bodyPr/>
                    <a:lstStyle/>
                    <a:p>
                      <a:r>
                        <a:rPr lang="en-US" sz="1100" b="1" dirty="0"/>
                        <a:t>No of Shares Allotted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0280984"/>
                  </a:ext>
                </a:extLst>
              </a:tr>
              <a:tr h="363779">
                <a:tc>
                  <a:txBody>
                    <a:bodyPr/>
                    <a:lstStyle/>
                    <a:p>
                      <a:r>
                        <a:rPr lang="en-US" sz="1100" b="1" dirty="0"/>
                        <a:t>Share Sequential Number</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100" b="1" dirty="0"/>
                        <a:t> To </a:t>
                      </a:r>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sz="1100" b="1" dirty="0">
                        <a:latin typeface="Aptos" panose="020B00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64745135"/>
                  </a:ext>
                </a:extLst>
              </a:tr>
            </a:tbl>
          </a:graphicData>
        </a:graphic>
      </p:graphicFrame>
    </p:spTree>
    <p:extLst>
      <p:ext uri="{BB962C8B-B14F-4D97-AF65-F5344CB8AC3E}">
        <p14:creationId xmlns:p14="http://schemas.microsoft.com/office/powerpoint/2010/main" val="13732160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4100</TotalTime>
  <Words>321</Words>
  <Application>Microsoft Macintosh PowerPoint</Application>
  <PresentationFormat>Custom</PresentationFormat>
  <Paragraphs>58</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Calibri</vt:lpstr>
      <vt:lpstr>Canva Sans Bold</vt:lpstr>
      <vt:lpstr>Verdana</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Consultancy Trifold Brochure</dc:title>
  <dc:creator>givens teo</dc:creator>
  <cp:keywords>DAEkm_S5UUM,BAEjZlvsHZY</cp:keywords>
  <cp:lastModifiedBy>anuragchahar1718@gmail.com</cp:lastModifiedBy>
  <cp:revision>216</cp:revision>
  <dcterms:created xsi:type="dcterms:W3CDTF">2025-04-22T16:27:20Z</dcterms:created>
  <dcterms:modified xsi:type="dcterms:W3CDTF">2025-06-03T11:21:36Z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2021-08-12T00:00:00Z</vt:filetime>
  </property>
  <property fmtid="{D5CDD505-2E9C-101B-9397-08002B2CF9AE}" pid="3" name="Creator">
    <vt:lpwstr>Canva</vt:lpwstr>
  </property>
  <property fmtid="{D5CDD505-2E9C-101B-9397-08002B2CF9AE}" pid="4" name="LastSaved">
    <vt:filetime>2025-04-22T00:00:00Z</vt:filetime>
  </property>
  <property fmtid="{D5CDD505-2E9C-101B-9397-08002B2CF9AE}" pid="5" name="Producer">
    <vt:lpwstr>Canva</vt:lpwstr>
  </property>
</Properties>
</file>