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347" r:id="rId6"/>
    <p:sldId id="348" r:id="rId7"/>
    <p:sldId id="343" r:id="rId8"/>
    <p:sldId id="350" r:id="rId9"/>
    <p:sldId id="344" r:id="rId10"/>
    <p:sldId id="349" r:id="rId11"/>
    <p:sldId id="351" r:id="rId12"/>
    <p:sldId id="345" r:id="rId13"/>
    <p:sldId id="346" r:id="rId14"/>
    <p:sldId id="352" r:id="rId15"/>
    <p:sldId id="353" r:id="rId16"/>
    <p:sldId id="334" r:id="rId17"/>
    <p:sldId id="335" r:id="rId18"/>
    <p:sldId id="336" r:id="rId19"/>
    <p:sldId id="354" r:id="rId20"/>
    <p:sldId id="340" r:id="rId21"/>
    <p:sldId id="341" r:id="rId22"/>
    <p:sldId id="355" r:id="rId23"/>
    <p:sldId id="356" r:id="rId24"/>
    <p:sldId id="357" r:id="rId25"/>
    <p:sldId id="358" r:id="rId26"/>
    <p:sldId id="359" r:id="rId27"/>
    <p:sldId id="338" r:id="rId28"/>
    <p:sldId id="339" r:id="rId29"/>
    <p:sldId id="360" r:id="rId30"/>
    <p:sldId id="266" r:id="rId31"/>
    <p:sldId id="300" r:id="rId32"/>
    <p:sldId id="361" r:id="rId33"/>
    <p:sldId id="275" r:id="rId34"/>
    <p:sldId id="362" r:id="rId35"/>
    <p:sldId id="303" r:id="rId36"/>
    <p:sldId id="364" r:id="rId37"/>
    <p:sldId id="363" r:id="rId38"/>
    <p:sldId id="311" r:id="rId39"/>
    <p:sldId id="365" r:id="rId40"/>
    <p:sldId id="366" r:id="rId41"/>
    <p:sldId id="313" r:id="rId42"/>
    <p:sldId id="367" r:id="rId43"/>
    <p:sldId id="368" r:id="rId44"/>
    <p:sldId id="369" r:id="rId45"/>
    <p:sldId id="314" r:id="rId46"/>
    <p:sldId id="316" r:id="rId47"/>
    <p:sldId id="312" r:id="rId48"/>
    <p:sldId id="370" r:id="rId49"/>
    <p:sldId id="263" r:id="rId50"/>
    <p:sldId id="328" r:id="rId51"/>
    <p:sldId id="329" r:id="rId52"/>
    <p:sldId id="330" r:id="rId53"/>
    <p:sldId id="371" r:id="rId54"/>
    <p:sldId id="331" r:id="rId55"/>
    <p:sldId id="372" r:id="rId56"/>
    <p:sldId id="373" r:id="rId57"/>
    <p:sldId id="332" r:id="rId58"/>
    <p:sldId id="333" r:id="rId59"/>
    <p:sldId id="374" r:id="rId60"/>
    <p:sldId id="317" r:id="rId61"/>
    <p:sldId id="375" r:id="rId62"/>
    <p:sldId id="318" r:id="rId63"/>
    <p:sldId id="376" r:id="rId64"/>
    <p:sldId id="319" r:id="rId65"/>
    <p:sldId id="377" r:id="rId66"/>
    <p:sldId id="320" r:id="rId67"/>
    <p:sldId id="380" r:id="rId68"/>
    <p:sldId id="378" r:id="rId69"/>
    <p:sldId id="379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4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18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7F92-15E7-1E44-B17A-DC0E541D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1557-2FB5-5643-B6AB-86355FE8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3B5-90FF-5C47-B1F0-4FB6831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DA7-ABFE-0E4B-925E-684F3D4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B3CA-00C9-5E4A-8B79-4013123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FF6-9860-5D42-AD61-03D5F55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0D33-1D7D-5A43-9447-9C5637FA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F1DD-619D-DE41-BEFC-96BF43D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8314-5D32-4045-A1AB-6C998E6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188-2717-0E45-92B1-CB4E7391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67BC-AB2A-784B-87CF-29BDFBB3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0F1E-B502-8B45-BA4C-5C9F999A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D5C-5924-1E4B-B32A-8FFED5B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1275-E246-B541-B9C2-B8850C51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8AAD-C0BE-4345-B42B-8560B6A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08C-BDB2-FB4E-96C7-346BB69C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4734-B65D-144A-A493-ECBFFDB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CE48-3304-A74E-9939-C8DF4AC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2A8B-3356-7742-8A48-87F299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B634-7AFD-DB41-A82C-7588D9E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EEF-DBF2-6A4B-B32B-2A1B9A8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B913-7007-D341-8822-BFDA9F7B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930E-8956-D841-817A-512D5B8B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216-C847-FC46-82FA-237801E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9C07-64ED-5244-87B1-2ED40D1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EC6-023B-4747-9EE8-55105B25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1487-D84A-0D49-B849-D35EBBF6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4317-2A3F-0444-B2DF-13F40A01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9FF20-A288-A34D-9A39-2905C02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DD5A-3ACC-A44D-A271-4254B26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B212-0EBA-ED4A-ABA4-3BFA7A8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F6D-FFDE-BD4D-8FB7-27AC7F92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0120-0DE6-6F40-9A0E-5E03ECD6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CB28-F11B-7742-8B74-54A0D2A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3C45-FAE0-C545-B5D6-5BAF8F20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16A6-BFCF-864D-9EAB-D245A9F8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75C32-204E-174F-A069-5590BE4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FD428-07F2-BE45-B66A-C9F9F992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5408-DF11-BA49-B9AA-E3C75F8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E9A2-9CBC-174E-99D7-0399F13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15DE-439E-8547-BCFF-1606149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71803-72EF-414A-B092-5A35FF8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83A1F-0B62-8347-8A83-35598574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EED0F-3F8C-9D4A-8598-52EDEE38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8BEA1-EE33-1C44-ABBE-9BD422B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FC8A-DFF7-274E-B9EF-F4872C3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6C15-7237-2B40-BEE3-0423F8D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B23F-3179-664C-A034-5D68A924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2D6D-D568-C844-9ACF-66E49073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95D0-4792-8848-8237-50E0102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DF6E-DD89-E446-A665-E2DD814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A0FD-EE40-264E-8062-0F2FC36A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BFB-2445-B04E-AAF9-1D2E00F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215E9-782F-E044-AC2D-5CADAF55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FD63-768D-5B42-AA96-D017AB77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B31D-6030-0C48-8DB4-69A6DA7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35E4-1461-AC44-A0C5-A390D7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413F-3C11-294E-AB22-92D0085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9E028-9B6E-744F-9544-273B4EC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B5D-11AE-D646-8D3D-CA74C22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1A8A-4AAC-E44A-B36D-575B3B6F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B137-0301-AA46-9135-E844B74EBE2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F014-38E2-0741-B207-B79DED6B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367-CD47-2344-8D27-02FA28B0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2111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Polynomial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72547" y="1198031"/>
            <a:ext cx="69807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Model:</a:t>
            </a:r>
          </a:p>
          <a:p>
            <a:r>
              <a:rPr lang="fr-FR" sz="2400" dirty="0"/>
              <a:t>y</a:t>
            </a:r>
            <a:r>
              <a:rPr lang="fr-FR" sz="2400" baseline="-25000" dirty="0"/>
              <a:t>i</a:t>
            </a:r>
            <a:r>
              <a:rPr lang="fr-FR" sz="2400" dirty="0"/>
              <a:t> = w</a:t>
            </a:r>
            <a:r>
              <a:rPr lang="fr-FR" sz="2400" baseline="-25000" dirty="0"/>
              <a:t>0</a:t>
            </a:r>
            <a:r>
              <a:rPr lang="fr-FR" sz="2400" dirty="0"/>
              <a:t> + w</a:t>
            </a:r>
            <a:r>
              <a:rPr lang="fr-FR" sz="2400" baseline="-25000" dirty="0"/>
              <a:t>1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dirty="0"/>
              <a:t> + w</a:t>
            </a:r>
            <a:r>
              <a:rPr lang="fr-FR" sz="2400" baseline="-25000" dirty="0"/>
              <a:t>2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baseline="30000" dirty="0">
                <a:solidFill>
                  <a:srgbClr val="C00000"/>
                </a:solidFill>
              </a:rPr>
              <a:t>2</a:t>
            </a:r>
            <a:r>
              <a:rPr lang="fr-FR" sz="2400" dirty="0"/>
              <a:t> + … + </a:t>
            </a:r>
            <a:r>
              <a:rPr lang="fr-FR" sz="2400" dirty="0" err="1"/>
              <a:t>w</a:t>
            </a:r>
            <a:r>
              <a:rPr lang="fr-FR" sz="2400" baseline="-25000" dirty="0" err="1"/>
              <a:t>D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x</a:t>
            </a:r>
            <a:r>
              <a:rPr lang="fr-FR" sz="2400" baseline="-25000" dirty="0" err="1">
                <a:solidFill>
                  <a:srgbClr val="C00000"/>
                </a:solidFill>
              </a:rPr>
              <a:t>i</a:t>
            </a:r>
            <a:r>
              <a:rPr lang="fr-FR" sz="2400" baseline="30000" dirty="0" err="1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002060"/>
                </a:solidFill>
              </a:rPr>
              <a:t> + </a:t>
            </a:r>
            <a:r>
              <a:rPr lang="en-US" sz="2400" dirty="0" err="1">
                <a:solidFill>
                  <a:srgbClr val="002060"/>
                </a:solidFill>
              </a:rPr>
              <a:t>ε</a:t>
            </a:r>
            <a:r>
              <a:rPr lang="en-US" sz="2400" baseline="-25000" dirty="0" err="1">
                <a:solidFill>
                  <a:srgbClr val="002060"/>
                </a:solidFill>
              </a:rPr>
              <a:t>i</a:t>
            </a:r>
            <a:r>
              <a:rPr lang="fr-FR" sz="2400" dirty="0"/>
              <a:t>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5B9665-3DD5-6D47-8453-1E9438C629EC}"/>
              </a:ext>
            </a:extLst>
          </p:cNvPr>
          <p:cNvGrpSpPr/>
          <p:nvPr/>
        </p:nvGrpSpPr>
        <p:grpSpPr>
          <a:xfrm>
            <a:off x="1039090" y="1284098"/>
            <a:ext cx="3449783" cy="2144902"/>
            <a:chOff x="6262253" y="1577230"/>
            <a:chExt cx="3449783" cy="21449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CBBE17-0EA4-064A-9131-79FCB10D8D64}"/>
                </a:ext>
              </a:extLst>
            </p:cNvPr>
            <p:cNvGrpSpPr/>
            <p:nvPr/>
          </p:nvGrpSpPr>
          <p:grpSpPr>
            <a:xfrm>
              <a:off x="6594763" y="1660358"/>
              <a:ext cx="3117273" cy="1662546"/>
              <a:chOff x="5181600" y="3865418"/>
              <a:chExt cx="3117273" cy="166254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E391D93-FC01-F746-9494-B55E2782B477}"/>
                  </a:ext>
                </a:extLst>
              </p:cNvPr>
              <p:cNvCxnSpPr/>
              <p:nvPr/>
            </p:nvCxnSpPr>
            <p:spPr>
              <a:xfrm flipV="1">
                <a:off x="5181600" y="3865418"/>
                <a:ext cx="0" cy="1662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CF04DA-B1AF-5045-AC9D-0D5323C53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5527964"/>
                <a:ext cx="3117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512F6-F469-C542-A0B3-F991C335300B}"/>
                </a:ext>
              </a:extLst>
            </p:cNvPr>
            <p:cNvSpPr txBox="1"/>
            <p:nvPr/>
          </p:nvSpPr>
          <p:spPr>
            <a:xfrm>
              <a:off x="9157854" y="335280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EAB76-7B0C-054E-876E-0D9EE22AA920}"/>
                </a:ext>
              </a:extLst>
            </p:cNvPr>
            <p:cNvSpPr txBox="1"/>
            <p:nvPr/>
          </p:nvSpPr>
          <p:spPr>
            <a:xfrm>
              <a:off x="6262253" y="157723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EF58C0-0171-CB40-80CE-16AA1C398CF0}"/>
                </a:ext>
              </a:extLst>
            </p:cNvPr>
            <p:cNvSpPr/>
            <p:nvPr/>
          </p:nvSpPr>
          <p:spPr>
            <a:xfrm>
              <a:off x="8562107" y="174348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BD7BF6-A2EB-0F49-98EA-59EE89CB03EF}"/>
                </a:ext>
              </a:extLst>
            </p:cNvPr>
            <p:cNvSpPr/>
            <p:nvPr/>
          </p:nvSpPr>
          <p:spPr>
            <a:xfrm>
              <a:off x="7148944" y="245006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7F1DD-59D5-4449-A43A-3623C4FA1FB6}"/>
                </a:ext>
              </a:extLst>
            </p:cNvPr>
            <p:cNvSpPr/>
            <p:nvPr/>
          </p:nvSpPr>
          <p:spPr>
            <a:xfrm>
              <a:off x="7619998" y="1979011"/>
              <a:ext cx="96982" cy="969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8C9D-DDCE-B94F-BDC6-BC60E85851C4}"/>
                </a:ext>
              </a:extLst>
            </p:cNvPr>
            <p:cNvSpPr/>
            <p:nvPr/>
          </p:nvSpPr>
          <p:spPr>
            <a:xfrm>
              <a:off x="8104908" y="202057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6D20A6-FB8C-8E4A-9CF5-BB55B249E623}"/>
                </a:ext>
              </a:extLst>
            </p:cNvPr>
            <p:cNvSpPr/>
            <p:nvPr/>
          </p:nvSpPr>
          <p:spPr>
            <a:xfrm>
              <a:off x="8520544" y="2283813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28790-3BA4-154E-A8C6-6F7A98EF680F}"/>
                </a:ext>
              </a:extLst>
            </p:cNvPr>
            <p:cNvSpPr/>
            <p:nvPr/>
          </p:nvSpPr>
          <p:spPr>
            <a:xfrm>
              <a:off x="6802581" y="308737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0B017F-C5A1-D54A-9758-1B0834CAF5AF}"/>
                </a:ext>
              </a:extLst>
            </p:cNvPr>
            <p:cNvSpPr/>
            <p:nvPr/>
          </p:nvSpPr>
          <p:spPr>
            <a:xfrm>
              <a:off x="7010399" y="2796431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AFD4CB-1786-E04F-9150-4973EBCC28DD}"/>
                </a:ext>
              </a:extLst>
            </p:cNvPr>
            <p:cNvSpPr/>
            <p:nvPr/>
          </p:nvSpPr>
          <p:spPr>
            <a:xfrm>
              <a:off x="7772399" y="2366940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997D242-7814-2B42-974D-D2B3A0A7D32F}"/>
                </a:ext>
              </a:extLst>
            </p:cNvPr>
            <p:cNvSpPr/>
            <p:nvPr/>
          </p:nvSpPr>
          <p:spPr>
            <a:xfrm>
              <a:off x="6608618" y="1764267"/>
              <a:ext cx="2493818" cy="1524000"/>
            </a:xfrm>
            <a:custGeom>
              <a:avLst/>
              <a:gdLst>
                <a:gd name="connsiteX0" fmla="*/ 0 w 2493818"/>
                <a:gd name="connsiteY0" fmla="*/ 1524000 h 1524000"/>
                <a:gd name="connsiteX1" fmla="*/ 955964 w 2493818"/>
                <a:gd name="connsiteY1" fmla="*/ 512619 h 1524000"/>
                <a:gd name="connsiteX2" fmla="*/ 2410691 w 2493818"/>
                <a:gd name="connsiteY2" fmla="*/ 27709 h 1524000"/>
                <a:gd name="connsiteX3" fmla="*/ 2410691 w 2493818"/>
                <a:gd name="connsiteY3" fmla="*/ 27709 h 1524000"/>
                <a:gd name="connsiteX4" fmla="*/ 2493818 w 2493818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818" h="1524000">
                  <a:moveTo>
                    <a:pt x="0" y="1524000"/>
                  </a:moveTo>
                  <a:cubicBezTo>
                    <a:pt x="277091" y="1143000"/>
                    <a:pt x="554182" y="762001"/>
                    <a:pt x="955964" y="512619"/>
                  </a:cubicBezTo>
                  <a:cubicBezTo>
                    <a:pt x="1357746" y="263237"/>
                    <a:pt x="2410691" y="27709"/>
                    <a:pt x="2410691" y="27709"/>
                  </a:cubicBezTo>
                  <a:lnTo>
                    <a:pt x="2410691" y="27709"/>
                  </a:lnTo>
                  <a:lnTo>
                    <a:pt x="2493818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AF729D4-906C-D449-A5A0-589CB1E96D56}"/>
              </a:ext>
            </a:extLst>
          </p:cNvPr>
          <p:cNvSpPr txBox="1"/>
          <p:nvPr/>
        </p:nvSpPr>
        <p:spPr>
          <a:xfrm>
            <a:off x="581890" y="1537854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price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3EBC8-6315-4D46-A4BD-D7DC3E6834B3}"/>
              </a:ext>
            </a:extLst>
          </p:cNvPr>
          <p:cNvSpPr txBox="1"/>
          <p:nvPr/>
        </p:nvSpPr>
        <p:spPr>
          <a:xfrm>
            <a:off x="4156363" y="3105834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</p:spTree>
    <p:extLst>
      <p:ext uri="{BB962C8B-B14F-4D97-AF65-F5344CB8AC3E}">
        <p14:creationId xmlns:p14="http://schemas.microsoft.com/office/powerpoint/2010/main" val="34284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Polynomial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72547" y="1198031"/>
            <a:ext cx="69807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Model:</a:t>
            </a:r>
          </a:p>
          <a:p>
            <a:r>
              <a:rPr lang="fr-FR" sz="2400" dirty="0"/>
              <a:t>y</a:t>
            </a:r>
            <a:r>
              <a:rPr lang="fr-FR" sz="2400" baseline="-25000" dirty="0"/>
              <a:t>i</a:t>
            </a:r>
            <a:r>
              <a:rPr lang="fr-FR" sz="2400" dirty="0"/>
              <a:t> = w</a:t>
            </a:r>
            <a:r>
              <a:rPr lang="fr-FR" sz="2400" baseline="-25000" dirty="0"/>
              <a:t>0</a:t>
            </a:r>
            <a:r>
              <a:rPr lang="fr-FR" sz="2400" dirty="0"/>
              <a:t> + w</a:t>
            </a:r>
            <a:r>
              <a:rPr lang="fr-FR" sz="2400" baseline="-25000" dirty="0"/>
              <a:t>1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dirty="0"/>
              <a:t> + w</a:t>
            </a:r>
            <a:r>
              <a:rPr lang="fr-FR" sz="2400" baseline="-25000" dirty="0"/>
              <a:t>2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baseline="30000" dirty="0">
                <a:solidFill>
                  <a:srgbClr val="C00000"/>
                </a:solidFill>
              </a:rPr>
              <a:t>2</a:t>
            </a:r>
            <a:r>
              <a:rPr lang="fr-FR" sz="2400" dirty="0"/>
              <a:t> + … + </a:t>
            </a:r>
            <a:r>
              <a:rPr lang="fr-FR" sz="2400" dirty="0" err="1"/>
              <a:t>w</a:t>
            </a:r>
            <a:r>
              <a:rPr lang="fr-FR" sz="2400" baseline="-25000" dirty="0" err="1"/>
              <a:t>D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x</a:t>
            </a:r>
            <a:r>
              <a:rPr lang="fr-FR" sz="2400" baseline="-25000" dirty="0" err="1">
                <a:solidFill>
                  <a:srgbClr val="C00000"/>
                </a:solidFill>
              </a:rPr>
              <a:t>i</a:t>
            </a:r>
            <a:r>
              <a:rPr lang="fr-FR" sz="2400" baseline="30000" dirty="0" err="1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002060"/>
                </a:solidFill>
              </a:rPr>
              <a:t> + </a:t>
            </a:r>
            <a:r>
              <a:rPr lang="en-US" sz="2400" dirty="0" err="1">
                <a:solidFill>
                  <a:srgbClr val="002060"/>
                </a:solidFill>
              </a:rPr>
              <a:t>ε</a:t>
            </a:r>
            <a:r>
              <a:rPr lang="en-US" sz="2400" baseline="-25000" dirty="0" err="1">
                <a:solidFill>
                  <a:srgbClr val="002060"/>
                </a:solidFill>
              </a:rPr>
              <a:t>i</a:t>
            </a:r>
            <a:r>
              <a:rPr lang="fr-FR" sz="2400" dirty="0"/>
              <a:t>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5B9665-3DD5-6D47-8453-1E9438C629EC}"/>
              </a:ext>
            </a:extLst>
          </p:cNvPr>
          <p:cNvGrpSpPr/>
          <p:nvPr/>
        </p:nvGrpSpPr>
        <p:grpSpPr>
          <a:xfrm>
            <a:off x="1039090" y="1284098"/>
            <a:ext cx="3449783" cy="2144902"/>
            <a:chOff x="6262253" y="1577230"/>
            <a:chExt cx="3449783" cy="21449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CBBE17-0EA4-064A-9131-79FCB10D8D64}"/>
                </a:ext>
              </a:extLst>
            </p:cNvPr>
            <p:cNvGrpSpPr/>
            <p:nvPr/>
          </p:nvGrpSpPr>
          <p:grpSpPr>
            <a:xfrm>
              <a:off x="6594763" y="1660358"/>
              <a:ext cx="3117273" cy="1662546"/>
              <a:chOff x="5181600" y="3865418"/>
              <a:chExt cx="3117273" cy="166254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E391D93-FC01-F746-9494-B55E2782B477}"/>
                  </a:ext>
                </a:extLst>
              </p:cNvPr>
              <p:cNvCxnSpPr/>
              <p:nvPr/>
            </p:nvCxnSpPr>
            <p:spPr>
              <a:xfrm flipV="1">
                <a:off x="5181600" y="3865418"/>
                <a:ext cx="0" cy="1662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CF04DA-B1AF-5045-AC9D-0D5323C53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5527964"/>
                <a:ext cx="3117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512F6-F469-C542-A0B3-F991C335300B}"/>
                </a:ext>
              </a:extLst>
            </p:cNvPr>
            <p:cNvSpPr txBox="1"/>
            <p:nvPr/>
          </p:nvSpPr>
          <p:spPr>
            <a:xfrm>
              <a:off x="9157854" y="335280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EAB76-7B0C-054E-876E-0D9EE22AA920}"/>
                </a:ext>
              </a:extLst>
            </p:cNvPr>
            <p:cNvSpPr txBox="1"/>
            <p:nvPr/>
          </p:nvSpPr>
          <p:spPr>
            <a:xfrm>
              <a:off x="6262253" y="157723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EF58C0-0171-CB40-80CE-16AA1C398CF0}"/>
                </a:ext>
              </a:extLst>
            </p:cNvPr>
            <p:cNvSpPr/>
            <p:nvPr/>
          </p:nvSpPr>
          <p:spPr>
            <a:xfrm>
              <a:off x="8562107" y="174348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BD7BF6-A2EB-0F49-98EA-59EE89CB03EF}"/>
                </a:ext>
              </a:extLst>
            </p:cNvPr>
            <p:cNvSpPr/>
            <p:nvPr/>
          </p:nvSpPr>
          <p:spPr>
            <a:xfrm>
              <a:off x="7148944" y="245006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7F1DD-59D5-4449-A43A-3623C4FA1FB6}"/>
                </a:ext>
              </a:extLst>
            </p:cNvPr>
            <p:cNvSpPr/>
            <p:nvPr/>
          </p:nvSpPr>
          <p:spPr>
            <a:xfrm>
              <a:off x="7619998" y="1979011"/>
              <a:ext cx="96982" cy="969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8C9D-DDCE-B94F-BDC6-BC60E85851C4}"/>
                </a:ext>
              </a:extLst>
            </p:cNvPr>
            <p:cNvSpPr/>
            <p:nvPr/>
          </p:nvSpPr>
          <p:spPr>
            <a:xfrm>
              <a:off x="8104908" y="202057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6D20A6-FB8C-8E4A-9CF5-BB55B249E623}"/>
                </a:ext>
              </a:extLst>
            </p:cNvPr>
            <p:cNvSpPr/>
            <p:nvPr/>
          </p:nvSpPr>
          <p:spPr>
            <a:xfrm>
              <a:off x="8520544" y="2283813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28790-3BA4-154E-A8C6-6F7A98EF680F}"/>
                </a:ext>
              </a:extLst>
            </p:cNvPr>
            <p:cNvSpPr/>
            <p:nvPr/>
          </p:nvSpPr>
          <p:spPr>
            <a:xfrm>
              <a:off x="6802581" y="308737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0B017F-C5A1-D54A-9758-1B0834CAF5AF}"/>
                </a:ext>
              </a:extLst>
            </p:cNvPr>
            <p:cNvSpPr/>
            <p:nvPr/>
          </p:nvSpPr>
          <p:spPr>
            <a:xfrm>
              <a:off x="7010399" y="2796431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AFD4CB-1786-E04F-9150-4973EBCC28DD}"/>
                </a:ext>
              </a:extLst>
            </p:cNvPr>
            <p:cNvSpPr/>
            <p:nvPr/>
          </p:nvSpPr>
          <p:spPr>
            <a:xfrm>
              <a:off x="7772399" y="2366940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997D242-7814-2B42-974D-D2B3A0A7D32F}"/>
                </a:ext>
              </a:extLst>
            </p:cNvPr>
            <p:cNvSpPr/>
            <p:nvPr/>
          </p:nvSpPr>
          <p:spPr>
            <a:xfrm>
              <a:off x="6608618" y="1764267"/>
              <a:ext cx="2493818" cy="1524000"/>
            </a:xfrm>
            <a:custGeom>
              <a:avLst/>
              <a:gdLst>
                <a:gd name="connsiteX0" fmla="*/ 0 w 2493818"/>
                <a:gd name="connsiteY0" fmla="*/ 1524000 h 1524000"/>
                <a:gd name="connsiteX1" fmla="*/ 955964 w 2493818"/>
                <a:gd name="connsiteY1" fmla="*/ 512619 h 1524000"/>
                <a:gd name="connsiteX2" fmla="*/ 2410691 w 2493818"/>
                <a:gd name="connsiteY2" fmla="*/ 27709 h 1524000"/>
                <a:gd name="connsiteX3" fmla="*/ 2410691 w 2493818"/>
                <a:gd name="connsiteY3" fmla="*/ 27709 h 1524000"/>
                <a:gd name="connsiteX4" fmla="*/ 2493818 w 2493818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818" h="1524000">
                  <a:moveTo>
                    <a:pt x="0" y="1524000"/>
                  </a:moveTo>
                  <a:cubicBezTo>
                    <a:pt x="277091" y="1143000"/>
                    <a:pt x="554182" y="762001"/>
                    <a:pt x="955964" y="512619"/>
                  </a:cubicBezTo>
                  <a:cubicBezTo>
                    <a:pt x="1357746" y="263237"/>
                    <a:pt x="2410691" y="27709"/>
                    <a:pt x="2410691" y="27709"/>
                  </a:cubicBezTo>
                  <a:lnTo>
                    <a:pt x="2410691" y="27709"/>
                  </a:lnTo>
                  <a:lnTo>
                    <a:pt x="2493818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F8778-FB47-A84E-8918-3AE4E4ADB5F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162802" y="2001983"/>
            <a:ext cx="367144" cy="89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99824-E794-D741-8169-E251E9D62ED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29946" y="2057399"/>
            <a:ext cx="436419" cy="8395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2403CA-4D71-2C4E-B159-0005EC80AAC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29946" y="2085109"/>
            <a:ext cx="1960419" cy="8118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0B3940-7B89-4F43-96B2-70050ED6261D}"/>
              </a:ext>
            </a:extLst>
          </p:cNvPr>
          <p:cNvSpPr txBox="1"/>
          <p:nvPr/>
        </p:nvSpPr>
        <p:spPr>
          <a:xfrm>
            <a:off x="6096000" y="2896969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 as different </a:t>
            </a:r>
            <a:r>
              <a:rPr lang="en-US" dirty="0">
                <a:solidFill>
                  <a:srgbClr val="C00000"/>
                </a:solidFill>
              </a:rPr>
              <a:t>features</a:t>
            </a:r>
          </a:p>
          <a:p>
            <a:pPr algn="ctr"/>
            <a:r>
              <a:rPr lang="en-US" dirty="0"/>
              <a:t>(function of the input 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729D4-906C-D449-A5A0-589CB1E96D56}"/>
              </a:ext>
            </a:extLst>
          </p:cNvPr>
          <p:cNvSpPr txBox="1"/>
          <p:nvPr/>
        </p:nvSpPr>
        <p:spPr>
          <a:xfrm>
            <a:off x="581890" y="1537854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price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3EBC8-6315-4D46-A4BD-D7DC3E6834B3}"/>
              </a:ext>
            </a:extLst>
          </p:cNvPr>
          <p:cNvSpPr txBox="1"/>
          <p:nvPr/>
        </p:nvSpPr>
        <p:spPr>
          <a:xfrm>
            <a:off x="4156363" y="3105834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</p:spTree>
    <p:extLst>
      <p:ext uri="{BB962C8B-B14F-4D97-AF65-F5344CB8AC3E}">
        <p14:creationId xmlns:p14="http://schemas.microsoft.com/office/powerpoint/2010/main" val="428642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Polynomial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72547" y="1198031"/>
            <a:ext cx="69807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Model:</a:t>
            </a:r>
          </a:p>
          <a:p>
            <a:r>
              <a:rPr lang="fr-FR" sz="2400" dirty="0"/>
              <a:t>y</a:t>
            </a:r>
            <a:r>
              <a:rPr lang="fr-FR" sz="2400" baseline="-25000" dirty="0"/>
              <a:t>i</a:t>
            </a:r>
            <a:r>
              <a:rPr lang="fr-FR" sz="2400" dirty="0"/>
              <a:t> = w</a:t>
            </a:r>
            <a:r>
              <a:rPr lang="fr-FR" sz="2400" baseline="-25000" dirty="0"/>
              <a:t>0</a:t>
            </a:r>
            <a:r>
              <a:rPr lang="fr-FR" sz="2400" dirty="0"/>
              <a:t> + w</a:t>
            </a:r>
            <a:r>
              <a:rPr lang="fr-FR" sz="2400" baseline="-25000" dirty="0"/>
              <a:t>1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dirty="0"/>
              <a:t> + w</a:t>
            </a:r>
            <a:r>
              <a:rPr lang="fr-FR" sz="2400" baseline="-25000" dirty="0"/>
              <a:t>2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baseline="30000" dirty="0">
                <a:solidFill>
                  <a:srgbClr val="C00000"/>
                </a:solidFill>
              </a:rPr>
              <a:t>2</a:t>
            </a:r>
            <a:r>
              <a:rPr lang="fr-FR" sz="2400" dirty="0"/>
              <a:t> + … + </a:t>
            </a:r>
            <a:r>
              <a:rPr lang="fr-FR" sz="2400" dirty="0" err="1"/>
              <a:t>w</a:t>
            </a:r>
            <a:r>
              <a:rPr lang="fr-FR" sz="2400" baseline="-25000" dirty="0" err="1"/>
              <a:t>D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x</a:t>
            </a:r>
            <a:r>
              <a:rPr lang="fr-FR" sz="2400" baseline="-25000" dirty="0" err="1">
                <a:solidFill>
                  <a:srgbClr val="C00000"/>
                </a:solidFill>
              </a:rPr>
              <a:t>i</a:t>
            </a:r>
            <a:r>
              <a:rPr lang="fr-FR" sz="2400" baseline="30000" dirty="0" err="1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002060"/>
                </a:solidFill>
              </a:rPr>
              <a:t> + </a:t>
            </a:r>
            <a:r>
              <a:rPr lang="en-US" sz="2400" dirty="0" err="1">
                <a:solidFill>
                  <a:srgbClr val="002060"/>
                </a:solidFill>
              </a:rPr>
              <a:t>ε</a:t>
            </a:r>
            <a:r>
              <a:rPr lang="en-US" sz="2400" baseline="-25000" dirty="0" err="1">
                <a:solidFill>
                  <a:srgbClr val="002060"/>
                </a:solidFill>
              </a:rPr>
              <a:t>i</a:t>
            </a:r>
            <a:r>
              <a:rPr lang="fr-FR" sz="2400" dirty="0"/>
              <a:t>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5B9665-3DD5-6D47-8453-1E9438C629EC}"/>
              </a:ext>
            </a:extLst>
          </p:cNvPr>
          <p:cNvGrpSpPr/>
          <p:nvPr/>
        </p:nvGrpSpPr>
        <p:grpSpPr>
          <a:xfrm>
            <a:off x="1039090" y="1284098"/>
            <a:ext cx="3449783" cy="2259202"/>
            <a:chOff x="6262253" y="1577230"/>
            <a:chExt cx="3449783" cy="22592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CBBE17-0EA4-064A-9131-79FCB10D8D64}"/>
                </a:ext>
              </a:extLst>
            </p:cNvPr>
            <p:cNvGrpSpPr/>
            <p:nvPr/>
          </p:nvGrpSpPr>
          <p:grpSpPr>
            <a:xfrm>
              <a:off x="6594763" y="1660358"/>
              <a:ext cx="3117273" cy="1662546"/>
              <a:chOff x="5181600" y="3865418"/>
              <a:chExt cx="3117273" cy="166254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E391D93-FC01-F746-9494-B55E2782B477}"/>
                  </a:ext>
                </a:extLst>
              </p:cNvPr>
              <p:cNvCxnSpPr/>
              <p:nvPr/>
            </p:nvCxnSpPr>
            <p:spPr>
              <a:xfrm flipV="1">
                <a:off x="5181600" y="3865418"/>
                <a:ext cx="0" cy="1662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CF04DA-B1AF-5045-AC9D-0D5323C53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5527964"/>
                <a:ext cx="3117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512F6-F469-C542-A0B3-F991C335300B}"/>
                </a:ext>
              </a:extLst>
            </p:cNvPr>
            <p:cNvSpPr txBox="1"/>
            <p:nvPr/>
          </p:nvSpPr>
          <p:spPr>
            <a:xfrm>
              <a:off x="9393381" y="346710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EAB76-7B0C-054E-876E-0D9EE22AA920}"/>
                </a:ext>
              </a:extLst>
            </p:cNvPr>
            <p:cNvSpPr txBox="1"/>
            <p:nvPr/>
          </p:nvSpPr>
          <p:spPr>
            <a:xfrm>
              <a:off x="6262253" y="157723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EF58C0-0171-CB40-80CE-16AA1C398CF0}"/>
                </a:ext>
              </a:extLst>
            </p:cNvPr>
            <p:cNvSpPr/>
            <p:nvPr/>
          </p:nvSpPr>
          <p:spPr>
            <a:xfrm>
              <a:off x="8562107" y="174348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BD7BF6-A2EB-0F49-98EA-59EE89CB03EF}"/>
                </a:ext>
              </a:extLst>
            </p:cNvPr>
            <p:cNvSpPr/>
            <p:nvPr/>
          </p:nvSpPr>
          <p:spPr>
            <a:xfrm>
              <a:off x="7148944" y="245006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7F1DD-59D5-4449-A43A-3623C4FA1FB6}"/>
                </a:ext>
              </a:extLst>
            </p:cNvPr>
            <p:cNvSpPr/>
            <p:nvPr/>
          </p:nvSpPr>
          <p:spPr>
            <a:xfrm>
              <a:off x="7619998" y="1979011"/>
              <a:ext cx="96982" cy="969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8C9D-DDCE-B94F-BDC6-BC60E85851C4}"/>
                </a:ext>
              </a:extLst>
            </p:cNvPr>
            <p:cNvSpPr/>
            <p:nvPr/>
          </p:nvSpPr>
          <p:spPr>
            <a:xfrm>
              <a:off x="8104908" y="202057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6D20A6-FB8C-8E4A-9CF5-BB55B249E623}"/>
                </a:ext>
              </a:extLst>
            </p:cNvPr>
            <p:cNvSpPr/>
            <p:nvPr/>
          </p:nvSpPr>
          <p:spPr>
            <a:xfrm>
              <a:off x="8520544" y="2283813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28790-3BA4-154E-A8C6-6F7A98EF680F}"/>
                </a:ext>
              </a:extLst>
            </p:cNvPr>
            <p:cNvSpPr/>
            <p:nvPr/>
          </p:nvSpPr>
          <p:spPr>
            <a:xfrm>
              <a:off x="6802581" y="308737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0B017F-C5A1-D54A-9758-1B0834CAF5AF}"/>
                </a:ext>
              </a:extLst>
            </p:cNvPr>
            <p:cNvSpPr/>
            <p:nvPr/>
          </p:nvSpPr>
          <p:spPr>
            <a:xfrm>
              <a:off x="7010399" y="2796431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AFD4CB-1786-E04F-9150-4973EBCC28DD}"/>
                </a:ext>
              </a:extLst>
            </p:cNvPr>
            <p:cNvSpPr/>
            <p:nvPr/>
          </p:nvSpPr>
          <p:spPr>
            <a:xfrm>
              <a:off x="7772399" y="2366940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997D242-7814-2B42-974D-D2B3A0A7D32F}"/>
                </a:ext>
              </a:extLst>
            </p:cNvPr>
            <p:cNvSpPr/>
            <p:nvPr/>
          </p:nvSpPr>
          <p:spPr>
            <a:xfrm>
              <a:off x="6608618" y="1764267"/>
              <a:ext cx="2493818" cy="1524000"/>
            </a:xfrm>
            <a:custGeom>
              <a:avLst/>
              <a:gdLst>
                <a:gd name="connsiteX0" fmla="*/ 0 w 2493818"/>
                <a:gd name="connsiteY0" fmla="*/ 1524000 h 1524000"/>
                <a:gd name="connsiteX1" fmla="*/ 955964 w 2493818"/>
                <a:gd name="connsiteY1" fmla="*/ 512619 h 1524000"/>
                <a:gd name="connsiteX2" fmla="*/ 2410691 w 2493818"/>
                <a:gd name="connsiteY2" fmla="*/ 27709 h 1524000"/>
                <a:gd name="connsiteX3" fmla="*/ 2410691 w 2493818"/>
                <a:gd name="connsiteY3" fmla="*/ 27709 h 1524000"/>
                <a:gd name="connsiteX4" fmla="*/ 2493818 w 2493818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818" h="1524000">
                  <a:moveTo>
                    <a:pt x="0" y="1524000"/>
                  </a:moveTo>
                  <a:cubicBezTo>
                    <a:pt x="277091" y="1143000"/>
                    <a:pt x="554182" y="762001"/>
                    <a:pt x="955964" y="512619"/>
                  </a:cubicBezTo>
                  <a:cubicBezTo>
                    <a:pt x="1357746" y="263237"/>
                    <a:pt x="2410691" y="27709"/>
                    <a:pt x="2410691" y="27709"/>
                  </a:cubicBezTo>
                  <a:lnTo>
                    <a:pt x="2410691" y="27709"/>
                  </a:lnTo>
                  <a:lnTo>
                    <a:pt x="2493818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F8778-FB47-A84E-8918-3AE4E4ADB5F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162802" y="2001983"/>
            <a:ext cx="367144" cy="89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99824-E794-D741-8169-E251E9D62ED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29946" y="2057399"/>
            <a:ext cx="436419" cy="8395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2403CA-4D71-2C4E-B159-0005EC80AAC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29946" y="2085109"/>
            <a:ext cx="1960419" cy="8118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0B3940-7B89-4F43-96B2-70050ED6261D}"/>
              </a:ext>
            </a:extLst>
          </p:cNvPr>
          <p:cNvSpPr txBox="1"/>
          <p:nvPr/>
        </p:nvSpPr>
        <p:spPr>
          <a:xfrm>
            <a:off x="6096000" y="2896969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 as different </a:t>
            </a:r>
            <a:r>
              <a:rPr lang="en-US" dirty="0">
                <a:solidFill>
                  <a:srgbClr val="C00000"/>
                </a:solidFill>
              </a:rPr>
              <a:t>features</a:t>
            </a:r>
          </a:p>
          <a:p>
            <a:pPr algn="ctr"/>
            <a:r>
              <a:rPr lang="en-US" dirty="0"/>
              <a:t>(function of the input x)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FC0D80-BE96-1041-8761-48266BD62949}"/>
              </a:ext>
            </a:extLst>
          </p:cNvPr>
          <p:cNvSpPr txBox="1"/>
          <p:nvPr/>
        </p:nvSpPr>
        <p:spPr>
          <a:xfrm>
            <a:off x="1122219" y="4156363"/>
            <a:ext cx="3920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 :</a:t>
            </a:r>
          </a:p>
          <a:p>
            <a:pPr lvl="1"/>
            <a:r>
              <a:rPr lang="en-US" dirty="0"/>
              <a:t>Feature 1 = 1 (const)</a:t>
            </a:r>
          </a:p>
          <a:p>
            <a:pPr lvl="1"/>
            <a:r>
              <a:rPr lang="en-US" dirty="0"/>
              <a:t>Feature 2 = x</a:t>
            </a:r>
          </a:p>
          <a:p>
            <a:pPr lvl="1"/>
            <a:r>
              <a:rPr lang="en-US" dirty="0"/>
              <a:t>Feature 3 = x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Feature D+1 =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13">
                <a:extLst>
                  <a:ext uri="{FF2B5EF4-FFF2-40B4-BE49-F238E27FC236}">
                    <a16:creationId xmlns:a16="http://schemas.microsoft.com/office/drawing/2014/main" id="{D3735A21-6DD2-9F4F-A355-C458686B4152}"/>
                  </a:ext>
                </a:extLst>
              </p:cNvPr>
              <p:cNvSpPr txBox="1"/>
              <p:nvPr/>
            </p:nvSpPr>
            <p:spPr>
              <a:xfrm>
                <a:off x="5832764" y="4174339"/>
                <a:ext cx="6359236" cy="163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More </a:t>
                </a:r>
                <a:r>
                  <a:rPr lang="fr-FR" sz="2400" dirty="0" err="1"/>
                  <a:t>generaly</a:t>
                </a:r>
                <a:r>
                  <a:rPr lang="fr-FR" sz="2400" dirty="0"/>
                  <a:t>:</a:t>
                </a:r>
              </a:p>
              <a:p>
                <a:r>
                  <a:rPr lang="fr-FR" sz="2400" dirty="0"/>
                  <a:t>y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 = w</a:t>
                </a:r>
                <a:r>
                  <a:rPr lang="fr-FR" sz="2400" baseline="-25000" dirty="0"/>
                  <a:t>0</a:t>
                </a:r>
                <a:r>
                  <a:rPr lang="fr-FR" sz="2400" dirty="0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 + w</a:t>
                </a:r>
                <a:r>
                  <a:rPr lang="fr-FR" sz="2400" baseline="-25000" dirty="0"/>
                  <a:t>1</a:t>
                </a:r>
                <a:r>
                  <a:rPr lang="fr-FR" sz="2400" dirty="0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 + … + </a:t>
                </a:r>
                <a:r>
                  <a:rPr lang="fr-FR" sz="2400" dirty="0" err="1"/>
                  <a:t>w</a:t>
                </a:r>
                <a:r>
                  <a:rPr lang="fr-FR" sz="2400" baseline="-25000" dirty="0" err="1"/>
                  <a:t>D</a:t>
                </a:r>
                <a:r>
                  <a:rPr lang="fr-FR" sz="2400" dirty="0" err="1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 err="1">
                    <a:solidFill>
                      <a:srgbClr val="C00000"/>
                    </a:solidFill>
                  </a:rPr>
                  <a:t>D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+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ε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i</a:t>
                </a:r>
                <a:endParaRPr lang="en-US" sz="2400" baseline="-25000" dirty="0">
                  <a:solidFill>
                    <a:srgbClr val="002060"/>
                  </a:solidFill>
                </a:endParaRP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dirty="0" err="1">
                    <a:solidFill>
                      <a:srgbClr val="002060"/>
                    </a:solidFill>
                  </a:rPr>
                  <a:t>y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2400" dirty="0">
                    <a:solidFill>
                      <a:srgbClr val="002060"/>
                    </a:solidFill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i</m:t>
                        </m:r>
                      </m:e>
                    </m:nary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40" name="ZoneTexte 13">
                <a:extLst>
                  <a:ext uri="{FF2B5EF4-FFF2-40B4-BE49-F238E27FC236}">
                    <a16:creationId xmlns:a16="http://schemas.microsoft.com/office/drawing/2014/main" id="{D3735A21-6DD2-9F4F-A355-C458686B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64" y="4174339"/>
                <a:ext cx="6359236" cy="1631665"/>
              </a:xfrm>
              <a:prstGeom prst="rect">
                <a:avLst/>
              </a:prstGeom>
              <a:blipFill>
                <a:blip r:embed="rId2"/>
                <a:stretch>
                  <a:fillRect l="-1394" t="-3101" b="-51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ADA9C5-B555-1843-A33B-ED03927458E3}"/>
              </a:ext>
            </a:extLst>
          </p:cNvPr>
          <p:cNvCxnSpPr/>
          <p:nvPr/>
        </p:nvCxnSpPr>
        <p:spPr>
          <a:xfrm>
            <a:off x="4087091" y="505691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5CC972-5B30-F44E-99BE-6D14C8FD8C33}"/>
              </a:ext>
            </a:extLst>
          </p:cNvPr>
          <p:cNvSpPr txBox="1"/>
          <p:nvPr/>
        </p:nvSpPr>
        <p:spPr>
          <a:xfrm>
            <a:off x="9116291" y="5223164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feature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= weight associated with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399107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997526" y="1433944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322618" y="1717963"/>
            <a:ext cx="151014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>
            <a:off x="2701635" y="2147453"/>
            <a:ext cx="1620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832764" y="2147454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214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86644-CB00-BF4D-849A-0EC3037815AC}"/>
              </a:ext>
            </a:extLst>
          </p:cNvPr>
          <p:cNvSpPr txBox="1"/>
          <p:nvPr/>
        </p:nvSpPr>
        <p:spPr>
          <a:xfrm>
            <a:off x="6234546" y="1662545"/>
            <a:ext cx="72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1717964" y="2874817"/>
            <a:ext cx="5666508" cy="2237509"/>
            <a:chOff x="1842655" y="2860962"/>
            <a:chExt cx="5666508" cy="2237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849581" y="2860962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842655" y="5098471"/>
              <a:ext cx="5666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1911928" y="3671454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C52B-A738-9B43-BA34-BBF31A645093}"/>
              </a:ext>
            </a:extLst>
          </p:cNvPr>
          <p:cNvSpPr txBox="1"/>
          <p:nvPr/>
        </p:nvSpPr>
        <p:spPr>
          <a:xfrm>
            <a:off x="1842654" y="4170219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 prices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B747C-AC31-ED43-A63E-B42D9E376001}"/>
              </a:ext>
            </a:extLst>
          </p:cNvPr>
          <p:cNvSpPr txBox="1"/>
          <p:nvPr/>
        </p:nvSpPr>
        <p:spPr>
          <a:xfrm>
            <a:off x="2937163" y="2216728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</a:t>
            </a:r>
          </a:p>
          <a:p>
            <a:r>
              <a:rPr lang="en-US" dirty="0"/>
              <a:t>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E6744-81EE-4C47-820E-F30684DCB99F}"/>
              </a:ext>
            </a:extLst>
          </p:cNvPr>
          <p:cNvSpPr txBox="1"/>
          <p:nvPr/>
        </p:nvSpPr>
        <p:spPr>
          <a:xfrm>
            <a:off x="5971308" y="2272147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36C367-ADDD-364A-AE1D-CEDF61F209B9}"/>
              </a:ext>
            </a:extLst>
          </p:cNvPr>
          <p:cNvCxnSpPr/>
          <p:nvPr/>
        </p:nvCxnSpPr>
        <p:spPr>
          <a:xfrm>
            <a:off x="9033164" y="210589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34CE3B-FB77-F64B-BFF4-37836838EB29}"/>
              </a:ext>
            </a:extLst>
          </p:cNvPr>
          <p:cNvSpPr txBox="1"/>
          <p:nvPr/>
        </p:nvSpPr>
        <p:spPr>
          <a:xfrm>
            <a:off x="10778837" y="1814944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BE4AEB-DC7D-AD4C-8474-FB96D8979E46}"/>
              </a:ext>
            </a:extLst>
          </p:cNvPr>
          <p:cNvSpPr txBox="1"/>
          <p:nvPr/>
        </p:nvSpPr>
        <p:spPr>
          <a:xfrm>
            <a:off x="10764983" y="1676399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05528A-65CE-3442-90E1-E824AE67770C}"/>
              </a:ext>
            </a:extLst>
          </p:cNvPr>
          <p:cNvSpPr txBox="1"/>
          <p:nvPr/>
        </p:nvSpPr>
        <p:spPr>
          <a:xfrm>
            <a:off x="10681854" y="2299855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Houses prices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0C5F2C-9B5F-1849-96D0-E6CF2C047E2B}"/>
              </a:ext>
            </a:extLst>
          </p:cNvPr>
          <p:cNvSpPr txBox="1"/>
          <p:nvPr/>
        </p:nvSpPr>
        <p:spPr>
          <a:xfrm>
            <a:off x="9060872" y="4904511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839077-6535-164F-9C0B-9EC5FB82A5D1}"/>
              </a:ext>
            </a:extLst>
          </p:cNvPr>
          <p:cNvSpPr txBox="1"/>
          <p:nvPr/>
        </p:nvSpPr>
        <p:spPr>
          <a:xfrm>
            <a:off x="9074726" y="3525982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OLS</a:t>
            </a:r>
          </a:p>
        </p:txBody>
      </p:sp>
    </p:spTree>
    <p:extLst>
      <p:ext uri="{BB962C8B-B14F-4D97-AF65-F5344CB8AC3E}">
        <p14:creationId xmlns:p14="http://schemas.microsoft.com/office/powerpoint/2010/main" val="103939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Random</a:t>
            </a:r>
            <a:r>
              <a:rPr lang="fr-FR" sz="3733" dirty="0">
                <a:solidFill>
                  <a:schemeClr val="bg1"/>
                </a:solidFill>
              </a:rPr>
              <a:t> polynomial </a:t>
            </a:r>
            <a:r>
              <a:rPr lang="fr-FR" sz="3733" dirty="0" err="1">
                <a:solidFill>
                  <a:schemeClr val="bg1"/>
                </a:solidFill>
              </a:rPr>
              <a:t>dataset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1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polynomial </a:t>
            </a:r>
            <a:r>
              <a:rPr lang="fr-FR" dirty="0" err="1"/>
              <a:t>dataset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996EE9-F0A7-1749-91CE-692FF419E9F8}"/>
              </a:ext>
            </a:extLst>
          </p:cNvPr>
          <p:cNvSpPr txBox="1"/>
          <p:nvPr/>
        </p:nvSpPr>
        <p:spPr>
          <a:xfrm>
            <a:off x="1011382" y="1427019"/>
            <a:ext cx="9628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random polynomial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linear regression -&gt; Assess its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2</a:t>
            </a:r>
            <a:r>
              <a:rPr lang="en-US" sz="2400" baseline="30000" dirty="0"/>
              <a:t>nd</a:t>
            </a:r>
            <a:r>
              <a:rPr lang="en-US" sz="2400" dirty="0"/>
              <a:t> degree polynomial model -&gt; Assess its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4</a:t>
            </a:r>
            <a:r>
              <a:rPr lang="en-US" sz="2400" baseline="30000" dirty="0"/>
              <a:t>th</a:t>
            </a:r>
            <a:r>
              <a:rPr lang="en-US" sz="2400" dirty="0"/>
              <a:t> degree polynomial model -&gt; Assess its performance</a:t>
            </a:r>
          </a:p>
        </p:txBody>
      </p:sp>
    </p:spTree>
    <p:extLst>
      <p:ext uri="{BB962C8B-B14F-4D97-AF65-F5344CB8AC3E}">
        <p14:creationId xmlns:p14="http://schemas.microsoft.com/office/powerpoint/2010/main" val="315955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3 sources of </a:t>
            </a:r>
            <a:r>
              <a:rPr lang="fr-FR" sz="3733" dirty="0" err="1">
                <a:solidFill>
                  <a:schemeClr val="bg1"/>
                </a:solidFill>
              </a:rPr>
              <a:t>error</a:t>
            </a:r>
            <a:r>
              <a:rPr lang="fr-FR" sz="3733" dirty="0">
                <a:solidFill>
                  <a:schemeClr val="bg1"/>
                </a:solidFill>
              </a:rPr>
              <a:t> and the </a:t>
            </a:r>
            <a:r>
              <a:rPr lang="fr-FR" sz="3733" dirty="0" err="1">
                <a:solidFill>
                  <a:schemeClr val="bg1"/>
                </a:solidFill>
              </a:rPr>
              <a:t>bias</a:t>
            </a:r>
            <a:r>
              <a:rPr lang="fr-FR" sz="3733" dirty="0">
                <a:solidFill>
                  <a:schemeClr val="bg1"/>
                </a:solidFill>
              </a:rPr>
              <a:t>/variance </a:t>
            </a:r>
            <a:r>
              <a:rPr lang="fr-FR" sz="3733" dirty="0" err="1">
                <a:solidFill>
                  <a:schemeClr val="bg1"/>
                </a:solidFill>
              </a:rPr>
              <a:t>trade</a:t>
            </a:r>
            <a:r>
              <a:rPr lang="fr-FR" sz="3733" dirty="0">
                <a:solidFill>
                  <a:schemeClr val="bg1"/>
                </a:solidFill>
              </a:rPr>
              <a:t>-off</a:t>
            </a:r>
          </a:p>
        </p:txBody>
      </p:sp>
    </p:spTree>
    <p:extLst>
      <p:ext uri="{BB962C8B-B14F-4D97-AF65-F5344CB8AC3E}">
        <p14:creationId xmlns:p14="http://schemas.microsoft.com/office/powerpoint/2010/main" val="185369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9478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283526" y="3751118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C32558-CBE9-BB4D-A856-7BADC46AD47A}"/>
                  </a:ext>
                </a:extLst>
              </p:cNvPr>
              <p:cNvSpPr txBox="1"/>
              <p:nvPr/>
            </p:nvSpPr>
            <p:spPr>
              <a:xfrm>
                <a:off x="5666508" y="3543300"/>
                <a:ext cx="556952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Data is inherently noisy</a:t>
                </a:r>
              </a:p>
              <a:p>
                <a:pPr algn="ctr"/>
                <a:r>
                  <a:rPr lang="fr-FR" sz="2400" dirty="0"/>
                  <a:t>y</a:t>
                </a:r>
                <a:r>
                  <a:rPr lang="fr-FR" sz="2400" baseline="-25000" dirty="0"/>
                  <a:t>i </a:t>
                </a:r>
                <a:r>
                  <a:rPr lang="fr-FR" sz="2400" dirty="0"/>
                  <a:t>= </a:t>
                </a:r>
                <a:r>
                  <a:rPr lang="fr-FR" sz="2400" dirty="0" err="1"/>
                  <a:t>f</a:t>
                </a:r>
                <a:r>
                  <a:rPr lang="fr-FR" sz="2400" i="1" baseline="-25000" dirty="0" err="1"/>
                  <a:t>w</a:t>
                </a:r>
                <a:r>
                  <a:rPr lang="fr-FR" sz="2400" i="1" baseline="-25000" dirty="0"/>
                  <a:t> true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/>
                        </a:solidFill>
                      </a:rPr>
                      <m:t>ε</m:t>
                    </m:r>
                    <m:r>
                      <m:rPr>
                        <m:nor/>
                      </m:rPr>
                      <a:rPr lang="en-US" sz="2400" b="1" baseline="-25000" dirty="0" smtClean="0">
                        <a:solidFill>
                          <a:schemeClr val="accent5"/>
                        </a:solidFill>
                      </a:rPr>
                      <m:t>i</m:t>
                    </m:r>
                  </m:oMath>
                </a14:m>
                <a:endParaRPr lang="en-US" sz="2400" b="1" dirty="0"/>
              </a:p>
              <a:p>
                <a:pPr algn="ctr"/>
                <a:endParaRPr lang="en-US" sz="2400" b="1" dirty="0"/>
              </a:p>
              <a:p>
                <a:r>
                  <a:rPr lang="en-US" sz="2400" b="1" dirty="0"/>
                  <a:t>Noise is called ”irreducible” error because independent of the chosen model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C32558-CBE9-BB4D-A856-7BADC46A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08" y="3543300"/>
                <a:ext cx="5569528" cy="1938992"/>
              </a:xfrm>
              <a:prstGeom prst="rect">
                <a:avLst/>
              </a:prstGeom>
              <a:blipFill>
                <a:blip r:embed="rId2"/>
                <a:stretch>
                  <a:fillRect l="-1591" t="-1948" r="-1136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FFB581FF-AB8A-E04F-850E-F5385A502CDC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54110-C31A-B54C-A888-7CEBE1D9F341}"/>
              </a:ext>
            </a:extLst>
          </p:cNvPr>
          <p:cNvSpPr txBox="1"/>
          <p:nvPr/>
        </p:nvSpPr>
        <p:spPr>
          <a:xfrm>
            <a:off x="290946" y="3823854"/>
            <a:ext cx="6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07D96-5DB6-D143-B250-ECEB70D74D8E}"/>
              </a:ext>
            </a:extLst>
          </p:cNvPr>
          <p:cNvSpPr txBox="1"/>
          <p:nvPr/>
        </p:nvSpPr>
        <p:spPr>
          <a:xfrm>
            <a:off x="2881746" y="5292436"/>
            <a:ext cx="11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221F90-E79B-1744-9663-8383BF9B4EB7}"/>
              </a:ext>
            </a:extLst>
          </p:cNvPr>
          <p:cNvSpPr/>
          <p:nvPr/>
        </p:nvSpPr>
        <p:spPr>
          <a:xfrm>
            <a:off x="3200400" y="4374580"/>
            <a:ext cx="96982" cy="969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4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695700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43128F-E6C5-044A-A3AB-6AAD3E469620}"/>
              </a:ext>
            </a:extLst>
          </p:cNvPr>
          <p:cNvSpPr/>
          <p:nvPr/>
        </p:nvSpPr>
        <p:spPr>
          <a:xfrm>
            <a:off x="3200400" y="4374580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DC706-532E-5A4E-8C3E-F811DC8638E3}"/>
              </a:ext>
            </a:extLst>
          </p:cNvPr>
          <p:cNvSpPr txBox="1"/>
          <p:nvPr/>
        </p:nvSpPr>
        <p:spPr>
          <a:xfrm>
            <a:off x="290946" y="3823854"/>
            <a:ext cx="6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CFE362-0D37-BD44-8890-12380F7C1784}"/>
              </a:ext>
            </a:extLst>
          </p:cNvPr>
          <p:cNvSpPr txBox="1"/>
          <p:nvPr/>
        </p:nvSpPr>
        <p:spPr>
          <a:xfrm>
            <a:off x="2881746" y="5292436"/>
            <a:ext cx="11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</p:spTree>
    <p:extLst>
      <p:ext uri="{BB962C8B-B14F-4D97-AF65-F5344CB8AC3E}">
        <p14:creationId xmlns:p14="http://schemas.microsoft.com/office/powerpoint/2010/main" val="136400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179774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695700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FCA15-0718-B649-9260-BCADBC459D6F}"/>
              </a:ext>
            </a:extLst>
          </p:cNvPr>
          <p:cNvCxnSpPr/>
          <p:nvPr/>
        </p:nvCxnSpPr>
        <p:spPr>
          <a:xfrm>
            <a:off x="997527" y="457200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C07F2-AC81-4943-A34F-5AD09F20883D}"/>
              </a:ext>
            </a:extLst>
          </p:cNvPr>
          <p:cNvSpPr txBox="1"/>
          <p:nvPr/>
        </p:nvSpPr>
        <p:spPr>
          <a:xfrm>
            <a:off x="3463636" y="4374573"/>
            <a:ext cx="16486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Uniform model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43128F-E6C5-044A-A3AB-6AAD3E469620}"/>
              </a:ext>
            </a:extLst>
          </p:cNvPr>
          <p:cNvSpPr/>
          <p:nvPr/>
        </p:nvSpPr>
        <p:spPr>
          <a:xfrm>
            <a:off x="3200400" y="4374580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DC14EE-9DAC-B34D-B250-2B4C5BC2A645}"/>
              </a:ext>
            </a:extLst>
          </p:cNvPr>
          <p:cNvSpPr txBox="1"/>
          <p:nvPr/>
        </p:nvSpPr>
        <p:spPr>
          <a:xfrm>
            <a:off x="6096000" y="2143450"/>
            <a:ext cx="556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Bias(x)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chemeClr val="accent6"/>
                </a:solidFill>
              </a:rPr>
              <a:t>f</a:t>
            </a:r>
            <a:r>
              <a:rPr lang="en-US" sz="2400" baseline="-25000" dirty="0" err="1">
                <a:solidFill>
                  <a:schemeClr val="accent6"/>
                </a:solidFill>
              </a:rPr>
              <a:t>w</a:t>
            </a:r>
            <a:r>
              <a:rPr lang="en-US" sz="2400" baseline="-25000" dirty="0">
                <a:solidFill>
                  <a:schemeClr val="accent6"/>
                </a:solidFill>
              </a:rPr>
              <a:t> true</a:t>
            </a:r>
            <a:r>
              <a:rPr lang="en-US" sz="2400" dirty="0">
                <a:solidFill>
                  <a:schemeClr val="accent6"/>
                </a:solidFill>
              </a:rPr>
              <a:t>(x) </a:t>
            </a:r>
            <a:r>
              <a:rPr lang="en-US" sz="2400" dirty="0"/>
              <a:t>– </a:t>
            </a:r>
            <a:r>
              <a:rPr lang="en-US" sz="2400" dirty="0" err="1">
                <a:solidFill>
                  <a:schemeClr val="accent2"/>
                </a:solidFill>
              </a:rPr>
              <a:t>f</a:t>
            </a:r>
            <a:r>
              <a:rPr lang="en-US" sz="2400" baseline="-25000" dirty="0" err="1">
                <a:solidFill>
                  <a:schemeClr val="accent2"/>
                </a:solidFill>
              </a:rPr>
              <a:t>w</a:t>
            </a:r>
            <a:r>
              <a:rPr lang="en-US" sz="2400" dirty="0">
                <a:solidFill>
                  <a:schemeClr val="accent2"/>
                </a:solidFill>
              </a:rPr>
              <a:t>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847CD-384F-394B-BC21-0544623F7D1D}"/>
              </a:ext>
            </a:extLst>
          </p:cNvPr>
          <p:cNvSpPr txBox="1"/>
          <p:nvPr/>
        </p:nvSpPr>
        <p:spPr>
          <a:xfrm>
            <a:off x="6096000" y="2782669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chosen model able to capture </a:t>
            </a:r>
            <a:r>
              <a:rPr lang="en-US" dirty="0" err="1"/>
              <a:t>f</a:t>
            </a:r>
            <a:r>
              <a:rPr lang="en-US" baseline="-25000" dirty="0" err="1"/>
              <a:t>w</a:t>
            </a:r>
            <a:r>
              <a:rPr lang="en-US" baseline="-25000" dirty="0"/>
              <a:t> true</a:t>
            </a:r>
            <a:r>
              <a:rPr lang="en-US" dirty="0"/>
              <a:t> ?</a:t>
            </a:r>
          </a:p>
          <a:p>
            <a:r>
              <a:rPr lang="en-US" dirty="0"/>
              <a:t>If not, there will be a bias is the predictions.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9DCB5F-C339-9145-A32E-5470057A1183}"/>
              </a:ext>
            </a:extLst>
          </p:cNvPr>
          <p:cNvSpPr txBox="1"/>
          <p:nvPr/>
        </p:nvSpPr>
        <p:spPr>
          <a:xfrm>
            <a:off x="290946" y="3823854"/>
            <a:ext cx="6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72E38D-6F2B-854C-9E3D-0794D278B57D}"/>
              </a:ext>
            </a:extLst>
          </p:cNvPr>
          <p:cNvSpPr txBox="1"/>
          <p:nvPr/>
        </p:nvSpPr>
        <p:spPr>
          <a:xfrm>
            <a:off x="2881746" y="5292436"/>
            <a:ext cx="11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</p:spTree>
    <p:extLst>
      <p:ext uri="{BB962C8B-B14F-4D97-AF65-F5344CB8AC3E}">
        <p14:creationId xmlns:p14="http://schemas.microsoft.com/office/powerpoint/2010/main" val="98311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25091" y="3792682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FCA15-0718-B649-9260-BCADBC459D6F}"/>
              </a:ext>
            </a:extLst>
          </p:cNvPr>
          <p:cNvCxnSpPr/>
          <p:nvPr/>
        </p:nvCxnSpPr>
        <p:spPr>
          <a:xfrm>
            <a:off x="997527" y="457200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C07F2-AC81-4943-A34F-5AD09F20883D}"/>
              </a:ext>
            </a:extLst>
          </p:cNvPr>
          <p:cNvSpPr txBox="1"/>
          <p:nvPr/>
        </p:nvSpPr>
        <p:spPr>
          <a:xfrm>
            <a:off x="3463636" y="4374573"/>
            <a:ext cx="16486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Uniform model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DC40E9-115A-714D-A2C9-BE3D050D7CDA}"/>
              </a:ext>
            </a:extLst>
          </p:cNvPr>
          <p:cNvCxnSpPr/>
          <p:nvPr/>
        </p:nvCxnSpPr>
        <p:spPr>
          <a:xfrm flipV="1">
            <a:off x="997527" y="3616036"/>
            <a:ext cx="2424546" cy="1662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464808-E22D-694C-8752-DB80D875C9C5}"/>
              </a:ext>
            </a:extLst>
          </p:cNvPr>
          <p:cNvSpPr txBox="1"/>
          <p:nvPr/>
        </p:nvSpPr>
        <p:spPr>
          <a:xfrm>
            <a:off x="3477491" y="3244334"/>
            <a:ext cx="164869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Linear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59634B-1C64-874E-9E24-8F3225AEA6B8}"/>
              </a:ext>
            </a:extLst>
          </p:cNvPr>
          <p:cNvSpPr txBox="1"/>
          <p:nvPr/>
        </p:nvSpPr>
        <p:spPr>
          <a:xfrm>
            <a:off x="6096000" y="2143450"/>
            <a:ext cx="556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Bias(x)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chemeClr val="accent6"/>
                </a:solidFill>
              </a:rPr>
              <a:t>f</a:t>
            </a:r>
            <a:r>
              <a:rPr lang="en-US" sz="2400" baseline="-25000" dirty="0" err="1">
                <a:solidFill>
                  <a:schemeClr val="accent6"/>
                </a:solidFill>
              </a:rPr>
              <a:t>w</a:t>
            </a:r>
            <a:r>
              <a:rPr lang="en-US" sz="2400" baseline="-25000" dirty="0">
                <a:solidFill>
                  <a:schemeClr val="accent6"/>
                </a:solidFill>
              </a:rPr>
              <a:t> true</a:t>
            </a:r>
            <a:r>
              <a:rPr lang="en-US" sz="2400" dirty="0">
                <a:solidFill>
                  <a:schemeClr val="accent6"/>
                </a:solidFill>
              </a:rPr>
              <a:t>(x) </a:t>
            </a:r>
            <a:r>
              <a:rPr lang="en-US" sz="2400" dirty="0"/>
              <a:t>– </a:t>
            </a:r>
            <a:r>
              <a:rPr lang="en-US" sz="2400" dirty="0" err="1">
                <a:solidFill>
                  <a:schemeClr val="accent1"/>
                </a:solidFill>
              </a:rPr>
              <a:t>f</a:t>
            </a:r>
            <a:r>
              <a:rPr lang="en-US" sz="2400" baseline="-25000" dirty="0" err="1">
                <a:solidFill>
                  <a:schemeClr val="accent1"/>
                </a:solidFill>
              </a:rPr>
              <a:t>w</a:t>
            </a:r>
            <a:r>
              <a:rPr lang="en-US" sz="2400" dirty="0">
                <a:solidFill>
                  <a:schemeClr val="accent1"/>
                </a:solidFill>
              </a:rPr>
              <a:t>(x)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77A7E7-F47F-8847-BCFA-73959689036E}"/>
              </a:ext>
            </a:extLst>
          </p:cNvPr>
          <p:cNvSpPr txBox="1"/>
          <p:nvPr/>
        </p:nvSpPr>
        <p:spPr>
          <a:xfrm>
            <a:off x="6096000" y="2782669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chosen model able to capture </a:t>
            </a:r>
            <a:r>
              <a:rPr lang="en-US" dirty="0" err="1"/>
              <a:t>f</a:t>
            </a:r>
            <a:r>
              <a:rPr lang="en-US" baseline="-25000" dirty="0" err="1"/>
              <a:t>w</a:t>
            </a:r>
            <a:r>
              <a:rPr lang="en-US" baseline="-25000" dirty="0"/>
              <a:t> true</a:t>
            </a:r>
            <a:r>
              <a:rPr lang="en-US" dirty="0"/>
              <a:t> ?</a:t>
            </a:r>
          </a:p>
          <a:p>
            <a:r>
              <a:rPr lang="en-US" dirty="0"/>
              <a:t>If not, there will be a bias is the predictions.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D4ABDD-3674-4C45-8EA1-7AEEBDB80E0A}"/>
              </a:ext>
            </a:extLst>
          </p:cNvPr>
          <p:cNvSpPr txBox="1"/>
          <p:nvPr/>
        </p:nvSpPr>
        <p:spPr>
          <a:xfrm>
            <a:off x="290946" y="3823854"/>
            <a:ext cx="6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6626CB-BE8B-B843-BD8E-68F027B2BD16}"/>
              </a:ext>
            </a:extLst>
          </p:cNvPr>
          <p:cNvSpPr txBox="1"/>
          <p:nvPr/>
        </p:nvSpPr>
        <p:spPr>
          <a:xfrm>
            <a:off x="2881746" y="5292436"/>
            <a:ext cx="11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</p:spTree>
    <p:extLst>
      <p:ext uri="{BB962C8B-B14F-4D97-AF65-F5344CB8AC3E}">
        <p14:creationId xmlns:p14="http://schemas.microsoft.com/office/powerpoint/2010/main" val="302258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25091" y="3792682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23711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Bias contribution: </a:t>
            </a:r>
          </a:p>
          <a:p>
            <a:r>
              <a:rPr lang="en-US" sz="2400" dirty="0"/>
              <a:t>assessment of how well the model can fit the relationship between x and 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7259785" y="4641268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bias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FCA15-0718-B649-9260-BCADBC459D6F}"/>
              </a:ext>
            </a:extLst>
          </p:cNvPr>
          <p:cNvCxnSpPr/>
          <p:nvPr/>
        </p:nvCxnSpPr>
        <p:spPr>
          <a:xfrm>
            <a:off x="997527" y="457200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C07F2-AC81-4943-A34F-5AD09F20883D}"/>
              </a:ext>
            </a:extLst>
          </p:cNvPr>
          <p:cNvSpPr txBox="1"/>
          <p:nvPr/>
        </p:nvSpPr>
        <p:spPr>
          <a:xfrm>
            <a:off x="3463636" y="4374573"/>
            <a:ext cx="16486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Uniform model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DC40E9-115A-714D-A2C9-BE3D050D7CDA}"/>
              </a:ext>
            </a:extLst>
          </p:cNvPr>
          <p:cNvCxnSpPr/>
          <p:nvPr/>
        </p:nvCxnSpPr>
        <p:spPr>
          <a:xfrm flipV="1">
            <a:off x="997527" y="3616036"/>
            <a:ext cx="2424546" cy="1662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464808-E22D-694C-8752-DB80D875C9C5}"/>
              </a:ext>
            </a:extLst>
          </p:cNvPr>
          <p:cNvSpPr txBox="1"/>
          <p:nvPr/>
        </p:nvSpPr>
        <p:spPr>
          <a:xfrm>
            <a:off x="3477491" y="3244334"/>
            <a:ext cx="164869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Linear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3FB45B-9481-7742-836C-F05BE77285D8}"/>
              </a:ext>
            </a:extLst>
          </p:cNvPr>
          <p:cNvSpPr txBox="1"/>
          <p:nvPr/>
        </p:nvSpPr>
        <p:spPr>
          <a:xfrm>
            <a:off x="290946" y="3823854"/>
            <a:ext cx="6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AE9EE3-C242-6445-9953-0D283EAB7F50}"/>
              </a:ext>
            </a:extLst>
          </p:cNvPr>
          <p:cNvSpPr txBox="1"/>
          <p:nvPr/>
        </p:nvSpPr>
        <p:spPr>
          <a:xfrm>
            <a:off x="2881746" y="5292436"/>
            <a:ext cx="11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3EE222-DD39-C442-A5E9-A22F957158FB}"/>
              </a:ext>
            </a:extLst>
          </p:cNvPr>
          <p:cNvSpPr txBox="1"/>
          <p:nvPr/>
        </p:nvSpPr>
        <p:spPr>
          <a:xfrm>
            <a:off x="6096000" y="2143450"/>
            <a:ext cx="556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Bias(x)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chemeClr val="accent6"/>
                </a:solidFill>
              </a:rPr>
              <a:t>f</a:t>
            </a:r>
            <a:r>
              <a:rPr lang="en-US" sz="2400" baseline="-25000" dirty="0" err="1">
                <a:solidFill>
                  <a:schemeClr val="accent6"/>
                </a:solidFill>
              </a:rPr>
              <a:t>w</a:t>
            </a:r>
            <a:r>
              <a:rPr lang="en-US" sz="2400" baseline="-25000" dirty="0">
                <a:solidFill>
                  <a:schemeClr val="accent6"/>
                </a:solidFill>
              </a:rPr>
              <a:t> true</a:t>
            </a:r>
            <a:r>
              <a:rPr lang="en-US" sz="2400" dirty="0">
                <a:solidFill>
                  <a:schemeClr val="accent6"/>
                </a:solidFill>
              </a:rPr>
              <a:t>(x) </a:t>
            </a:r>
            <a:r>
              <a:rPr lang="en-US" sz="2400" dirty="0"/>
              <a:t>– </a:t>
            </a:r>
            <a:r>
              <a:rPr lang="en-US" sz="2400" dirty="0" err="1">
                <a:solidFill>
                  <a:schemeClr val="accent1"/>
                </a:solidFill>
              </a:rPr>
              <a:t>f</a:t>
            </a:r>
            <a:r>
              <a:rPr lang="en-US" sz="2400" baseline="-25000" dirty="0" err="1">
                <a:solidFill>
                  <a:schemeClr val="accent1"/>
                </a:solidFill>
              </a:rPr>
              <a:t>w</a:t>
            </a:r>
            <a:r>
              <a:rPr lang="en-US" sz="2400" dirty="0">
                <a:solidFill>
                  <a:schemeClr val="accent1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893372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651163" y="3667991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629890" y="533053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318653" y="358486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618507" y="375111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205344" y="44577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1828798" y="4734790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161308" y="40282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576944" y="4291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858981" y="509500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066799" y="4804064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1828799" y="437457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2992581" y="3751118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E4D3EF-17CF-7F4A-9C49-E5A85364A627}"/>
              </a:ext>
            </a:extLst>
          </p:cNvPr>
          <p:cNvSpPr/>
          <p:nvPr/>
        </p:nvSpPr>
        <p:spPr>
          <a:xfrm>
            <a:off x="678872" y="3976254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F3F62-C55E-304F-9013-59783094AA35}"/>
              </a:ext>
            </a:extLst>
          </p:cNvPr>
          <p:cNvSpPr txBox="1"/>
          <p:nvPr/>
        </p:nvSpPr>
        <p:spPr>
          <a:xfrm>
            <a:off x="6096000" y="1979290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compute model on N different training sets… How much do specific fits vary 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D55684-8486-0447-9E62-E0D834A2FD4D}"/>
              </a:ext>
            </a:extLst>
          </p:cNvPr>
          <p:cNvGrpSpPr/>
          <p:nvPr/>
        </p:nvGrpSpPr>
        <p:grpSpPr>
          <a:xfrm>
            <a:off x="4752109" y="3695700"/>
            <a:ext cx="3117273" cy="1662546"/>
            <a:chOff x="5181600" y="3865418"/>
            <a:chExt cx="3117273" cy="166254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F58922-F13C-4544-92DB-ABBE395B223B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4F0D7-8EA7-F341-9B3E-7BA29474427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B89C15-0B2E-6741-8874-77148E48772F}"/>
              </a:ext>
            </a:extLst>
          </p:cNvPr>
          <p:cNvSpPr txBox="1"/>
          <p:nvPr/>
        </p:nvSpPr>
        <p:spPr>
          <a:xfrm>
            <a:off x="7730836" y="5358245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EF1AB-79CA-5541-B7F7-77BB6D1ECBC0}"/>
              </a:ext>
            </a:extLst>
          </p:cNvPr>
          <p:cNvSpPr txBox="1"/>
          <p:nvPr/>
        </p:nvSpPr>
        <p:spPr>
          <a:xfrm>
            <a:off x="4419599" y="3612572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9EB42F5-3125-0149-953C-873CDC75ABFD}"/>
              </a:ext>
            </a:extLst>
          </p:cNvPr>
          <p:cNvSpPr/>
          <p:nvPr/>
        </p:nvSpPr>
        <p:spPr>
          <a:xfrm>
            <a:off x="6359234" y="397279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822F4-14C1-6044-BC19-16DAA439A811}"/>
              </a:ext>
            </a:extLst>
          </p:cNvPr>
          <p:cNvSpPr/>
          <p:nvPr/>
        </p:nvSpPr>
        <p:spPr>
          <a:xfrm>
            <a:off x="5430981" y="48733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ACD250-4C54-1A4C-B34A-14A65F053896}"/>
              </a:ext>
            </a:extLst>
          </p:cNvPr>
          <p:cNvSpPr/>
          <p:nvPr/>
        </p:nvSpPr>
        <p:spPr>
          <a:xfrm>
            <a:off x="5777344" y="4152899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5DA514-2E58-FC41-98DA-68D26815F6E5}"/>
              </a:ext>
            </a:extLst>
          </p:cNvPr>
          <p:cNvSpPr/>
          <p:nvPr/>
        </p:nvSpPr>
        <p:spPr>
          <a:xfrm>
            <a:off x="6289963" y="4388428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D9DA35-2107-8941-A81D-512FCE61E2AF}"/>
              </a:ext>
            </a:extLst>
          </p:cNvPr>
          <p:cNvSpPr/>
          <p:nvPr/>
        </p:nvSpPr>
        <p:spPr>
          <a:xfrm>
            <a:off x="6677890" y="4319155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A6A5D-CA3A-2649-977A-3C57BC0589E1}"/>
              </a:ext>
            </a:extLst>
          </p:cNvPr>
          <p:cNvSpPr/>
          <p:nvPr/>
        </p:nvSpPr>
        <p:spPr>
          <a:xfrm>
            <a:off x="4959927" y="5122718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36F6B4-8ADA-F341-8C9E-FE426FD0018E}"/>
              </a:ext>
            </a:extLst>
          </p:cNvPr>
          <p:cNvSpPr/>
          <p:nvPr/>
        </p:nvSpPr>
        <p:spPr>
          <a:xfrm>
            <a:off x="5070763" y="466551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3D2DB0-2C52-ED46-8D19-DA2DA97031B5}"/>
              </a:ext>
            </a:extLst>
          </p:cNvPr>
          <p:cNvSpPr/>
          <p:nvPr/>
        </p:nvSpPr>
        <p:spPr>
          <a:xfrm>
            <a:off x="5929745" y="4402282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5F00AE6-7C8D-A14A-BF18-9D629B7377E7}"/>
              </a:ext>
            </a:extLst>
          </p:cNvPr>
          <p:cNvSpPr/>
          <p:nvPr/>
        </p:nvSpPr>
        <p:spPr>
          <a:xfrm>
            <a:off x="4779818" y="4003963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AB1548-6602-224C-BF03-8A0EAD6E208D}"/>
              </a:ext>
            </a:extLst>
          </p:cNvPr>
          <p:cNvGrpSpPr/>
          <p:nvPr/>
        </p:nvGrpSpPr>
        <p:grpSpPr>
          <a:xfrm>
            <a:off x="8589817" y="3709554"/>
            <a:ext cx="3117273" cy="1662546"/>
            <a:chOff x="5181600" y="3865418"/>
            <a:chExt cx="3117273" cy="166254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B86524-F6B9-834C-8FE4-4FF33455C47A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87354D-6FEE-6F4B-95B0-4EBED58EB55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27E9FBB-8CC9-3D48-8E46-97D9BCD6E7F4}"/>
              </a:ext>
            </a:extLst>
          </p:cNvPr>
          <p:cNvSpPr txBox="1"/>
          <p:nvPr/>
        </p:nvSpPr>
        <p:spPr>
          <a:xfrm>
            <a:off x="11568544" y="5372099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9DF1F5-EB39-3245-996F-41414A3A1849}"/>
              </a:ext>
            </a:extLst>
          </p:cNvPr>
          <p:cNvSpPr txBox="1"/>
          <p:nvPr/>
        </p:nvSpPr>
        <p:spPr>
          <a:xfrm>
            <a:off x="8257307" y="362642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D11D3B-282D-5144-B9EF-892F2024B8C7}"/>
              </a:ext>
            </a:extLst>
          </p:cNvPr>
          <p:cNvSpPr/>
          <p:nvPr/>
        </p:nvSpPr>
        <p:spPr>
          <a:xfrm>
            <a:off x="10155379" y="40005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08F066-873B-A443-8807-C528F0C3F6EA}"/>
              </a:ext>
            </a:extLst>
          </p:cNvPr>
          <p:cNvSpPr/>
          <p:nvPr/>
        </p:nvSpPr>
        <p:spPr>
          <a:xfrm>
            <a:off x="9324107" y="4471554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1DA020-A739-9345-A60D-A249D24AF1F0}"/>
              </a:ext>
            </a:extLst>
          </p:cNvPr>
          <p:cNvSpPr/>
          <p:nvPr/>
        </p:nvSpPr>
        <p:spPr>
          <a:xfrm>
            <a:off x="9310252" y="4859481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665DD1-730D-8E48-9EC1-C87E7EB4B8B4}"/>
              </a:ext>
            </a:extLst>
          </p:cNvPr>
          <p:cNvSpPr/>
          <p:nvPr/>
        </p:nvSpPr>
        <p:spPr>
          <a:xfrm>
            <a:off x="10113817" y="44577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EED4D5-10D1-4F4B-9246-5A4CB5BD3326}"/>
              </a:ext>
            </a:extLst>
          </p:cNvPr>
          <p:cNvSpPr/>
          <p:nvPr/>
        </p:nvSpPr>
        <p:spPr>
          <a:xfrm>
            <a:off x="10695707" y="38065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BA92E6-E8B1-BF4C-98D4-602E1072EB28}"/>
              </a:ext>
            </a:extLst>
          </p:cNvPr>
          <p:cNvSpPr/>
          <p:nvPr/>
        </p:nvSpPr>
        <p:spPr>
          <a:xfrm>
            <a:off x="8797635" y="5136572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870F0F-14F4-7D4A-B77D-B4BB0CC7846D}"/>
              </a:ext>
            </a:extLst>
          </p:cNvPr>
          <p:cNvSpPr/>
          <p:nvPr/>
        </p:nvSpPr>
        <p:spPr>
          <a:xfrm>
            <a:off x="8769925" y="4901045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2E5362-5362-1846-8437-EF38F2549866}"/>
              </a:ext>
            </a:extLst>
          </p:cNvPr>
          <p:cNvSpPr/>
          <p:nvPr/>
        </p:nvSpPr>
        <p:spPr>
          <a:xfrm>
            <a:off x="9767453" y="44161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391168B-AEA3-494B-8433-B83E23DB3443}"/>
              </a:ext>
            </a:extLst>
          </p:cNvPr>
          <p:cNvSpPr/>
          <p:nvPr/>
        </p:nvSpPr>
        <p:spPr>
          <a:xfrm>
            <a:off x="8617526" y="4017817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332510" y="3667991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311237" y="533053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0" y="358486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299854" y="375111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886691" y="44577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1510145" y="4734790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1842655" y="40282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258291" y="4291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540328" y="509500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748146" y="4804064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1510146" y="437457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2660072" y="3764973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E4D3EF-17CF-7F4A-9C49-E5A85364A627}"/>
              </a:ext>
            </a:extLst>
          </p:cNvPr>
          <p:cNvSpPr/>
          <p:nvPr/>
        </p:nvSpPr>
        <p:spPr>
          <a:xfrm>
            <a:off x="360219" y="3976254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F3F62-C55E-304F-9013-59783094AA35}"/>
              </a:ext>
            </a:extLst>
          </p:cNvPr>
          <p:cNvSpPr txBox="1"/>
          <p:nvPr/>
        </p:nvSpPr>
        <p:spPr>
          <a:xfrm>
            <a:off x="6096000" y="1979290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compute model on N different training sets… How much do specific fits vary 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D55684-8486-0447-9E62-E0D834A2FD4D}"/>
              </a:ext>
            </a:extLst>
          </p:cNvPr>
          <p:cNvGrpSpPr/>
          <p:nvPr/>
        </p:nvGrpSpPr>
        <p:grpSpPr>
          <a:xfrm>
            <a:off x="4752109" y="3695700"/>
            <a:ext cx="3117273" cy="1662546"/>
            <a:chOff x="5181600" y="3865418"/>
            <a:chExt cx="3117273" cy="166254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F58922-F13C-4544-92DB-ABBE395B223B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4F0D7-8EA7-F341-9B3E-7BA29474427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B89C15-0B2E-6741-8874-77148E48772F}"/>
              </a:ext>
            </a:extLst>
          </p:cNvPr>
          <p:cNvSpPr txBox="1"/>
          <p:nvPr/>
        </p:nvSpPr>
        <p:spPr>
          <a:xfrm>
            <a:off x="7730836" y="5358245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EF1AB-79CA-5541-B7F7-77BB6D1ECBC0}"/>
              </a:ext>
            </a:extLst>
          </p:cNvPr>
          <p:cNvSpPr txBox="1"/>
          <p:nvPr/>
        </p:nvSpPr>
        <p:spPr>
          <a:xfrm>
            <a:off x="4419599" y="3612572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9EB42F5-3125-0149-953C-873CDC75ABFD}"/>
              </a:ext>
            </a:extLst>
          </p:cNvPr>
          <p:cNvSpPr/>
          <p:nvPr/>
        </p:nvSpPr>
        <p:spPr>
          <a:xfrm>
            <a:off x="6359234" y="397279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822F4-14C1-6044-BC19-16DAA439A811}"/>
              </a:ext>
            </a:extLst>
          </p:cNvPr>
          <p:cNvSpPr/>
          <p:nvPr/>
        </p:nvSpPr>
        <p:spPr>
          <a:xfrm>
            <a:off x="5430981" y="48733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ACD250-4C54-1A4C-B34A-14A65F053896}"/>
              </a:ext>
            </a:extLst>
          </p:cNvPr>
          <p:cNvSpPr/>
          <p:nvPr/>
        </p:nvSpPr>
        <p:spPr>
          <a:xfrm>
            <a:off x="5777344" y="4152899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5DA514-2E58-FC41-98DA-68D26815F6E5}"/>
              </a:ext>
            </a:extLst>
          </p:cNvPr>
          <p:cNvSpPr/>
          <p:nvPr/>
        </p:nvSpPr>
        <p:spPr>
          <a:xfrm>
            <a:off x="6289963" y="4388428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D9DA35-2107-8941-A81D-512FCE61E2AF}"/>
              </a:ext>
            </a:extLst>
          </p:cNvPr>
          <p:cNvSpPr/>
          <p:nvPr/>
        </p:nvSpPr>
        <p:spPr>
          <a:xfrm>
            <a:off x="6677890" y="4319155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A6A5D-CA3A-2649-977A-3C57BC0589E1}"/>
              </a:ext>
            </a:extLst>
          </p:cNvPr>
          <p:cNvSpPr/>
          <p:nvPr/>
        </p:nvSpPr>
        <p:spPr>
          <a:xfrm>
            <a:off x="4959927" y="5122718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36F6B4-8ADA-F341-8C9E-FE426FD0018E}"/>
              </a:ext>
            </a:extLst>
          </p:cNvPr>
          <p:cNvSpPr/>
          <p:nvPr/>
        </p:nvSpPr>
        <p:spPr>
          <a:xfrm>
            <a:off x="5070763" y="466551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3D2DB0-2C52-ED46-8D19-DA2DA97031B5}"/>
              </a:ext>
            </a:extLst>
          </p:cNvPr>
          <p:cNvSpPr/>
          <p:nvPr/>
        </p:nvSpPr>
        <p:spPr>
          <a:xfrm>
            <a:off x="5929745" y="4402282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5F00AE6-7C8D-A14A-BF18-9D629B7377E7}"/>
              </a:ext>
            </a:extLst>
          </p:cNvPr>
          <p:cNvSpPr/>
          <p:nvPr/>
        </p:nvSpPr>
        <p:spPr>
          <a:xfrm>
            <a:off x="4779818" y="4003963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AB1548-6602-224C-BF03-8A0EAD6E208D}"/>
              </a:ext>
            </a:extLst>
          </p:cNvPr>
          <p:cNvGrpSpPr/>
          <p:nvPr/>
        </p:nvGrpSpPr>
        <p:grpSpPr>
          <a:xfrm>
            <a:off x="8589817" y="3709554"/>
            <a:ext cx="3117273" cy="1662546"/>
            <a:chOff x="5181600" y="3865418"/>
            <a:chExt cx="3117273" cy="166254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B86524-F6B9-834C-8FE4-4FF33455C47A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87354D-6FEE-6F4B-95B0-4EBED58EB55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27E9FBB-8CC9-3D48-8E46-97D9BCD6E7F4}"/>
              </a:ext>
            </a:extLst>
          </p:cNvPr>
          <p:cNvSpPr txBox="1"/>
          <p:nvPr/>
        </p:nvSpPr>
        <p:spPr>
          <a:xfrm>
            <a:off x="11568544" y="5372099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9DF1F5-EB39-3245-996F-41414A3A1849}"/>
              </a:ext>
            </a:extLst>
          </p:cNvPr>
          <p:cNvSpPr txBox="1"/>
          <p:nvPr/>
        </p:nvSpPr>
        <p:spPr>
          <a:xfrm>
            <a:off x="8257307" y="362642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D11D3B-282D-5144-B9EF-892F2024B8C7}"/>
              </a:ext>
            </a:extLst>
          </p:cNvPr>
          <p:cNvSpPr/>
          <p:nvPr/>
        </p:nvSpPr>
        <p:spPr>
          <a:xfrm>
            <a:off x="10155379" y="40005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08F066-873B-A443-8807-C528F0C3F6EA}"/>
              </a:ext>
            </a:extLst>
          </p:cNvPr>
          <p:cNvSpPr/>
          <p:nvPr/>
        </p:nvSpPr>
        <p:spPr>
          <a:xfrm>
            <a:off x="9324107" y="4471554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1DA020-A739-9345-A60D-A249D24AF1F0}"/>
              </a:ext>
            </a:extLst>
          </p:cNvPr>
          <p:cNvSpPr/>
          <p:nvPr/>
        </p:nvSpPr>
        <p:spPr>
          <a:xfrm>
            <a:off x="9310252" y="4859481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665DD1-730D-8E48-9EC1-C87E7EB4B8B4}"/>
              </a:ext>
            </a:extLst>
          </p:cNvPr>
          <p:cNvSpPr/>
          <p:nvPr/>
        </p:nvSpPr>
        <p:spPr>
          <a:xfrm>
            <a:off x="10113817" y="44577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EED4D5-10D1-4F4B-9246-5A4CB5BD3326}"/>
              </a:ext>
            </a:extLst>
          </p:cNvPr>
          <p:cNvSpPr/>
          <p:nvPr/>
        </p:nvSpPr>
        <p:spPr>
          <a:xfrm>
            <a:off x="10695707" y="38065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BA92E6-E8B1-BF4C-98D4-602E1072EB28}"/>
              </a:ext>
            </a:extLst>
          </p:cNvPr>
          <p:cNvSpPr/>
          <p:nvPr/>
        </p:nvSpPr>
        <p:spPr>
          <a:xfrm>
            <a:off x="8797635" y="5136572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870F0F-14F4-7D4A-B77D-B4BB0CC7846D}"/>
              </a:ext>
            </a:extLst>
          </p:cNvPr>
          <p:cNvSpPr/>
          <p:nvPr/>
        </p:nvSpPr>
        <p:spPr>
          <a:xfrm>
            <a:off x="8769925" y="4901045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2E5362-5362-1846-8437-EF38F2549866}"/>
              </a:ext>
            </a:extLst>
          </p:cNvPr>
          <p:cNvSpPr/>
          <p:nvPr/>
        </p:nvSpPr>
        <p:spPr>
          <a:xfrm>
            <a:off x="9767453" y="44161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391168B-AEA3-494B-8433-B83E23DB3443}"/>
              </a:ext>
            </a:extLst>
          </p:cNvPr>
          <p:cNvSpPr/>
          <p:nvPr/>
        </p:nvSpPr>
        <p:spPr>
          <a:xfrm>
            <a:off x="8617526" y="4017817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81913DF-630D-4849-ABC3-8EA16B75AFBD}"/>
              </a:ext>
            </a:extLst>
          </p:cNvPr>
          <p:cNvCxnSpPr/>
          <p:nvPr/>
        </p:nvCxnSpPr>
        <p:spPr>
          <a:xfrm>
            <a:off x="332510" y="4516581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D9B5D81-908D-CA4F-BFD5-8B180D061C59}"/>
              </a:ext>
            </a:extLst>
          </p:cNvPr>
          <p:cNvSpPr txBox="1"/>
          <p:nvPr/>
        </p:nvSpPr>
        <p:spPr>
          <a:xfrm>
            <a:off x="2798619" y="4319154"/>
            <a:ext cx="16486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Uniform model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8FC8E2-D97E-D24F-96AE-3AED57405CDC}"/>
              </a:ext>
            </a:extLst>
          </p:cNvPr>
          <p:cNvCxnSpPr/>
          <p:nvPr/>
        </p:nvCxnSpPr>
        <p:spPr>
          <a:xfrm>
            <a:off x="4765963" y="4627419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8ACD82-3B1D-3C43-A828-126D17BC7131}"/>
              </a:ext>
            </a:extLst>
          </p:cNvPr>
          <p:cNvCxnSpPr/>
          <p:nvPr/>
        </p:nvCxnSpPr>
        <p:spPr>
          <a:xfrm>
            <a:off x="8589818" y="4391892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332510" y="3667991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311237" y="533053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0" y="358486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299854" y="375111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886691" y="44577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1510145" y="4734790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1842655" y="40282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258291" y="4291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540328" y="509500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748146" y="4804064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1510146" y="437457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2660072" y="3764973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E4D3EF-17CF-7F4A-9C49-E5A85364A627}"/>
              </a:ext>
            </a:extLst>
          </p:cNvPr>
          <p:cNvSpPr/>
          <p:nvPr/>
        </p:nvSpPr>
        <p:spPr>
          <a:xfrm>
            <a:off x="360219" y="3976254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F3F62-C55E-304F-9013-59783094AA35}"/>
              </a:ext>
            </a:extLst>
          </p:cNvPr>
          <p:cNvSpPr txBox="1"/>
          <p:nvPr/>
        </p:nvSpPr>
        <p:spPr>
          <a:xfrm>
            <a:off x="6096000" y="1979290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compute model on N different training sets… How much do specific fits vary 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D55684-8486-0447-9E62-E0D834A2FD4D}"/>
              </a:ext>
            </a:extLst>
          </p:cNvPr>
          <p:cNvGrpSpPr/>
          <p:nvPr/>
        </p:nvGrpSpPr>
        <p:grpSpPr>
          <a:xfrm>
            <a:off x="4752109" y="3695700"/>
            <a:ext cx="3117273" cy="1662546"/>
            <a:chOff x="5181600" y="3865418"/>
            <a:chExt cx="3117273" cy="166254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F58922-F13C-4544-92DB-ABBE395B223B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4F0D7-8EA7-F341-9B3E-7BA29474427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B89C15-0B2E-6741-8874-77148E48772F}"/>
              </a:ext>
            </a:extLst>
          </p:cNvPr>
          <p:cNvSpPr txBox="1"/>
          <p:nvPr/>
        </p:nvSpPr>
        <p:spPr>
          <a:xfrm>
            <a:off x="7730836" y="5358245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EF1AB-79CA-5541-B7F7-77BB6D1ECBC0}"/>
              </a:ext>
            </a:extLst>
          </p:cNvPr>
          <p:cNvSpPr txBox="1"/>
          <p:nvPr/>
        </p:nvSpPr>
        <p:spPr>
          <a:xfrm>
            <a:off x="4419599" y="3612572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9EB42F5-3125-0149-953C-873CDC75ABFD}"/>
              </a:ext>
            </a:extLst>
          </p:cNvPr>
          <p:cNvSpPr/>
          <p:nvPr/>
        </p:nvSpPr>
        <p:spPr>
          <a:xfrm>
            <a:off x="6359234" y="397279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822F4-14C1-6044-BC19-16DAA439A811}"/>
              </a:ext>
            </a:extLst>
          </p:cNvPr>
          <p:cNvSpPr/>
          <p:nvPr/>
        </p:nvSpPr>
        <p:spPr>
          <a:xfrm>
            <a:off x="5430981" y="48733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ACD250-4C54-1A4C-B34A-14A65F053896}"/>
              </a:ext>
            </a:extLst>
          </p:cNvPr>
          <p:cNvSpPr/>
          <p:nvPr/>
        </p:nvSpPr>
        <p:spPr>
          <a:xfrm>
            <a:off x="5777344" y="4152899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5DA514-2E58-FC41-98DA-68D26815F6E5}"/>
              </a:ext>
            </a:extLst>
          </p:cNvPr>
          <p:cNvSpPr/>
          <p:nvPr/>
        </p:nvSpPr>
        <p:spPr>
          <a:xfrm>
            <a:off x="6289963" y="4388428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D9DA35-2107-8941-A81D-512FCE61E2AF}"/>
              </a:ext>
            </a:extLst>
          </p:cNvPr>
          <p:cNvSpPr/>
          <p:nvPr/>
        </p:nvSpPr>
        <p:spPr>
          <a:xfrm>
            <a:off x="6677890" y="4319155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A6A5D-CA3A-2649-977A-3C57BC0589E1}"/>
              </a:ext>
            </a:extLst>
          </p:cNvPr>
          <p:cNvSpPr/>
          <p:nvPr/>
        </p:nvSpPr>
        <p:spPr>
          <a:xfrm>
            <a:off x="4959927" y="5122718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36F6B4-8ADA-F341-8C9E-FE426FD0018E}"/>
              </a:ext>
            </a:extLst>
          </p:cNvPr>
          <p:cNvSpPr/>
          <p:nvPr/>
        </p:nvSpPr>
        <p:spPr>
          <a:xfrm>
            <a:off x="5070763" y="466551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3D2DB0-2C52-ED46-8D19-DA2DA97031B5}"/>
              </a:ext>
            </a:extLst>
          </p:cNvPr>
          <p:cNvSpPr/>
          <p:nvPr/>
        </p:nvSpPr>
        <p:spPr>
          <a:xfrm>
            <a:off x="5929745" y="4402282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5F00AE6-7C8D-A14A-BF18-9D629B7377E7}"/>
              </a:ext>
            </a:extLst>
          </p:cNvPr>
          <p:cNvSpPr/>
          <p:nvPr/>
        </p:nvSpPr>
        <p:spPr>
          <a:xfrm>
            <a:off x="4779818" y="4003963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AB1548-6602-224C-BF03-8A0EAD6E208D}"/>
              </a:ext>
            </a:extLst>
          </p:cNvPr>
          <p:cNvGrpSpPr/>
          <p:nvPr/>
        </p:nvGrpSpPr>
        <p:grpSpPr>
          <a:xfrm>
            <a:off x="8589817" y="3709554"/>
            <a:ext cx="3117273" cy="1662546"/>
            <a:chOff x="5181600" y="3865418"/>
            <a:chExt cx="3117273" cy="166254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B86524-F6B9-834C-8FE4-4FF33455C47A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87354D-6FEE-6F4B-95B0-4EBED58EB55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27E9FBB-8CC9-3D48-8E46-97D9BCD6E7F4}"/>
              </a:ext>
            </a:extLst>
          </p:cNvPr>
          <p:cNvSpPr txBox="1"/>
          <p:nvPr/>
        </p:nvSpPr>
        <p:spPr>
          <a:xfrm>
            <a:off x="11568544" y="5372099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9DF1F5-EB39-3245-996F-41414A3A1849}"/>
              </a:ext>
            </a:extLst>
          </p:cNvPr>
          <p:cNvSpPr txBox="1"/>
          <p:nvPr/>
        </p:nvSpPr>
        <p:spPr>
          <a:xfrm>
            <a:off x="8257307" y="362642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D11D3B-282D-5144-B9EF-892F2024B8C7}"/>
              </a:ext>
            </a:extLst>
          </p:cNvPr>
          <p:cNvSpPr/>
          <p:nvPr/>
        </p:nvSpPr>
        <p:spPr>
          <a:xfrm>
            <a:off x="10155379" y="40005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08F066-873B-A443-8807-C528F0C3F6EA}"/>
              </a:ext>
            </a:extLst>
          </p:cNvPr>
          <p:cNvSpPr/>
          <p:nvPr/>
        </p:nvSpPr>
        <p:spPr>
          <a:xfrm>
            <a:off x="9324107" y="4471554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1DA020-A739-9345-A60D-A249D24AF1F0}"/>
              </a:ext>
            </a:extLst>
          </p:cNvPr>
          <p:cNvSpPr/>
          <p:nvPr/>
        </p:nvSpPr>
        <p:spPr>
          <a:xfrm>
            <a:off x="9310252" y="4859481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665DD1-730D-8E48-9EC1-C87E7EB4B8B4}"/>
              </a:ext>
            </a:extLst>
          </p:cNvPr>
          <p:cNvSpPr/>
          <p:nvPr/>
        </p:nvSpPr>
        <p:spPr>
          <a:xfrm>
            <a:off x="10113817" y="44577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EED4D5-10D1-4F4B-9246-5A4CB5BD3326}"/>
              </a:ext>
            </a:extLst>
          </p:cNvPr>
          <p:cNvSpPr/>
          <p:nvPr/>
        </p:nvSpPr>
        <p:spPr>
          <a:xfrm>
            <a:off x="10695707" y="38065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BA92E6-E8B1-BF4C-98D4-602E1072EB28}"/>
              </a:ext>
            </a:extLst>
          </p:cNvPr>
          <p:cNvSpPr/>
          <p:nvPr/>
        </p:nvSpPr>
        <p:spPr>
          <a:xfrm>
            <a:off x="8797635" y="5136572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870F0F-14F4-7D4A-B77D-B4BB0CC7846D}"/>
              </a:ext>
            </a:extLst>
          </p:cNvPr>
          <p:cNvSpPr/>
          <p:nvPr/>
        </p:nvSpPr>
        <p:spPr>
          <a:xfrm>
            <a:off x="8769925" y="4901045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2E5362-5362-1846-8437-EF38F2549866}"/>
              </a:ext>
            </a:extLst>
          </p:cNvPr>
          <p:cNvSpPr/>
          <p:nvPr/>
        </p:nvSpPr>
        <p:spPr>
          <a:xfrm>
            <a:off x="9767453" y="44161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391168B-AEA3-494B-8433-B83E23DB3443}"/>
              </a:ext>
            </a:extLst>
          </p:cNvPr>
          <p:cNvSpPr/>
          <p:nvPr/>
        </p:nvSpPr>
        <p:spPr>
          <a:xfrm>
            <a:off x="8617526" y="4017817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A54195-F2D3-B941-9720-F79EC4A85EFF}"/>
              </a:ext>
            </a:extLst>
          </p:cNvPr>
          <p:cNvCxnSpPr/>
          <p:nvPr/>
        </p:nvCxnSpPr>
        <p:spPr>
          <a:xfrm flipV="1">
            <a:off x="277091" y="3616036"/>
            <a:ext cx="2424546" cy="1662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26708C3-AD55-D04F-A9E6-388DCE837FE1}"/>
              </a:ext>
            </a:extLst>
          </p:cNvPr>
          <p:cNvSpPr txBox="1"/>
          <p:nvPr/>
        </p:nvSpPr>
        <p:spPr>
          <a:xfrm>
            <a:off x="2757055" y="3244334"/>
            <a:ext cx="164869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Linear model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4CFF92-F951-F449-8C43-A528D07A3428}"/>
              </a:ext>
            </a:extLst>
          </p:cNvPr>
          <p:cNvCxnSpPr>
            <a:cxnSpLocks/>
          </p:cNvCxnSpPr>
          <p:nvPr/>
        </p:nvCxnSpPr>
        <p:spPr>
          <a:xfrm flipV="1">
            <a:off x="4738255" y="3920836"/>
            <a:ext cx="2563090" cy="13993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5CCA41-B110-9246-AB48-BA4741169047}"/>
              </a:ext>
            </a:extLst>
          </p:cNvPr>
          <p:cNvCxnSpPr>
            <a:cxnSpLocks/>
          </p:cNvCxnSpPr>
          <p:nvPr/>
        </p:nvCxnSpPr>
        <p:spPr>
          <a:xfrm flipV="1">
            <a:off x="8589819" y="3837709"/>
            <a:ext cx="2452254" cy="14685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7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332510" y="3667991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311237" y="533053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0" y="358486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299854" y="375111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886691" y="44577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1510145" y="4734790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1842655" y="40282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258291" y="4291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540328" y="509500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748146" y="4804064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1510146" y="437457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2660072" y="3764973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E4D3EF-17CF-7F4A-9C49-E5A85364A627}"/>
              </a:ext>
            </a:extLst>
          </p:cNvPr>
          <p:cNvSpPr/>
          <p:nvPr/>
        </p:nvSpPr>
        <p:spPr>
          <a:xfrm>
            <a:off x="360219" y="3976254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F3F62-C55E-304F-9013-59783094AA35}"/>
              </a:ext>
            </a:extLst>
          </p:cNvPr>
          <p:cNvSpPr txBox="1"/>
          <p:nvPr/>
        </p:nvSpPr>
        <p:spPr>
          <a:xfrm>
            <a:off x="6096000" y="1979290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compute model on N different training sets… How much do specific fits vary 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D55684-8486-0447-9E62-E0D834A2FD4D}"/>
              </a:ext>
            </a:extLst>
          </p:cNvPr>
          <p:cNvGrpSpPr/>
          <p:nvPr/>
        </p:nvGrpSpPr>
        <p:grpSpPr>
          <a:xfrm>
            <a:off x="4752109" y="3695700"/>
            <a:ext cx="3117273" cy="1662546"/>
            <a:chOff x="5181600" y="3865418"/>
            <a:chExt cx="3117273" cy="166254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F58922-F13C-4544-92DB-ABBE395B223B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4F0D7-8EA7-F341-9B3E-7BA29474427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B89C15-0B2E-6741-8874-77148E48772F}"/>
              </a:ext>
            </a:extLst>
          </p:cNvPr>
          <p:cNvSpPr txBox="1"/>
          <p:nvPr/>
        </p:nvSpPr>
        <p:spPr>
          <a:xfrm>
            <a:off x="7730836" y="5358245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EF1AB-79CA-5541-B7F7-77BB6D1ECBC0}"/>
              </a:ext>
            </a:extLst>
          </p:cNvPr>
          <p:cNvSpPr txBox="1"/>
          <p:nvPr/>
        </p:nvSpPr>
        <p:spPr>
          <a:xfrm>
            <a:off x="4419599" y="3612572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9EB42F5-3125-0149-953C-873CDC75ABFD}"/>
              </a:ext>
            </a:extLst>
          </p:cNvPr>
          <p:cNvSpPr/>
          <p:nvPr/>
        </p:nvSpPr>
        <p:spPr>
          <a:xfrm>
            <a:off x="6359234" y="397279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822F4-14C1-6044-BC19-16DAA439A811}"/>
              </a:ext>
            </a:extLst>
          </p:cNvPr>
          <p:cNvSpPr/>
          <p:nvPr/>
        </p:nvSpPr>
        <p:spPr>
          <a:xfrm>
            <a:off x="5430981" y="48733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ACD250-4C54-1A4C-B34A-14A65F053896}"/>
              </a:ext>
            </a:extLst>
          </p:cNvPr>
          <p:cNvSpPr/>
          <p:nvPr/>
        </p:nvSpPr>
        <p:spPr>
          <a:xfrm>
            <a:off x="5777344" y="4152899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5DA514-2E58-FC41-98DA-68D26815F6E5}"/>
              </a:ext>
            </a:extLst>
          </p:cNvPr>
          <p:cNvSpPr/>
          <p:nvPr/>
        </p:nvSpPr>
        <p:spPr>
          <a:xfrm>
            <a:off x="6289963" y="4388428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D9DA35-2107-8941-A81D-512FCE61E2AF}"/>
              </a:ext>
            </a:extLst>
          </p:cNvPr>
          <p:cNvSpPr/>
          <p:nvPr/>
        </p:nvSpPr>
        <p:spPr>
          <a:xfrm>
            <a:off x="6677890" y="4319155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A6A5D-CA3A-2649-977A-3C57BC0589E1}"/>
              </a:ext>
            </a:extLst>
          </p:cNvPr>
          <p:cNvSpPr/>
          <p:nvPr/>
        </p:nvSpPr>
        <p:spPr>
          <a:xfrm>
            <a:off x="4959927" y="5122718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36F6B4-8ADA-F341-8C9E-FE426FD0018E}"/>
              </a:ext>
            </a:extLst>
          </p:cNvPr>
          <p:cNvSpPr/>
          <p:nvPr/>
        </p:nvSpPr>
        <p:spPr>
          <a:xfrm>
            <a:off x="5070763" y="4665519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3D2DB0-2C52-ED46-8D19-DA2DA97031B5}"/>
              </a:ext>
            </a:extLst>
          </p:cNvPr>
          <p:cNvSpPr/>
          <p:nvPr/>
        </p:nvSpPr>
        <p:spPr>
          <a:xfrm>
            <a:off x="5929745" y="4402282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5F00AE6-7C8D-A14A-BF18-9D629B7377E7}"/>
              </a:ext>
            </a:extLst>
          </p:cNvPr>
          <p:cNvSpPr/>
          <p:nvPr/>
        </p:nvSpPr>
        <p:spPr>
          <a:xfrm>
            <a:off x="4779818" y="4003963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AB1548-6602-224C-BF03-8A0EAD6E208D}"/>
              </a:ext>
            </a:extLst>
          </p:cNvPr>
          <p:cNvGrpSpPr/>
          <p:nvPr/>
        </p:nvGrpSpPr>
        <p:grpSpPr>
          <a:xfrm>
            <a:off x="8589817" y="3709554"/>
            <a:ext cx="3117273" cy="1662546"/>
            <a:chOff x="5181600" y="3865418"/>
            <a:chExt cx="3117273" cy="166254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B86524-F6B9-834C-8FE4-4FF33455C47A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87354D-6FEE-6F4B-95B0-4EBED58EB55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27E9FBB-8CC9-3D48-8E46-97D9BCD6E7F4}"/>
              </a:ext>
            </a:extLst>
          </p:cNvPr>
          <p:cNvSpPr txBox="1"/>
          <p:nvPr/>
        </p:nvSpPr>
        <p:spPr>
          <a:xfrm>
            <a:off x="11568544" y="5372099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9DF1F5-EB39-3245-996F-41414A3A1849}"/>
              </a:ext>
            </a:extLst>
          </p:cNvPr>
          <p:cNvSpPr txBox="1"/>
          <p:nvPr/>
        </p:nvSpPr>
        <p:spPr>
          <a:xfrm>
            <a:off x="8257307" y="362642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D11D3B-282D-5144-B9EF-892F2024B8C7}"/>
              </a:ext>
            </a:extLst>
          </p:cNvPr>
          <p:cNvSpPr/>
          <p:nvPr/>
        </p:nvSpPr>
        <p:spPr>
          <a:xfrm>
            <a:off x="10155379" y="40005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08F066-873B-A443-8807-C528F0C3F6EA}"/>
              </a:ext>
            </a:extLst>
          </p:cNvPr>
          <p:cNvSpPr/>
          <p:nvPr/>
        </p:nvSpPr>
        <p:spPr>
          <a:xfrm>
            <a:off x="9324107" y="4471554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1DA020-A739-9345-A60D-A249D24AF1F0}"/>
              </a:ext>
            </a:extLst>
          </p:cNvPr>
          <p:cNvSpPr/>
          <p:nvPr/>
        </p:nvSpPr>
        <p:spPr>
          <a:xfrm>
            <a:off x="9310252" y="4859481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665DD1-730D-8E48-9EC1-C87E7EB4B8B4}"/>
              </a:ext>
            </a:extLst>
          </p:cNvPr>
          <p:cNvSpPr/>
          <p:nvPr/>
        </p:nvSpPr>
        <p:spPr>
          <a:xfrm>
            <a:off x="10113817" y="445770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EED4D5-10D1-4F4B-9246-5A4CB5BD3326}"/>
              </a:ext>
            </a:extLst>
          </p:cNvPr>
          <p:cNvSpPr/>
          <p:nvPr/>
        </p:nvSpPr>
        <p:spPr>
          <a:xfrm>
            <a:off x="10695707" y="38065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BA92E6-E8B1-BF4C-98D4-602E1072EB28}"/>
              </a:ext>
            </a:extLst>
          </p:cNvPr>
          <p:cNvSpPr/>
          <p:nvPr/>
        </p:nvSpPr>
        <p:spPr>
          <a:xfrm>
            <a:off x="8797635" y="5136572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870F0F-14F4-7D4A-B77D-B4BB0CC7846D}"/>
              </a:ext>
            </a:extLst>
          </p:cNvPr>
          <p:cNvSpPr/>
          <p:nvPr/>
        </p:nvSpPr>
        <p:spPr>
          <a:xfrm>
            <a:off x="8769925" y="4901045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2E5362-5362-1846-8437-EF38F2549866}"/>
              </a:ext>
            </a:extLst>
          </p:cNvPr>
          <p:cNvSpPr/>
          <p:nvPr/>
        </p:nvSpPr>
        <p:spPr>
          <a:xfrm>
            <a:off x="9767453" y="441613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391168B-AEA3-494B-8433-B83E23DB3443}"/>
              </a:ext>
            </a:extLst>
          </p:cNvPr>
          <p:cNvSpPr/>
          <p:nvPr/>
        </p:nvSpPr>
        <p:spPr>
          <a:xfrm>
            <a:off x="8617526" y="4017817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22B70FA2-49CE-6845-9DE3-6068DCEF710D}"/>
              </a:ext>
            </a:extLst>
          </p:cNvPr>
          <p:cNvSpPr/>
          <p:nvPr/>
        </p:nvSpPr>
        <p:spPr>
          <a:xfrm>
            <a:off x="304799" y="3311237"/>
            <a:ext cx="2286000" cy="1906860"/>
          </a:xfrm>
          <a:custGeom>
            <a:avLst/>
            <a:gdLst>
              <a:gd name="connsiteX0" fmla="*/ 0 w 2286000"/>
              <a:gd name="connsiteY0" fmla="*/ 1814945 h 1906860"/>
              <a:gd name="connsiteX1" fmla="*/ 277091 w 2286000"/>
              <a:gd name="connsiteY1" fmla="*/ 1884218 h 1906860"/>
              <a:gd name="connsiteX2" fmla="*/ 498764 w 2286000"/>
              <a:gd name="connsiteY2" fmla="*/ 1468582 h 1906860"/>
              <a:gd name="connsiteX3" fmla="*/ 678873 w 2286000"/>
              <a:gd name="connsiteY3" fmla="*/ 1122218 h 1906860"/>
              <a:gd name="connsiteX4" fmla="*/ 1454728 w 2286000"/>
              <a:gd name="connsiteY4" fmla="*/ 1468582 h 1906860"/>
              <a:gd name="connsiteX5" fmla="*/ 2286000 w 2286000"/>
              <a:gd name="connsiteY5" fmla="*/ 0 h 190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906860">
                <a:moveTo>
                  <a:pt x="0" y="1814945"/>
                </a:moveTo>
                <a:cubicBezTo>
                  <a:pt x="96982" y="1878445"/>
                  <a:pt x="193964" y="1941945"/>
                  <a:pt x="277091" y="1884218"/>
                </a:cubicBezTo>
                <a:cubicBezTo>
                  <a:pt x="360218" y="1826491"/>
                  <a:pt x="431800" y="1595582"/>
                  <a:pt x="498764" y="1468582"/>
                </a:cubicBezTo>
                <a:cubicBezTo>
                  <a:pt x="565728" y="1341582"/>
                  <a:pt x="519546" y="1122218"/>
                  <a:pt x="678873" y="1122218"/>
                </a:cubicBezTo>
                <a:cubicBezTo>
                  <a:pt x="838200" y="1122218"/>
                  <a:pt x="1186874" y="1655618"/>
                  <a:pt x="1454728" y="1468582"/>
                </a:cubicBezTo>
                <a:cubicBezTo>
                  <a:pt x="1722582" y="1281546"/>
                  <a:pt x="2004291" y="640773"/>
                  <a:pt x="228600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349601-71FE-2948-96EB-7821F8D3A150}"/>
              </a:ext>
            </a:extLst>
          </p:cNvPr>
          <p:cNvSpPr txBox="1"/>
          <p:nvPr/>
        </p:nvSpPr>
        <p:spPr>
          <a:xfrm>
            <a:off x="2604653" y="3101232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complexity model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185410-546B-514F-A448-7E78B1E29943}"/>
              </a:ext>
            </a:extLst>
          </p:cNvPr>
          <p:cNvSpPr/>
          <p:nvPr/>
        </p:nvSpPr>
        <p:spPr>
          <a:xfrm>
            <a:off x="4752109" y="3699164"/>
            <a:ext cx="2313709" cy="1528207"/>
          </a:xfrm>
          <a:custGeom>
            <a:avLst/>
            <a:gdLst>
              <a:gd name="connsiteX0" fmla="*/ 0 w 2313709"/>
              <a:gd name="connsiteY0" fmla="*/ 1385454 h 1528207"/>
              <a:gd name="connsiteX1" fmla="*/ 415636 w 2313709"/>
              <a:gd name="connsiteY1" fmla="*/ 1510145 h 1528207"/>
              <a:gd name="connsiteX2" fmla="*/ 845127 w 2313709"/>
              <a:gd name="connsiteY2" fmla="*/ 1039091 h 1528207"/>
              <a:gd name="connsiteX3" fmla="*/ 1080655 w 2313709"/>
              <a:gd name="connsiteY3" fmla="*/ 471054 h 1528207"/>
              <a:gd name="connsiteX4" fmla="*/ 1316182 w 2313709"/>
              <a:gd name="connsiteY4" fmla="*/ 789709 h 1528207"/>
              <a:gd name="connsiteX5" fmla="*/ 2022764 w 2313709"/>
              <a:gd name="connsiteY5" fmla="*/ 706581 h 1528207"/>
              <a:gd name="connsiteX6" fmla="*/ 2299855 w 2313709"/>
              <a:gd name="connsiteY6" fmla="*/ 0 h 1528207"/>
              <a:gd name="connsiteX7" fmla="*/ 2299855 w 2313709"/>
              <a:gd name="connsiteY7" fmla="*/ 0 h 1528207"/>
              <a:gd name="connsiteX8" fmla="*/ 2313709 w 2313709"/>
              <a:gd name="connsiteY8" fmla="*/ 0 h 15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3709" h="1528207">
                <a:moveTo>
                  <a:pt x="0" y="1385454"/>
                </a:moveTo>
                <a:cubicBezTo>
                  <a:pt x="137391" y="1476663"/>
                  <a:pt x="274782" y="1567872"/>
                  <a:pt x="415636" y="1510145"/>
                </a:cubicBezTo>
                <a:cubicBezTo>
                  <a:pt x="556490" y="1452418"/>
                  <a:pt x="734291" y="1212273"/>
                  <a:pt x="845127" y="1039091"/>
                </a:cubicBezTo>
                <a:cubicBezTo>
                  <a:pt x="955964" y="865909"/>
                  <a:pt x="1002146" y="512618"/>
                  <a:pt x="1080655" y="471054"/>
                </a:cubicBezTo>
                <a:cubicBezTo>
                  <a:pt x="1159164" y="429490"/>
                  <a:pt x="1159164" y="750455"/>
                  <a:pt x="1316182" y="789709"/>
                </a:cubicBezTo>
                <a:cubicBezTo>
                  <a:pt x="1473200" y="828963"/>
                  <a:pt x="1858819" y="838199"/>
                  <a:pt x="2022764" y="706581"/>
                </a:cubicBezTo>
                <a:cubicBezTo>
                  <a:pt x="2186709" y="574963"/>
                  <a:pt x="2299855" y="0"/>
                  <a:pt x="2299855" y="0"/>
                </a:cubicBezTo>
                <a:lnTo>
                  <a:pt x="2299855" y="0"/>
                </a:lnTo>
                <a:lnTo>
                  <a:pt x="2313709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CE4F349-0172-404D-9FF1-EE26C3BA651F}"/>
              </a:ext>
            </a:extLst>
          </p:cNvPr>
          <p:cNvSpPr/>
          <p:nvPr/>
        </p:nvSpPr>
        <p:spPr>
          <a:xfrm>
            <a:off x="8631382" y="3685309"/>
            <a:ext cx="2161309" cy="1569680"/>
          </a:xfrm>
          <a:custGeom>
            <a:avLst/>
            <a:gdLst>
              <a:gd name="connsiteX0" fmla="*/ 0 w 2161309"/>
              <a:gd name="connsiteY0" fmla="*/ 1482436 h 1569680"/>
              <a:gd name="connsiteX1" fmla="*/ 374073 w 2161309"/>
              <a:gd name="connsiteY1" fmla="*/ 1510146 h 1569680"/>
              <a:gd name="connsiteX2" fmla="*/ 789709 w 2161309"/>
              <a:gd name="connsiteY2" fmla="*/ 803564 h 1569680"/>
              <a:gd name="connsiteX3" fmla="*/ 1662545 w 2161309"/>
              <a:gd name="connsiteY3" fmla="*/ 845127 h 1569680"/>
              <a:gd name="connsiteX4" fmla="*/ 2147454 w 2161309"/>
              <a:gd name="connsiteY4" fmla="*/ 27709 h 1569680"/>
              <a:gd name="connsiteX5" fmla="*/ 2147454 w 2161309"/>
              <a:gd name="connsiteY5" fmla="*/ 27709 h 1569680"/>
              <a:gd name="connsiteX6" fmla="*/ 2161309 w 2161309"/>
              <a:gd name="connsiteY6" fmla="*/ 0 h 156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309" h="1569680">
                <a:moveTo>
                  <a:pt x="0" y="1482436"/>
                </a:moveTo>
                <a:cubicBezTo>
                  <a:pt x="121227" y="1552863"/>
                  <a:pt x="242455" y="1623291"/>
                  <a:pt x="374073" y="1510146"/>
                </a:cubicBezTo>
                <a:cubicBezTo>
                  <a:pt x="505691" y="1397001"/>
                  <a:pt x="574964" y="914400"/>
                  <a:pt x="789709" y="803564"/>
                </a:cubicBezTo>
                <a:cubicBezTo>
                  <a:pt x="1004454" y="692727"/>
                  <a:pt x="1436254" y="974436"/>
                  <a:pt x="1662545" y="845127"/>
                </a:cubicBezTo>
                <a:cubicBezTo>
                  <a:pt x="1888836" y="715818"/>
                  <a:pt x="2147454" y="27709"/>
                  <a:pt x="2147454" y="27709"/>
                </a:cubicBezTo>
                <a:lnTo>
                  <a:pt x="2147454" y="27709"/>
                </a:lnTo>
                <a:lnTo>
                  <a:pt x="2161309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709555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23711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Variance contribution: </a:t>
            </a:r>
          </a:p>
          <a:p>
            <a:r>
              <a:rPr lang="en-US" sz="2400" dirty="0"/>
              <a:t>How much do specific fits vary from the expected 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71858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variance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E4D3EF-17CF-7F4A-9C49-E5A85364A627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2FA0FF9-A61D-994B-B2A7-D9CBCDB6AD57}"/>
              </a:ext>
            </a:extLst>
          </p:cNvPr>
          <p:cNvSpPr/>
          <p:nvPr/>
        </p:nvSpPr>
        <p:spPr>
          <a:xfrm>
            <a:off x="997527" y="3269673"/>
            <a:ext cx="2286000" cy="1906860"/>
          </a:xfrm>
          <a:custGeom>
            <a:avLst/>
            <a:gdLst>
              <a:gd name="connsiteX0" fmla="*/ 0 w 2286000"/>
              <a:gd name="connsiteY0" fmla="*/ 1814945 h 1906860"/>
              <a:gd name="connsiteX1" fmla="*/ 277091 w 2286000"/>
              <a:gd name="connsiteY1" fmla="*/ 1884218 h 1906860"/>
              <a:gd name="connsiteX2" fmla="*/ 498764 w 2286000"/>
              <a:gd name="connsiteY2" fmla="*/ 1468582 h 1906860"/>
              <a:gd name="connsiteX3" fmla="*/ 678873 w 2286000"/>
              <a:gd name="connsiteY3" fmla="*/ 1122218 h 1906860"/>
              <a:gd name="connsiteX4" fmla="*/ 1454728 w 2286000"/>
              <a:gd name="connsiteY4" fmla="*/ 1468582 h 1906860"/>
              <a:gd name="connsiteX5" fmla="*/ 2286000 w 2286000"/>
              <a:gd name="connsiteY5" fmla="*/ 0 h 190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906860">
                <a:moveTo>
                  <a:pt x="0" y="1814945"/>
                </a:moveTo>
                <a:cubicBezTo>
                  <a:pt x="96982" y="1878445"/>
                  <a:pt x="193964" y="1941945"/>
                  <a:pt x="277091" y="1884218"/>
                </a:cubicBezTo>
                <a:cubicBezTo>
                  <a:pt x="360218" y="1826491"/>
                  <a:pt x="431800" y="1595582"/>
                  <a:pt x="498764" y="1468582"/>
                </a:cubicBezTo>
                <a:cubicBezTo>
                  <a:pt x="565728" y="1341582"/>
                  <a:pt x="519546" y="1122218"/>
                  <a:pt x="678873" y="1122218"/>
                </a:cubicBezTo>
                <a:cubicBezTo>
                  <a:pt x="838200" y="1122218"/>
                  <a:pt x="1186874" y="1655618"/>
                  <a:pt x="1454728" y="1468582"/>
                </a:cubicBezTo>
                <a:cubicBezTo>
                  <a:pt x="1722582" y="1281546"/>
                  <a:pt x="2004291" y="640773"/>
                  <a:pt x="228600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DCB8C-6F98-0549-A6B5-EB1054AC8CCB}"/>
              </a:ext>
            </a:extLst>
          </p:cNvPr>
          <p:cNvSpPr txBox="1"/>
          <p:nvPr/>
        </p:nvSpPr>
        <p:spPr>
          <a:xfrm>
            <a:off x="3297381" y="3059668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complexity model</a:t>
            </a:r>
          </a:p>
        </p:txBody>
      </p:sp>
    </p:spTree>
    <p:extLst>
      <p:ext uri="{BB962C8B-B14F-4D97-AF65-F5344CB8AC3E}">
        <p14:creationId xmlns:p14="http://schemas.microsoft.com/office/powerpoint/2010/main" val="145013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8DA2F9C-337B-A343-9724-74916F26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" y="4751355"/>
            <a:ext cx="1857211" cy="13274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9C4B64-B409-7D44-82B1-ACED5EE0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29" y="4838263"/>
            <a:ext cx="1799771" cy="13466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559AB0B-87C9-E249-AEFC-013BCEBB6178}"/>
              </a:ext>
            </a:extLst>
          </p:cNvPr>
          <p:cNvGrpSpPr/>
          <p:nvPr/>
        </p:nvGrpSpPr>
        <p:grpSpPr>
          <a:xfrm>
            <a:off x="682171" y="1219200"/>
            <a:ext cx="5152572" cy="3193144"/>
            <a:chOff x="682171" y="1219200"/>
            <a:chExt cx="5849258" cy="319314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24E247-ED13-174C-85B6-B84348A15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171" y="1219200"/>
              <a:ext cx="0" cy="319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78C693-2098-CB43-9C1A-32F627D95B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28" y="4390573"/>
              <a:ext cx="58420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A4271B-B9E9-6B4C-8083-23CEA9C66167}"/>
              </a:ext>
            </a:extLst>
          </p:cNvPr>
          <p:cNvSpPr txBox="1"/>
          <p:nvPr/>
        </p:nvSpPr>
        <p:spPr>
          <a:xfrm>
            <a:off x="2336800" y="441435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complexity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2A700A0-8AA1-A445-8BCE-24DD4943306C}"/>
              </a:ext>
            </a:extLst>
          </p:cNvPr>
          <p:cNvSpPr/>
          <p:nvPr/>
        </p:nvSpPr>
        <p:spPr>
          <a:xfrm>
            <a:off x="682171" y="1814286"/>
            <a:ext cx="4818743" cy="2452914"/>
          </a:xfrm>
          <a:custGeom>
            <a:avLst/>
            <a:gdLst>
              <a:gd name="connsiteX0" fmla="*/ 0 w 5733143"/>
              <a:gd name="connsiteY0" fmla="*/ 0 h 2452914"/>
              <a:gd name="connsiteX1" fmla="*/ 2394858 w 5733143"/>
              <a:gd name="connsiteY1" fmla="*/ 2075543 h 2452914"/>
              <a:gd name="connsiteX2" fmla="*/ 5675086 w 5733143"/>
              <a:gd name="connsiteY2" fmla="*/ 2423885 h 2452914"/>
              <a:gd name="connsiteX3" fmla="*/ 5675086 w 5733143"/>
              <a:gd name="connsiteY3" fmla="*/ 2423885 h 2452914"/>
              <a:gd name="connsiteX4" fmla="*/ 5733143 w 5733143"/>
              <a:gd name="connsiteY4" fmla="*/ 2452914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3143" h="2452914">
                <a:moveTo>
                  <a:pt x="0" y="0"/>
                </a:moveTo>
                <a:cubicBezTo>
                  <a:pt x="724505" y="835781"/>
                  <a:pt x="1449010" y="1671562"/>
                  <a:pt x="2394858" y="2075543"/>
                </a:cubicBezTo>
                <a:cubicBezTo>
                  <a:pt x="3340706" y="2479524"/>
                  <a:pt x="5675086" y="2423885"/>
                  <a:pt x="5675086" y="2423885"/>
                </a:cubicBezTo>
                <a:lnTo>
                  <a:pt x="5675086" y="2423885"/>
                </a:lnTo>
                <a:lnTo>
                  <a:pt x="5733143" y="24529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8E79A-3B4A-CB41-9B73-87EBDFE22318}"/>
              </a:ext>
            </a:extLst>
          </p:cNvPr>
          <p:cNvSpPr txBox="1"/>
          <p:nvPr/>
        </p:nvSpPr>
        <p:spPr>
          <a:xfrm>
            <a:off x="5597236" y="4017818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34B7B4F-B520-8D49-ADAF-8A7516FCBAF6}"/>
              </a:ext>
            </a:extLst>
          </p:cNvPr>
          <p:cNvSpPr/>
          <p:nvPr/>
        </p:nvSpPr>
        <p:spPr>
          <a:xfrm>
            <a:off x="678873" y="1496291"/>
            <a:ext cx="5153891" cy="2632364"/>
          </a:xfrm>
          <a:custGeom>
            <a:avLst/>
            <a:gdLst>
              <a:gd name="connsiteX0" fmla="*/ 0 w 5153891"/>
              <a:gd name="connsiteY0" fmla="*/ 2632364 h 2632364"/>
              <a:gd name="connsiteX1" fmla="*/ 3075709 w 5153891"/>
              <a:gd name="connsiteY1" fmla="*/ 1828800 h 2632364"/>
              <a:gd name="connsiteX2" fmla="*/ 5153891 w 5153891"/>
              <a:gd name="connsiteY2" fmla="*/ 0 h 263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3891" h="2632364">
                <a:moveTo>
                  <a:pt x="0" y="2632364"/>
                </a:moveTo>
                <a:cubicBezTo>
                  <a:pt x="1108363" y="2449945"/>
                  <a:pt x="2216727" y="2267527"/>
                  <a:pt x="3075709" y="1828800"/>
                </a:cubicBezTo>
                <a:cubicBezTo>
                  <a:pt x="3934691" y="1390073"/>
                  <a:pt x="4544291" y="695036"/>
                  <a:pt x="515389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40958-1B02-9444-9ACC-F64DB2DDB296}"/>
              </a:ext>
            </a:extLst>
          </p:cNvPr>
          <p:cNvSpPr txBox="1"/>
          <p:nvPr/>
        </p:nvSpPr>
        <p:spPr>
          <a:xfrm>
            <a:off x="5902036" y="126076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F7D1A-CC5B-7144-AC29-03D938EB52C5}"/>
              </a:ext>
            </a:extLst>
          </p:cNvPr>
          <p:cNvSpPr txBox="1"/>
          <p:nvPr/>
        </p:nvSpPr>
        <p:spPr>
          <a:xfrm>
            <a:off x="7509164" y="2022763"/>
            <a:ext cx="3491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way to compute the real bias or variance (we don’t have the true model).</a:t>
            </a:r>
          </a:p>
          <a:p>
            <a:endParaRPr lang="en-US" dirty="0"/>
          </a:p>
          <a:p>
            <a:r>
              <a:rPr lang="en-US" dirty="0"/>
              <a:t>But there are ways to optimize the tradeoff.</a:t>
            </a:r>
          </a:p>
        </p:txBody>
      </p:sp>
    </p:spTree>
    <p:extLst>
      <p:ext uri="{BB962C8B-B14F-4D97-AF65-F5344CB8AC3E}">
        <p14:creationId xmlns:p14="http://schemas.microsoft.com/office/powerpoint/2010/main" val="133121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8DA2F9C-337B-A343-9724-74916F26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" y="4751355"/>
            <a:ext cx="1857211" cy="13274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9C4B64-B409-7D44-82B1-ACED5EE0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29" y="4838263"/>
            <a:ext cx="1799771" cy="13466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559AB0B-87C9-E249-AEFC-013BCEBB6178}"/>
              </a:ext>
            </a:extLst>
          </p:cNvPr>
          <p:cNvGrpSpPr/>
          <p:nvPr/>
        </p:nvGrpSpPr>
        <p:grpSpPr>
          <a:xfrm>
            <a:off x="682171" y="1219200"/>
            <a:ext cx="5152572" cy="3193144"/>
            <a:chOff x="682171" y="1219200"/>
            <a:chExt cx="5849258" cy="319314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24E247-ED13-174C-85B6-B84348A15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171" y="1219200"/>
              <a:ext cx="0" cy="319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78C693-2098-CB43-9C1A-32F627D95B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28" y="4390573"/>
              <a:ext cx="58420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A4271B-B9E9-6B4C-8083-23CEA9C66167}"/>
              </a:ext>
            </a:extLst>
          </p:cNvPr>
          <p:cNvSpPr txBox="1"/>
          <p:nvPr/>
        </p:nvSpPr>
        <p:spPr>
          <a:xfrm>
            <a:off x="2336800" y="441435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complexity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2A700A0-8AA1-A445-8BCE-24DD4943306C}"/>
              </a:ext>
            </a:extLst>
          </p:cNvPr>
          <p:cNvSpPr/>
          <p:nvPr/>
        </p:nvSpPr>
        <p:spPr>
          <a:xfrm>
            <a:off x="682171" y="1814286"/>
            <a:ext cx="4818743" cy="2452914"/>
          </a:xfrm>
          <a:custGeom>
            <a:avLst/>
            <a:gdLst>
              <a:gd name="connsiteX0" fmla="*/ 0 w 5733143"/>
              <a:gd name="connsiteY0" fmla="*/ 0 h 2452914"/>
              <a:gd name="connsiteX1" fmla="*/ 2394858 w 5733143"/>
              <a:gd name="connsiteY1" fmla="*/ 2075543 h 2452914"/>
              <a:gd name="connsiteX2" fmla="*/ 5675086 w 5733143"/>
              <a:gd name="connsiteY2" fmla="*/ 2423885 h 2452914"/>
              <a:gd name="connsiteX3" fmla="*/ 5675086 w 5733143"/>
              <a:gd name="connsiteY3" fmla="*/ 2423885 h 2452914"/>
              <a:gd name="connsiteX4" fmla="*/ 5733143 w 5733143"/>
              <a:gd name="connsiteY4" fmla="*/ 2452914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3143" h="2452914">
                <a:moveTo>
                  <a:pt x="0" y="0"/>
                </a:moveTo>
                <a:cubicBezTo>
                  <a:pt x="724505" y="835781"/>
                  <a:pt x="1449010" y="1671562"/>
                  <a:pt x="2394858" y="2075543"/>
                </a:cubicBezTo>
                <a:cubicBezTo>
                  <a:pt x="3340706" y="2479524"/>
                  <a:pt x="5675086" y="2423885"/>
                  <a:pt x="5675086" y="2423885"/>
                </a:cubicBezTo>
                <a:lnTo>
                  <a:pt x="5675086" y="2423885"/>
                </a:lnTo>
                <a:lnTo>
                  <a:pt x="5733143" y="24529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8E79A-3B4A-CB41-9B73-87EBDFE22318}"/>
              </a:ext>
            </a:extLst>
          </p:cNvPr>
          <p:cNvSpPr txBox="1"/>
          <p:nvPr/>
        </p:nvSpPr>
        <p:spPr>
          <a:xfrm>
            <a:off x="5597236" y="4017818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34B7B4F-B520-8D49-ADAF-8A7516FCBAF6}"/>
              </a:ext>
            </a:extLst>
          </p:cNvPr>
          <p:cNvSpPr/>
          <p:nvPr/>
        </p:nvSpPr>
        <p:spPr>
          <a:xfrm>
            <a:off x="678873" y="1496291"/>
            <a:ext cx="5153891" cy="2632364"/>
          </a:xfrm>
          <a:custGeom>
            <a:avLst/>
            <a:gdLst>
              <a:gd name="connsiteX0" fmla="*/ 0 w 5153891"/>
              <a:gd name="connsiteY0" fmla="*/ 2632364 h 2632364"/>
              <a:gd name="connsiteX1" fmla="*/ 3075709 w 5153891"/>
              <a:gd name="connsiteY1" fmla="*/ 1828800 h 2632364"/>
              <a:gd name="connsiteX2" fmla="*/ 5153891 w 5153891"/>
              <a:gd name="connsiteY2" fmla="*/ 0 h 263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3891" h="2632364">
                <a:moveTo>
                  <a:pt x="0" y="2632364"/>
                </a:moveTo>
                <a:cubicBezTo>
                  <a:pt x="1108363" y="2449945"/>
                  <a:pt x="2216727" y="2267527"/>
                  <a:pt x="3075709" y="1828800"/>
                </a:cubicBezTo>
                <a:cubicBezTo>
                  <a:pt x="3934691" y="1390073"/>
                  <a:pt x="4544291" y="695036"/>
                  <a:pt x="515389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40958-1B02-9444-9ACC-F64DB2DDB296}"/>
              </a:ext>
            </a:extLst>
          </p:cNvPr>
          <p:cNvSpPr txBox="1"/>
          <p:nvPr/>
        </p:nvSpPr>
        <p:spPr>
          <a:xfrm>
            <a:off x="5902036" y="126076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F7D1A-CC5B-7144-AC29-03D938EB52C5}"/>
              </a:ext>
            </a:extLst>
          </p:cNvPr>
          <p:cNvSpPr txBox="1"/>
          <p:nvPr/>
        </p:nvSpPr>
        <p:spPr>
          <a:xfrm>
            <a:off x="7509164" y="2022763"/>
            <a:ext cx="3491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way to compute the real bias or variance (we don’t have the true model).</a:t>
            </a:r>
          </a:p>
          <a:p>
            <a:endParaRPr lang="en-US" dirty="0"/>
          </a:p>
          <a:p>
            <a:r>
              <a:rPr lang="en-US" dirty="0"/>
              <a:t>But there are ways to optimize the tradeoff.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D735BA-1372-F04A-86CE-865223009305}"/>
              </a:ext>
            </a:extLst>
          </p:cNvPr>
          <p:cNvCxnSpPr/>
          <p:nvPr/>
        </p:nvCxnSpPr>
        <p:spPr>
          <a:xfrm>
            <a:off x="2563091" y="2777836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7BF62F-270D-6847-87AA-D7C4481EA288}"/>
              </a:ext>
            </a:extLst>
          </p:cNvPr>
          <p:cNvSpPr txBox="1"/>
          <p:nvPr/>
        </p:nvSpPr>
        <p:spPr>
          <a:xfrm>
            <a:off x="2119746" y="2078182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possible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A97E08-551A-1F4A-A157-67CD781D62FE}"/>
              </a:ext>
            </a:extLst>
          </p:cNvPr>
          <p:cNvCxnSpPr/>
          <p:nvPr/>
        </p:nvCxnSpPr>
        <p:spPr>
          <a:xfrm>
            <a:off x="1260764" y="1600200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D2D29D-53ED-0F42-9685-580C31096417}"/>
              </a:ext>
            </a:extLst>
          </p:cNvPr>
          <p:cNvSpPr txBox="1"/>
          <p:nvPr/>
        </p:nvSpPr>
        <p:spPr>
          <a:xfrm>
            <a:off x="858982" y="1219200"/>
            <a:ext cx="15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4FFCE-AF0C-9F4E-834F-ECDA7874EDD2}"/>
              </a:ext>
            </a:extLst>
          </p:cNvPr>
          <p:cNvCxnSpPr/>
          <p:nvPr/>
        </p:nvCxnSpPr>
        <p:spPr>
          <a:xfrm>
            <a:off x="5126182" y="1447800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0B4456-1532-9140-9014-4A579D42F69C}"/>
              </a:ext>
            </a:extLst>
          </p:cNvPr>
          <p:cNvSpPr txBox="1"/>
          <p:nvPr/>
        </p:nvSpPr>
        <p:spPr>
          <a:xfrm>
            <a:off x="4724400" y="1066800"/>
            <a:ext cx="15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148644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12442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Symptoms</a:t>
            </a:r>
            <a:r>
              <a:rPr lang="fr-FR" sz="3733" dirty="0">
                <a:solidFill>
                  <a:schemeClr val="bg1"/>
                </a:solidFill>
              </a:rPr>
              <a:t> of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in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9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Overfitting?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6DEA3A-FFCA-294B-9EA3-5680C23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29" y="1478042"/>
            <a:ext cx="4425464" cy="3163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F835D2-B910-DA49-8565-51385AB9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12" y="1467969"/>
            <a:ext cx="4185534" cy="31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8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Overfitting?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6DEA3A-FFCA-294B-9EA3-5680C23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29" y="1478042"/>
            <a:ext cx="4425464" cy="3163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F835D2-B910-DA49-8565-51385AB9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12" y="1467969"/>
            <a:ext cx="4185534" cy="31317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18731-C103-4846-8ACD-A9BA5C818904}"/>
              </a:ext>
            </a:extLst>
          </p:cNvPr>
          <p:cNvSpPr txBox="1"/>
          <p:nvPr/>
        </p:nvSpPr>
        <p:spPr>
          <a:xfrm>
            <a:off x="2646219" y="4987636"/>
            <a:ext cx="74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Symptom: Overfit model tends to have large parameters </a:t>
            </a:r>
            <a:r>
              <a:rPr lang="en-US" sz="2400" dirty="0">
                <a:solidFill>
                  <a:schemeClr val="accent1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27608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on a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7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polynomial </a:t>
            </a:r>
            <a:r>
              <a:rPr lang="fr-FR" dirty="0" err="1"/>
              <a:t>dataset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996EE9-F0A7-1749-91CE-692FF419E9F8}"/>
              </a:ext>
            </a:extLst>
          </p:cNvPr>
          <p:cNvSpPr txBox="1"/>
          <p:nvPr/>
        </p:nvSpPr>
        <p:spPr>
          <a:xfrm>
            <a:off x="1011382" y="1427019"/>
            <a:ext cx="9628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Reuse the random polynomial dataset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20</a:t>
            </a:r>
            <a:r>
              <a:rPr lang="en-US" sz="2400" baseline="30000" dirty="0"/>
              <a:t>th</a:t>
            </a:r>
            <a:r>
              <a:rPr lang="en-US" sz="2400" dirty="0"/>
              <a:t> degree polynomial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Re-shuffle the test and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the model again (assess the variance of the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 the coefficients for linear, 2</a:t>
            </a:r>
            <a:r>
              <a:rPr lang="en-US" sz="2400" baseline="30000" dirty="0"/>
              <a:t>nd</a:t>
            </a:r>
            <a:r>
              <a:rPr lang="en-US" sz="2400" dirty="0"/>
              <a:t>, 4</a:t>
            </a:r>
            <a:r>
              <a:rPr lang="en-US" sz="2400" baseline="30000" dirty="0"/>
              <a:t>th</a:t>
            </a:r>
            <a:r>
              <a:rPr lang="en-US" sz="2400" dirty="0"/>
              <a:t> and 20</a:t>
            </a:r>
            <a:r>
              <a:rPr lang="en-US" sz="2400" baseline="30000" dirty="0"/>
              <a:t>th</a:t>
            </a:r>
            <a:r>
              <a:rPr lang="en-US" sz="2400" dirty="0"/>
              <a:t> degree polynomial fit</a:t>
            </a:r>
          </a:p>
        </p:txBody>
      </p:sp>
    </p:spTree>
    <p:extLst>
      <p:ext uri="{BB962C8B-B14F-4D97-AF65-F5344CB8AC3E}">
        <p14:creationId xmlns:p14="http://schemas.microsoft.com/office/powerpoint/2010/main" val="1266105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21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997526" y="1433944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322618" y="1717963"/>
            <a:ext cx="151014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>
            <a:off x="2701635" y="2147453"/>
            <a:ext cx="1620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832764" y="2147454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214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86644-CB00-BF4D-849A-0EC3037815AC}"/>
              </a:ext>
            </a:extLst>
          </p:cNvPr>
          <p:cNvSpPr txBox="1"/>
          <p:nvPr/>
        </p:nvSpPr>
        <p:spPr>
          <a:xfrm>
            <a:off x="6234546" y="1662545"/>
            <a:ext cx="72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1717964" y="2874817"/>
            <a:ext cx="5666508" cy="2237509"/>
            <a:chOff x="1842655" y="2860962"/>
            <a:chExt cx="5666508" cy="2237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849581" y="2860962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842655" y="5098471"/>
              <a:ext cx="5666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1911928" y="3671454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C52B-A738-9B43-BA34-BBF31A645093}"/>
              </a:ext>
            </a:extLst>
          </p:cNvPr>
          <p:cNvSpPr txBox="1"/>
          <p:nvPr/>
        </p:nvSpPr>
        <p:spPr>
          <a:xfrm>
            <a:off x="1842654" y="4170219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 prices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B747C-AC31-ED43-A63E-B42D9E376001}"/>
              </a:ext>
            </a:extLst>
          </p:cNvPr>
          <p:cNvSpPr txBox="1"/>
          <p:nvPr/>
        </p:nvSpPr>
        <p:spPr>
          <a:xfrm>
            <a:off x="2937163" y="2216728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</a:t>
            </a:r>
          </a:p>
          <a:p>
            <a:r>
              <a:rPr lang="en-US" dirty="0"/>
              <a:t>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E6744-81EE-4C47-820E-F30684DCB99F}"/>
              </a:ext>
            </a:extLst>
          </p:cNvPr>
          <p:cNvSpPr txBox="1"/>
          <p:nvPr/>
        </p:nvSpPr>
        <p:spPr>
          <a:xfrm>
            <a:off x="5971308" y="2272147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36C367-ADDD-364A-AE1D-CEDF61F209B9}"/>
              </a:ext>
            </a:extLst>
          </p:cNvPr>
          <p:cNvCxnSpPr/>
          <p:nvPr/>
        </p:nvCxnSpPr>
        <p:spPr>
          <a:xfrm>
            <a:off x="9033164" y="210589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34CE3B-FB77-F64B-BFF4-37836838EB29}"/>
              </a:ext>
            </a:extLst>
          </p:cNvPr>
          <p:cNvSpPr txBox="1"/>
          <p:nvPr/>
        </p:nvSpPr>
        <p:spPr>
          <a:xfrm>
            <a:off x="10778837" y="1814944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BE4AEB-DC7D-AD4C-8474-FB96D8979E46}"/>
              </a:ext>
            </a:extLst>
          </p:cNvPr>
          <p:cNvSpPr txBox="1"/>
          <p:nvPr/>
        </p:nvSpPr>
        <p:spPr>
          <a:xfrm>
            <a:off x="10764983" y="1676399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05528A-65CE-3442-90E1-E824AE67770C}"/>
              </a:ext>
            </a:extLst>
          </p:cNvPr>
          <p:cNvSpPr txBox="1"/>
          <p:nvPr/>
        </p:nvSpPr>
        <p:spPr>
          <a:xfrm>
            <a:off x="10681854" y="2299855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Houses prices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0C5F2C-9B5F-1849-96D0-E6CF2C047E2B}"/>
              </a:ext>
            </a:extLst>
          </p:cNvPr>
          <p:cNvSpPr txBox="1"/>
          <p:nvPr/>
        </p:nvSpPr>
        <p:spPr>
          <a:xfrm>
            <a:off x="9060872" y="4904511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839077-6535-164F-9C0B-9EC5FB82A5D1}"/>
              </a:ext>
            </a:extLst>
          </p:cNvPr>
          <p:cNvSpPr txBox="1"/>
          <p:nvPr/>
        </p:nvSpPr>
        <p:spPr>
          <a:xfrm>
            <a:off x="9074726" y="3525982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OLS</a:t>
            </a:r>
          </a:p>
        </p:txBody>
      </p:sp>
    </p:spTree>
    <p:extLst>
      <p:ext uri="{BB962C8B-B14F-4D97-AF65-F5344CB8AC3E}">
        <p14:creationId xmlns:p14="http://schemas.microsoft.com/office/powerpoint/2010/main" val="2762000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997526" y="1433944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322618" y="1717963"/>
            <a:ext cx="1510146" cy="858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>
            <a:off x="2701635" y="2147453"/>
            <a:ext cx="1620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832764" y="2147454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214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86644-CB00-BF4D-849A-0EC3037815AC}"/>
              </a:ext>
            </a:extLst>
          </p:cNvPr>
          <p:cNvSpPr txBox="1"/>
          <p:nvPr/>
        </p:nvSpPr>
        <p:spPr>
          <a:xfrm>
            <a:off x="6234546" y="1662545"/>
            <a:ext cx="72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1717964" y="2874817"/>
            <a:ext cx="5666508" cy="2237509"/>
            <a:chOff x="1842655" y="2860962"/>
            <a:chExt cx="5666508" cy="2237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849581" y="2860962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842655" y="5098471"/>
              <a:ext cx="5666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1911928" y="3671454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C52B-A738-9B43-BA34-BBF31A645093}"/>
              </a:ext>
            </a:extLst>
          </p:cNvPr>
          <p:cNvSpPr txBox="1"/>
          <p:nvPr/>
        </p:nvSpPr>
        <p:spPr>
          <a:xfrm>
            <a:off x="1842654" y="4170219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 prices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B747C-AC31-ED43-A63E-B42D9E376001}"/>
              </a:ext>
            </a:extLst>
          </p:cNvPr>
          <p:cNvSpPr txBox="1"/>
          <p:nvPr/>
        </p:nvSpPr>
        <p:spPr>
          <a:xfrm>
            <a:off x="2937163" y="2216728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</a:t>
            </a:r>
          </a:p>
          <a:p>
            <a:r>
              <a:rPr lang="en-US" dirty="0"/>
              <a:t>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E6744-81EE-4C47-820E-F30684DCB99F}"/>
              </a:ext>
            </a:extLst>
          </p:cNvPr>
          <p:cNvSpPr txBox="1"/>
          <p:nvPr/>
        </p:nvSpPr>
        <p:spPr>
          <a:xfrm>
            <a:off x="5971308" y="2272147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36C367-ADDD-364A-AE1D-CEDF61F209B9}"/>
              </a:ext>
            </a:extLst>
          </p:cNvPr>
          <p:cNvCxnSpPr/>
          <p:nvPr/>
        </p:nvCxnSpPr>
        <p:spPr>
          <a:xfrm>
            <a:off x="9033164" y="210589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34CE3B-FB77-F64B-BFF4-37836838EB29}"/>
              </a:ext>
            </a:extLst>
          </p:cNvPr>
          <p:cNvSpPr txBox="1"/>
          <p:nvPr/>
        </p:nvSpPr>
        <p:spPr>
          <a:xfrm>
            <a:off x="10778837" y="1814944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BE4AEB-DC7D-AD4C-8474-FB96D8979E46}"/>
              </a:ext>
            </a:extLst>
          </p:cNvPr>
          <p:cNvSpPr txBox="1"/>
          <p:nvPr/>
        </p:nvSpPr>
        <p:spPr>
          <a:xfrm>
            <a:off x="10764983" y="1676399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05528A-65CE-3442-90E1-E824AE67770C}"/>
              </a:ext>
            </a:extLst>
          </p:cNvPr>
          <p:cNvSpPr txBox="1"/>
          <p:nvPr/>
        </p:nvSpPr>
        <p:spPr>
          <a:xfrm>
            <a:off x="10681854" y="2299855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Houses prices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0C5F2C-9B5F-1849-96D0-E6CF2C047E2B}"/>
              </a:ext>
            </a:extLst>
          </p:cNvPr>
          <p:cNvSpPr txBox="1"/>
          <p:nvPr/>
        </p:nvSpPr>
        <p:spPr>
          <a:xfrm>
            <a:off x="9060872" y="4904511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839077-6535-164F-9C0B-9EC5FB82A5D1}"/>
              </a:ext>
            </a:extLst>
          </p:cNvPr>
          <p:cNvSpPr txBox="1"/>
          <p:nvPr/>
        </p:nvSpPr>
        <p:spPr>
          <a:xfrm>
            <a:off x="9074726" y="3525982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OLS</a:t>
            </a:r>
          </a:p>
        </p:txBody>
      </p:sp>
    </p:spTree>
    <p:extLst>
      <p:ext uri="{BB962C8B-B14F-4D97-AF65-F5344CB8AC3E}">
        <p14:creationId xmlns:p14="http://schemas.microsoft.com/office/powerpoint/2010/main" val="203012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Designing</a:t>
            </a:r>
            <a:r>
              <a:rPr lang="fr-FR" dirty="0"/>
              <a:t> a new total </a:t>
            </a:r>
            <a:r>
              <a:rPr lang="fr-FR" dirty="0" err="1"/>
              <a:t>cost</a:t>
            </a:r>
            <a:r>
              <a:rPr lang="fr-FR" dirty="0"/>
              <a:t> format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2EA1D8F-AE23-874F-A5DA-64A9CE509EF9}"/>
              </a:ext>
            </a:extLst>
          </p:cNvPr>
          <p:cNvSpPr txBox="1"/>
          <p:nvPr/>
        </p:nvSpPr>
        <p:spPr>
          <a:xfrm>
            <a:off x="1399308" y="1274618"/>
            <a:ext cx="911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using simply the RSS to assess the fit, we want to balance: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well the function fits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magnitude of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8C188-0F06-BC48-AA9D-F1BB4C386F83}"/>
              </a:ext>
            </a:extLst>
          </p:cNvPr>
          <p:cNvSpPr txBox="1"/>
          <p:nvPr/>
        </p:nvSpPr>
        <p:spPr>
          <a:xfrm>
            <a:off x="789709" y="2951018"/>
            <a:ext cx="104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cost = </a:t>
            </a:r>
            <a:r>
              <a:rPr lang="en-US" sz="2800" dirty="0">
                <a:solidFill>
                  <a:schemeClr val="accent5"/>
                </a:solidFill>
              </a:rPr>
              <a:t>measure of fit </a:t>
            </a:r>
            <a:r>
              <a:rPr lang="en-US" sz="2800" dirty="0"/>
              <a:t>+ </a:t>
            </a:r>
            <a:r>
              <a:rPr lang="en-US" sz="2800" dirty="0">
                <a:solidFill>
                  <a:schemeClr val="accent2"/>
                </a:solidFill>
              </a:rPr>
              <a:t>measure of magnitude of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EAEB4-C1B2-A94D-ACF7-27FDC4B4C35D}"/>
              </a:ext>
            </a:extLst>
          </p:cNvPr>
          <p:cNvSpPr txBox="1"/>
          <p:nvPr/>
        </p:nvSpPr>
        <p:spPr>
          <a:xfrm>
            <a:off x="3893127" y="4197926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FDC7A-9669-4A46-B70E-88B34A40FABE}"/>
              </a:ext>
            </a:extLst>
          </p:cNvPr>
          <p:cNvCxnSpPr>
            <a:stCxn id="6" idx="0"/>
          </p:cNvCxnSpPr>
          <p:nvPr/>
        </p:nvCxnSpPr>
        <p:spPr>
          <a:xfrm flipV="1">
            <a:off x="5063836" y="3643745"/>
            <a:ext cx="907473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45353-6E1F-C743-B248-0E2C86D4052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934691" y="3539836"/>
            <a:ext cx="1129145" cy="65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00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Designing</a:t>
            </a:r>
            <a:r>
              <a:rPr lang="fr-FR" dirty="0"/>
              <a:t> a new total </a:t>
            </a:r>
            <a:r>
              <a:rPr lang="fr-FR" dirty="0" err="1"/>
              <a:t>cost</a:t>
            </a:r>
            <a:r>
              <a:rPr lang="fr-FR" dirty="0"/>
              <a:t> format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2EA1D8F-AE23-874F-A5DA-64A9CE509EF9}"/>
              </a:ext>
            </a:extLst>
          </p:cNvPr>
          <p:cNvSpPr txBox="1"/>
          <p:nvPr/>
        </p:nvSpPr>
        <p:spPr>
          <a:xfrm>
            <a:off x="1399308" y="1274618"/>
            <a:ext cx="911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using simply the RSS to assess the fit, we want to balance: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well the function fits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magnitude of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8C188-0F06-BC48-AA9D-F1BB4C386F83}"/>
              </a:ext>
            </a:extLst>
          </p:cNvPr>
          <p:cNvSpPr txBox="1"/>
          <p:nvPr/>
        </p:nvSpPr>
        <p:spPr>
          <a:xfrm>
            <a:off x="789709" y="2951018"/>
            <a:ext cx="104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cost = </a:t>
            </a:r>
            <a:r>
              <a:rPr lang="en-US" sz="2800" dirty="0">
                <a:solidFill>
                  <a:schemeClr val="accent5"/>
                </a:solidFill>
              </a:rPr>
              <a:t>measure of fit </a:t>
            </a:r>
            <a:r>
              <a:rPr lang="en-US" sz="2800" dirty="0"/>
              <a:t>+ </a:t>
            </a:r>
            <a:r>
              <a:rPr lang="en-US" sz="2800" dirty="0">
                <a:solidFill>
                  <a:schemeClr val="accent2"/>
                </a:solidFill>
              </a:rPr>
              <a:t>measure of magnitude of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EAEB4-C1B2-A94D-ACF7-27FDC4B4C35D}"/>
              </a:ext>
            </a:extLst>
          </p:cNvPr>
          <p:cNvSpPr txBox="1"/>
          <p:nvPr/>
        </p:nvSpPr>
        <p:spPr>
          <a:xfrm>
            <a:off x="3893127" y="4197926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FDC7A-9669-4A46-B70E-88B34A40FABE}"/>
              </a:ext>
            </a:extLst>
          </p:cNvPr>
          <p:cNvCxnSpPr>
            <a:stCxn id="6" idx="0"/>
          </p:cNvCxnSpPr>
          <p:nvPr/>
        </p:nvCxnSpPr>
        <p:spPr>
          <a:xfrm flipV="1">
            <a:off x="5063836" y="3643745"/>
            <a:ext cx="907473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45353-6E1F-C743-B248-0E2C86D4052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934691" y="3539836"/>
            <a:ext cx="1129145" cy="65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73F9B4-6AC3-D148-97C8-9F989C9E957C}"/>
              </a:ext>
            </a:extLst>
          </p:cNvPr>
          <p:cNvSpPr txBox="1"/>
          <p:nvPr/>
        </p:nvSpPr>
        <p:spPr>
          <a:xfrm>
            <a:off x="789709" y="5001491"/>
            <a:ext cx="1032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measure of fit = RSS(w)</a:t>
            </a:r>
          </a:p>
        </p:txBody>
      </p:sp>
    </p:spTree>
    <p:extLst>
      <p:ext uri="{BB962C8B-B14F-4D97-AF65-F5344CB8AC3E}">
        <p14:creationId xmlns:p14="http://schemas.microsoft.com/office/powerpoint/2010/main" val="180600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Simple regression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Boston housing prices</a:t>
            </a:r>
          </a:p>
        </p:txBody>
      </p:sp>
    </p:spTree>
    <p:extLst>
      <p:ext uri="{BB962C8B-B14F-4D97-AF65-F5344CB8AC3E}">
        <p14:creationId xmlns:p14="http://schemas.microsoft.com/office/powerpoint/2010/main" val="4235608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Designing</a:t>
            </a:r>
            <a:r>
              <a:rPr lang="fr-FR" dirty="0"/>
              <a:t> a new total </a:t>
            </a:r>
            <a:r>
              <a:rPr lang="fr-FR" dirty="0" err="1"/>
              <a:t>cost</a:t>
            </a:r>
            <a:r>
              <a:rPr lang="fr-FR" dirty="0"/>
              <a:t> format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2EA1D8F-AE23-874F-A5DA-64A9CE509EF9}"/>
              </a:ext>
            </a:extLst>
          </p:cNvPr>
          <p:cNvSpPr txBox="1"/>
          <p:nvPr/>
        </p:nvSpPr>
        <p:spPr>
          <a:xfrm>
            <a:off x="1399308" y="1274618"/>
            <a:ext cx="911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using simply the RSS to assess the fit, we want to balance: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well the function fits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magnitude of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8C188-0F06-BC48-AA9D-F1BB4C386F83}"/>
              </a:ext>
            </a:extLst>
          </p:cNvPr>
          <p:cNvSpPr txBox="1"/>
          <p:nvPr/>
        </p:nvSpPr>
        <p:spPr>
          <a:xfrm>
            <a:off x="789709" y="2951018"/>
            <a:ext cx="104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cost = </a:t>
            </a:r>
            <a:r>
              <a:rPr lang="en-US" sz="2800" dirty="0">
                <a:solidFill>
                  <a:schemeClr val="accent5"/>
                </a:solidFill>
              </a:rPr>
              <a:t>measure of fit </a:t>
            </a:r>
            <a:r>
              <a:rPr lang="en-US" sz="2800" dirty="0"/>
              <a:t>+ </a:t>
            </a:r>
            <a:r>
              <a:rPr lang="en-US" sz="2800" dirty="0">
                <a:solidFill>
                  <a:schemeClr val="accent2"/>
                </a:solidFill>
              </a:rPr>
              <a:t>measure of magnitude of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EAEB4-C1B2-A94D-ACF7-27FDC4B4C35D}"/>
              </a:ext>
            </a:extLst>
          </p:cNvPr>
          <p:cNvSpPr txBox="1"/>
          <p:nvPr/>
        </p:nvSpPr>
        <p:spPr>
          <a:xfrm>
            <a:off x="3893127" y="4197926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FDC7A-9669-4A46-B70E-88B34A40FABE}"/>
              </a:ext>
            </a:extLst>
          </p:cNvPr>
          <p:cNvCxnSpPr>
            <a:stCxn id="6" idx="0"/>
          </p:cNvCxnSpPr>
          <p:nvPr/>
        </p:nvCxnSpPr>
        <p:spPr>
          <a:xfrm flipV="1">
            <a:off x="5063836" y="3643745"/>
            <a:ext cx="907473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45353-6E1F-C743-B248-0E2C86D4052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934691" y="3539836"/>
            <a:ext cx="1129145" cy="65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/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5"/>
                    </a:solidFill>
                  </a:rPr>
                  <a:t>measure of fit = RSS(w)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measure of magnitude of coefficients = L2 norm =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…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D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-25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blipFill>
                <a:blip r:embed="rId2"/>
                <a:stretch>
                  <a:fillRect l="-860" t="-22222" b="-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36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32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= L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blipFill>
                <a:blip r:embed="rId2"/>
                <a:stretch>
                  <a:fillRect l="-1096" t="-15116" b="-8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E12F84-410E-3D49-A4C0-53585D627D0B}"/>
              </a:ext>
            </a:extLst>
          </p:cNvPr>
          <p:cNvCxnSpPr>
            <a:cxnSpLocks/>
          </p:cNvCxnSpPr>
          <p:nvPr/>
        </p:nvCxnSpPr>
        <p:spPr>
          <a:xfrm flipV="1">
            <a:off x="4100942" y="2299855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AA9DD-69B8-9C47-99CD-E1DD6CBF7114}"/>
              </a:ext>
            </a:extLst>
          </p:cNvPr>
          <p:cNvSpPr txBox="1"/>
          <p:nvPr/>
        </p:nvSpPr>
        <p:spPr>
          <a:xfrm>
            <a:off x="2521527" y="2782669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 allowing the balance between fit and magnitude</a:t>
            </a:r>
          </a:p>
        </p:txBody>
      </p:sp>
    </p:spTree>
    <p:extLst>
      <p:ext uri="{BB962C8B-B14F-4D97-AF65-F5344CB8AC3E}">
        <p14:creationId xmlns:p14="http://schemas.microsoft.com/office/powerpoint/2010/main" val="3267102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= L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blipFill>
                <a:blip r:embed="rId2"/>
                <a:stretch>
                  <a:fillRect l="-1096" t="-15116" b="-8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CF5FA7-4582-FC42-AD2B-C6A2D74F74CA}"/>
              </a:ext>
            </a:extLst>
          </p:cNvPr>
          <p:cNvSpPr txBox="1"/>
          <p:nvPr/>
        </p:nvSpPr>
        <p:spPr>
          <a:xfrm>
            <a:off x="893618" y="3009900"/>
            <a:ext cx="10404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r>
              <a:rPr lang="en-US" sz="24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the objective is to minimize RSS(w) as previously described -&gt; </a:t>
            </a:r>
            <a:r>
              <a:rPr lang="en-US" sz="2400" dirty="0" err="1"/>
              <a:t>w</a:t>
            </a:r>
            <a:r>
              <a:rPr lang="en-US" sz="2400" baseline="30000" dirty="0" err="1"/>
              <a:t>LS</a:t>
            </a:r>
            <a:endParaRPr lang="en-US" sz="2400" baseline="30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771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= L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blipFill>
                <a:blip r:embed="rId2"/>
                <a:stretch>
                  <a:fillRect l="-1096" t="-15116" b="-8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CF5FA7-4582-FC42-AD2B-C6A2D74F74CA}"/>
              </a:ext>
            </a:extLst>
          </p:cNvPr>
          <p:cNvSpPr txBox="1"/>
          <p:nvPr/>
        </p:nvSpPr>
        <p:spPr>
          <a:xfrm>
            <a:off x="1011382" y="3009900"/>
            <a:ext cx="10404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r>
              <a:rPr lang="en-US" sz="24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the objective is to minimize RSS(w) as previously described -&gt; </a:t>
            </a:r>
            <a:r>
              <a:rPr lang="en-US" sz="2400" dirty="0" err="1"/>
              <a:t>w</a:t>
            </a:r>
            <a:r>
              <a:rPr lang="en-US" sz="2400" baseline="30000" dirty="0" err="1"/>
              <a:t>LS</a:t>
            </a:r>
            <a:endParaRPr lang="en-US" sz="2400" baseline="30000" dirty="0"/>
          </a:p>
          <a:p>
            <a:r>
              <a:rPr lang="en-US" sz="2400" dirty="0"/>
              <a:t>If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r>
              <a:rPr lang="en-US" sz="2400" dirty="0">
                <a:solidFill>
                  <a:schemeClr val="accent2"/>
                </a:solidFill>
              </a:rPr>
              <a:t> = ∞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For solutions where w = 0, then total cost = ∞</a:t>
            </a:r>
          </a:p>
          <a:p>
            <a:r>
              <a:rPr lang="en-US" sz="2400" dirty="0"/>
              <a:t>	The minimizing solution is w = 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631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= L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blipFill>
                <a:blip r:embed="rId2"/>
                <a:stretch>
                  <a:fillRect l="-1096" t="-15116" b="-8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/>
              <p:nvPr/>
            </p:nvSpPr>
            <p:spPr>
              <a:xfrm>
                <a:off x="1011383" y="3041072"/>
                <a:ext cx="10404763" cy="3108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 objective is to minimize RSS(w) as previously described -&gt; </a:t>
                </a:r>
                <a:r>
                  <a:rPr lang="en-US" sz="2400" dirty="0" err="1"/>
                  <a:t>w</a:t>
                </a:r>
                <a:r>
                  <a:rPr lang="en-US" sz="2400" baseline="30000" dirty="0" err="1"/>
                  <a:t>LS</a:t>
                </a:r>
                <a:endParaRPr lang="en-US" sz="2400" baseline="30000" dirty="0"/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For solutions where w = 0, then total cost = ∞</a:t>
                </a:r>
              </a:p>
              <a:p>
                <a:r>
                  <a:rPr lang="en-US" sz="2400" dirty="0"/>
                  <a:t>	The minimizing solution is w = 0</a:t>
                </a:r>
              </a:p>
              <a:p>
                <a:r>
                  <a:rPr lang="en-US" sz="2400" dirty="0"/>
                  <a:t>If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 ≤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83" y="3041072"/>
                <a:ext cx="10404763" cy="3108993"/>
              </a:xfrm>
              <a:prstGeom prst="rect">
                <a:avLst/>
              </a:prstGeom>
              <a:blipFill>
                <a:blip r:embed="rId3"/>
                <a:stretch>
                  <a:fillRect l="-854" t="-1220" b="-15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99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CF5FA7-4582-FC42-AD2B-C6A2D74F74CA}"/>
              </a:ext>
            </a:extLst>
          </p:cNvPr>
          <p:cNvSpPr txBox="1"/>
          <p:nvPr/>
        </p:nvSpPr>
        <p:spPr>
          <a:xfrm>
            <a:off x="1163782" y="1212273"/>
            <a:ext cx="1040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Large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High bias, low variance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w=0 if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r>
              <a:rPr lang="en-US" sz="2400" dirty="0"/>
              <a:t> = ∞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Small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Low bias, high variance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just computing RSS(w) when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r>
              <a:rPr lang="en-US" sz="2400" dirty="0"/>
              <a:t> = 0 </a:t>
            </a:r>
          </a:p>
        </p:txBody>
      </p:sp>
    </p:spTree>
    <p:extLst>
      <p:ext uri="{BB962C8B-B14F-4D97-AF65-F5344CB8AC3E}">
        <p14:creationId xmlns:p14="http://schemas.microsoft.com/office/powerpoint/2010/main" val="3232571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711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polynomial </a:t>
            </a:r>
            <a:r>
              <a:rPr lang="fr-FR" dirty="0" err="1"/>
              <a:t>dataset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996EE9-F0A7-1749-91CE-692FF419E9F8}"/>
              </a:ext>
            </a:extLst>
          </p:cNvPr>
          <p:cNvSpPr txBox="1"/>
          <p:nvPr/>
        </p:nvSpPr>
        <p:spPr>
          <a:xfrm>
            <a:off x="1011382" y="1427019"/>
            <a:ext cx="9628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Reuse the random polynomial dataset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Apply Ridge regularization on the 20</a:t>
            </a:r>
            <a:r>
              <a:rPr lang="en-US" sz="2400" baseline="30000" dirty="0"/>
              <a:t>th</a:t>
            </a:r>
            <a:r>
              <a:rPr lang="en-US" sz="2400" dirty="0"/>
              <a:t> order polynomial 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the coefficients before and after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06468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en-US" sz="4000" dirty="0">
                <a:solidFill>
                  <a:schemeClr val="bg1"/>
                </a:solidFill>
              </a:rPr>
              <a:t>feature selection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The Boston </a:t>
            </a:r>
            <a:r>
              <a:rPr lang="fr-FR" sz="3733" dirty="0" err="1">
                <a:solidFill>
                  <a:schemeClr val="bg1"/>
                </a:solidFill>
              </a:rPr>
              <a:t>housing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dataset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78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selections</a:t>
            </a:r>
            <a:r>
              <a:rPr lang="fr-FR" dirty="0"/>
              <a:t>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831272" y="1565564"/>
            <a:ext cx="108758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Efficiency :</a:t>
            </a:r>
          </a:p>
          <a:p>
            <a:r>
              <a:rPr lang="en-US" sz="2000" dirty="0"/>
              <a:t>	- If size(w) is very large, each prediction is expensive</a:t>
            </a:r>
          </a:p>
          <a:p>
            <a:r>
              <a:rPr lang="en-US" sz="2000" dirty="0"/>
              <a:t>	- If w sparse, the computational cost only depends on the # of non-zero w</a:t>
            </a:r>
          </a:p>
          <a:p>
            <a:endParaRPr lang="en-US" sz="2000" dirty="0"/>
          </a:p>
          <a:p>
            <a:r>
              <a:rPr lang="en-US" sz="2800" b="1" dirty="0"/>
              <a:t>Interpretability:</a:t>
            </a:r>
          </a:p>
          <a:p>
            <a:r>
              <a:rPr lang="en-US" sz="2000" dirty="0"/>
              <a:t>	- Which features are relevant for prediction?</a:t>
            </a:r>
          </a:p>
        </p:txBody>
      </p:sp>
    </p:spTree>
    <p:extLst>
      <p:ext uri="{BB962C8B-B14F-4D97-AF65-F5344CB8AC3E}">
        <p14:creationId xmlns:p14="http://schemas.microsoft.com/office/powerpoint/2010/main" val="3425572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Lasso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19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: L</a:t>
            </a:r>
            <a:r>
              <a:rPr lang="fr-FR" baseline="-25000" dirty="0"/>
              <a:t>2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925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: L</a:t>
            </a:r>
            <a:r>
              <a:rPr lang="fr-FR" baseline="-25000" dirty="0"/>
              <a:t>2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8507F57-A367-7942-830E-C31B8E4D73A1}"/>
              </a:ext>
            </a:extLst>
          </p:cNvPr>
          <p:cNvSpPr txBox="1"/>
          <p:nvPr/>
        </p:nvSpPr>
        <p:spPr>
          <a:xfrm>
            <a:off x="2798618" y="2951946"/>
            <a:ext cx="620683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Encourage small weights w </a:t>
            </a:r>
          </a:p>
          <a:p>
            <a:pPr algn="ctr"/>
            <a:r>
              <a:rPr lang="en-US" sz="2800" i="1" dirty="0"/>
              <a:t>But not exactly 0 </a:t>
            </a:r>
            <a:r>
              <a:rPr lang="en-US" sz="2800" dirty="0"/>
              <a:t>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02609-3C66-044C-A6EF-633F4A64C6C8}"/>
              </a:ext>
            </a:extLst>
          </p:cNvPr>
          <p:cNvCxnSpPr>
            <a:cxnSpLocks/>
          </p:cNvCxnSpPr>
          <p:nvPr/>
        </p:nvCxnSpPr>
        <p:spPr>
          <a:xfrm flipV="1">
            <a:off x="775855" y="4281056"/>
            <a:ext cx="0" cy="17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494D79-CA40-FC40-A5C9-3047D1376573}"/>
              </a:ext>
            </a:extLst>
          </p:cNvPr>
          <p:cNvCxnSpPr>
            <a:cxnSpLocks/>
          </p:cNvCxnSpPr>
          <p:nvPr/>
        </p:nvCxnSpPr>
        <p:spPr>
          <a:xfrm>
            <a:off x="789709" y="5320146"/>
            <a:ext cx="471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3B7ECC-0112-3B4A-83B7-66F7251A1B6D}"/>
              </a:ext>
            </a:extLst>
          </p:cNvPr>
          <p:cNvSpPr txBox="1"/>
          <p:nvPr/>
        </p:nvSpPr>
        <p:spPr>
          <a:xfrm>
            <a:off x="5417128" y="5791200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𝜶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E1C14-C351-BC4E-AC6A-5C438D118CAB}"/>
              </a:ext>
            </a:extLst>
          </p:cNvPr>
          <p:cNvSpPr txBox="1"/>
          <p:nvPr/>
        </p:nvSpPr>
        <p:spPr>
          <a:xfrm rot="16200000">
            <a:off x="123482" y="4088299"/>
            <a:ext cx="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E7269-3D7C-A74A-A7E5-168D91C4C487}"/>
              </a:ext>
            </a:extLst>
          </p:cNvPr>
          <p:cNvSpPr txBox="1"/>
          <p:nvPr/>
        </p:nvSpPr>
        <p:spPr>
          <a:xfrm>
            <a:off x="400573" y="5141198"/>
            <a:ext cx="3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9EEB0B3-CFF0-BA42-A050-7CDCAC15AA6B}"/>
              </a:ext>
            </a:extLst>
          </p:cNvPr>
          <p:cNvSpPr/>
          <p:nvPr/>
        </p:nvSpPr>
        <p:spPr>
          <a:xfrm>
            <a:off x="831273" y="5375564"/>
            <a:ext cx="4627418" cy="623454"/>
          </a:xfrm>
          <a:custGeom>
            <a:avLst/>
            <a:gdLst>
              <a:gd name="connsiteX0" fmla="*/ 0 w 4627418"/>
              <a:gd name="connsiteY0" fmla="*/ 623454 h 623454"/>
              <a:gd name="connsiteX1" fmla="*/ 277091 w 4627418"/>
              <a:gd name="connsiteY1" fmla="*/ 152400 h 623454"/>
              <a:gd name="connsiteX2" fmla="*/ 1108363 w 4627418"/>
              <a:gd name="connsiteY2" fmla="*/ 55418 h 623454"/>
              <a:gd name="connsiteX3" fmla="*/ 4599709 w 4627418"/>
              <a:gd name="connsiteY3" fmla="*/ 13854 h 623454"/>
              <a:gd name="connsiteX4" fmla="*/ 4599709 w 4627418"/>
              <a:gd name="connsiteY4" fmla="*/ 13854 h 623454"/>
              <a:gd name="connsiteX5" fmla="*/ 4627418 w 4627418"/>
              <a:gd name="connsiteY5" fmla="*/ 0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7418" h="623454">
                <a:moveTo>
                  <a:pt x="0" y="623454"/>
                </a:moveTo>
                <a:cubicBezTo>
                  <a:pt x="46182" y="435263"/>
                  <a:pt x="92364" y="247073"/>
                  <a:pt x="277091" y="152400"/>
                </a:cubicBezTo>
                <a:cubicBezTo>
                  <a:pt x="461818" y="57727"/>
                  <a:pt x="387927" y="78509"/>
                  <a:pt x="1108363" y="55418"/>
                </a:cubicBezTo>
                <a:cubicBezTo>
                  <a:pt x="1828799" y="32327"/>
                  <a:pt x="4599709" y="13854"/>
                  <a:pt x="4599709" y="13854"/>
                </a:cubicBezTo>
                <a:lnTo>
                  <a:pt x="4599709" y="13854"/>
                </a:lnTo>
                <a:lnTo>
                  <a:pt x="4627418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2003FCF-2675-5341-8EA2-CC1C7A2E5786}"/>
              </a:ext>
            </a:extLst>
          </p:cNvPr>
          <p:cNvSpPr/>
          <p:nvPr/>
        </p:nvSpPr>
        <p:spPr>
          <a:xfrm>
            <a:off x="831273" y="4502727"/>
            <a:ext cx="4475018" cy="637309"/>
          </a:xfrm>
          <a:custGeom>
            <a:avLst/>
            <a:gdLst>
              <a:gd name="connsiteX0" fmla="*/ 0 w 4475018"/>
              <a:gd name="connsiteY0" fmla="*/ 0 h 637309"/>
              <a:gd name="connsiteX1" fmla="*/ 609600 w 4475018"/>
              <a:gd name="connsiteY1" fmla="*/ 526473 h 637309"/>
              <a:gd name="connsiteX2" fmla="*/ 2410691 w 4475018"/>
              <a:gd name="connsiteY2" fmla="*/ 609600 h 637309"/>
              <a:gd name="connsiteX3" fmla="*/ 4475018 w 4475018"/>
              <a:gd name="connsiteY3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5018" h="637309">
                <a:moveTo>
                  <a:pt x="0" y="0"/>
                </a:moveTo>
                <a:cubicBezTo>
                  <a:pt x="103909" y="212436"/>
                  <a:pt x="207818" y="424873"/>
                  <a:pt x="609600" y="526473"/>
                </a:cubicBezTo>
                <a:cubicBezTo>
                  <a:pt x="1011382" y="628073"/>
                  <a:pt x="1766455" y="591127"/>
                  <a:pt x="2410691" y="609600"/>
                </a:cubicBezTo>
                <a:cubicBezTo>
                  <a:pt x="3054927" y="628073"/>
                  <a:pt x="3764972" y="632691"/>
                  <a:pt x="4475018" y="63730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624EB80-34F0-3F4F-8132-E6533A9EFE0C}"/>
              </a:ext>
            </a:extLst>
          </p:cNvPr>
          <p:cNvSpPr/>
          <p:nvPr/>
        </p:nvSpPr>
        <p:spPr>
          <a:xfrm>
            <a:off x="872836" y="4308764"/>
            <a:ext cx="4461164" cy="748145"/>
          </a:xfrm>
          <a:custGeom>
            <a:avLst/>
            <a:gdLst>
              <a:gd name="connsiteX0" fmla="*/ 0 w 4461164"/>
              <a:gd name="connsiteY0" fmla="*/ 0 h 748145"/>
              <a:gd name="connsiteX1" fmla="*/ 443346 w 4461164"/>
              <a:gd name="connsiteY1" fmla="*/ 568036 h 748145"/>
              <a:gd name="connsiteX2" fmla="*/ 2036619 w 4461164"/>
              <a:gd name="connsiteY2" fmla="*/ 692727 h 748145"/>
              <a:gd name="connsiteX3" fmla="*/ 4461164 w 4461164"/>
              <a:gd name="connsiteY3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164" h="748145">
                <a:moveTo>
                  <a:pt x="0" y="0"/>
                </a:moveTo>
                <a:cubicBezTo>
                  <a:pt x="51955" y="226291"/>
                  <a:pt x="103910" y="452582"/>
                  <a:pt x="443346" y="568036"/>
                </a:cubicBezTo>
                <a:cubicBezTo>
                  <a:pt x="782783" y="683491"/>
                  <a:pt x="1366983" y="662709"/>
                  <a:pt x="2036619" y="692727"/>
                </a:cubicBezTo>
                <a:cubicBezTo>
                  <a:pt x="2706255" y="722745"/>
                  <a:pt x="3583709" y="735445"/>
                  <a:pt x="4461164" y="748145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B2E3C6-150F-3F47-8AAD-3B42DE3BE2E1}"/>
              </a:ext>
            </a:extLst>
          </p:cNvPr>
          <p:cNvSpPr/>
          <p:nvPr/>
        </p:nvSpPr>
        <p:spPr>
          <a:xfrm>
            <a:off x="872836" y="4890655"/>
            <a:ext cx="4530437" cy="360218"/>
          </a:xfrm>
          <a:custGeom>
            <a:avLst/>
            <a:gdLst>
              <a:gd name="connsiteX0" fmla="*/ 0 w 4530437"/>
              <a:gd name="connsiteY0" fmla="*/ 0 h 360218"/>
              <a:gd name="connsiteX1" fmla="*/ 346364 w 4530437"/>
              <a:gd name="connsiteY1" fmla="*/ 277090 h 360218"/>
              <a:gd name="connsiteX2" fmla="*/ 955964 w 4530437"/>
              <a:gd name="connsiteY2" fmla="*/ 318654 h 360218"/>
              <a:gd name="connsiteX3" fmla="*/ 4530437 w 4530437"/>
              <a:gd name="connsiteY3" fmla="*/ 360218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437" h="360218">
                <a:moveTo>
                  <a:pt x="0" y="0"/>
                </a:moveTo>
                <a:cubicBezTo>
                  <a:pt x="93518" y="111990"/>
                  <a:pt x="187037" y="223981"/>
                  <a:pt x="346364" y="277090"/>
                </a:cubicBezTo>
                <a:cubicBezTo>
                  <a:pt x="505691" y="330199"/>
                  <a:pt x="955964" y="318654"/>
                  <a:pt x="955964" y="318654"/>
                </a:cubicBezTo>
                <a:lnTo>
                  <a:pt x="4530437" y="36021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2EFF4-B08F-4540-87A2-7D5142FEE4AE}"/>
              </a:ext>
            </a:extLst>
          </p:cNvPr>
          <p:cNvCxnSpPr>
            <a:cxnSpLocks/>
          </p:cNvCxnSpPr>
          <p:nvPr/>
        </p:nvCxnSpPr>
        <p:spPr>
          <a:xfrm>
            <a:off x="5902036" y="4572002"/>
            <a:ext cx="19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13DE10-18D4-304A-86D7-40FCF4CE7B1A}"/>
              </a:ext>
            </a:extLst>
          </p:cNvPr>
          <p:cNvCxnSpPr/>
          <p:nvPr/>
        </p:nvCxnSpPr>
        <p:spPr>
          <a:xfrm>
            <a:off x="5902036" y="4738258"/>
            <a:ext cx="1939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687FAB-85D4-5442-8AA3-36223D8EA4FC}"/>
              </a:ext>
            </a:extLst>
          </p:cNvPr>
          <p:cNvCxnSpPr/>
          <p:nvPr/>
        </p:nvCxnSpPr>
        <p:spPr>
          <a:xfrm>
            <a:off x="5902036" y="4904511"/>
            <a:ext cx="19396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EFC959-E287-E343-B0AB-9F2088D501C8}"/>
              </a:ext>
            </a:extLst>
          </p:cNvPr>
          <p:cNvCxnSpPr/>
          <p:nvPr/>
        </p:nvCxnSpPr>
        <p:spPr>
          <a:xfrm>
            <a:off x="5902036" y="5070767"/>
            <a:ext cx="19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5D5296-37A8-494C-8FE9-D19334CFB795}"/>
              </a:ext>
            </a:extLst>
          </p:cNvPr>
          <p:cNvSpPr txBox="1"/>
          <p:nvPr/>
        </p:nvSpPr>
        <p:spPr>
          <a:xfrm>
            <a:off x="6096000" y="4419600"/>
            <a:ext cx="141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1</a:t>
            </a:r>
          </a:p>
          <a:p>
            <a:r>
              <a:rPr lang="en-US" sz="1100" dirty="0"/>
              <a:t>Feature 2</a:t>
            </a:r>
          </a:p>
          <a:p>
            <a:r>
              <a:rPr lang="en-US" sz="1100" dirty="0"/>
              <a:t>Feature 3</a:t>
            </a:r>
          </a:p>
          <a:p>
            <a:r>
              <a:rPr lang="en-US" sz="1100" dirty="0"/>
              <a:t>Feature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BE67AC-E4D5-724D-BF67-68575F32F764}"/>
              </a:ext>
            </a:extLst>
          </p:cNvPr>
          <p:cNvSpPr txBox="1"/>
          <p:nvPr/>
        </p:nvSpPr>
        <p:spPr>
          <a:xfrm>
            <a:off x="7467601" y="4475018"/>
            <a:ext cx="433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we use feature regularization to shrink some coefficients to 0 ?</a:t>
            </a:r>
          </a:p>
          <a:p>
            <a:endParaRPr lang="en-US" dirty="0"/>
          </a:p>
          <a:p>
            <a:r>
              <a:rPr lang="en-US" dirty="0"/>
              <a:t>(removing certain features from the model)</a:t>
            </a:r>
          </a:p>
        </p:txBody>
      </p:sp>
    </p:spTree>
    <p:extLst>
      <p:ext uri="{BB962C8B-B14F-4D97-AF65-F5344CB8AC3E}">
        <p14:creationId xmlns:p14="http://schemas.microsoft.com/office/powerpoint/2010/main" val="590721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7C34E-97C6-F040-8BA9-93200FFBECAA}"/>
              </a:ext>
            </a:extLst>
          </p:cNvPr>
          <p:cNvCxnSpPr>
            <a:cxnSpLocks/>
          </p:cNvCxnSpPr>
          <p:nvPr/>
        </p:nvCxnSpPr>
        <p:spPr>
          <a:xfrm flipH="1" flipV="1">
            <a:off x="5237019" y="2507674"/>
            <a:ext cx="1094508" cy="5680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84E6BE-A900-DE40-8CB8-18B6F89FF0D5}"/>
              </a:ext>
            </a:extLst>
          </p:cNvPr>
          <p:cNvSpPr txBox="1"/>
          <p:nvPr/>
        </p:nvSpPr>
        <p:spPr>
          <a:xfrm>
            <a:off x="6317673" y="292330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Leads to sparse solutions!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A71D05-DBF7-CC49-854A-275D84E71A9A}"/>
              </a:ext>
            </a:extLst>
          </p:cNvPr>
          <p:cNvCxnSpPr>
            <a:cxnSpLocks/>
          </p:cNvCxnSpPr>
          <p:nvPr/>
        </p:nvCxnSpPr>
        <p:spPr>
          <a:xfrm flipV="1">
            <a:off x="3560618" y="2382984"/>
            <a:ext cx="498765" cy="59574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052-9B42-5D45-9D55-B0E4643C591C}"/>
              </a:ext>
            </a:extLst>
          </p:cNvPr>
          <p:cNvSpPr txBox="1"/>
          <p:nvPr/>
        </p:nvSpPr>
        <p:spPr>
          <a:xfrm>
            <a:off x="2355273" y="3059668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32DE2-CD45-FF46-8421-F5A779750E00}"/>
              </a:ext>
            </a:extLst>
          </p:cNvPr>
          <p:cNvSpPr txBox="1"/>
          <p:nvPr/>
        </p:nvSpPr>
        <p:spPr>
          <a:xfrm>
            <a:off x="651164" y="3512127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b="1" dirty="0">
                <a:solidFill>
                  <a:schemeClr val="accent2"/>
                </a:solidFill>
              </a:rPr>
              <a:t>𝜶</a:t>
            </a:r>
            <a:r>
              <a:rPr lang="en-US" sz="20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the objective is to minimize RSS(w) as previously described -&gt; </a:t>
            </a:r>
            <a:r>
              <a:rPr lang="en-US" sz="2000" dirty="0" err="1"/>
              <a:t>w</a:t>
            </a:r>
            <a:r>
              <a:rPr lang="en-US" sz="2000" baseline="30000" dirty="0" err="1"/>
              <a:t>LS</a:t>
            </a:r>
            <a:endParaRPr lang="en-US" sz="2000" baseline="30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422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7C34E-97C6-F040-8BA9-93200FFBECAA}"/>
              </a:ext>
            </a:extLst>
          </p:cNvPr>
          <p:cNvCxnSpPr>
            <a:cxnSpLocks/>
          </p:cNvCxnSpPr>
          <p:nvPr/>
        </p:nvCxnSpPr>
        <p:spPr>
          <a:xfrm flipH="1" flipV="1">
            <a:off x="5237019" y="2507674"/>
            <a:ext cx="1094508" cy="5680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84E6BE-A900-DE40-8CB8-18B6F89FF0D5}"/>
              </a:ext>
            </a:extLst>
          </p:cNvPr>
          <p:cNvSpPr txBox="1"/>
          <p:nvPr/>
        </p:nvSpPr>
        <p:spPr>
          <a:xfrm>
            <a:off x="6317673" y="292330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Leads to sparse solutions!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A71D05-DBF7-CC49-854A-275D84E71A9A}"/>
              </a:ext>
            </a:extLst>
          </p:cNvPr>
          <p:cNvCxnSpPr>
            <a:cxnSpLocks/>
          </p:cNvCxnSpPr>
          <p:nvPr/>
        </p:nvCxnSpPr>
        <p:spPr>
          <a:xfrm flipV="1">
            <a:off x="3560618" y="2382984"/>
            <a:ext cx="498765" cy="59574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052-9B42-5D45-9D55-B0E4643C591C}"/>
              </a:ext>
            </a:extLst>
          </p:cNvPr>
          <p:cNvSpPr txBox="1"/>
          <p:nvPr/>
        </p:nvSpPr>
        <p:spPr>
          <a:xfrm>
            <a:off x="2355273" y="3059668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32DE2-CD45-FF46-8421-F5A779750E00}"/>
              </a:ext>
            </a:extLst>
          </p:cNvPr>
          <p:cNvSpPr txBox="1"/>
          <p:nvPr/>
        </p:nvSpPr>
        <p:spPr>
          <a:xfrm>
            <a:off x="651165" y="3470563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b="1" dirty="0">
                <a:solidFill>
                  <a:schemeClr val="accent2"/>
                </a:solidFill>
              </a:rPr>
              <a:t>𝜶</a:t>
            </a:r>
            <a:r>
              <a:rPr lang="en-US" sz="20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the objective is to minimize RSS(w) as previously described -&gt; </a:t>
            </a:r>
            <a:r>
              <a:rPr lang="en-US" sz="2000" dirty="0" err="1"/>
              <a:t>w</a:t>
            </a:r>
            <a:r>
              <a:rPr lang="en-US" sz="2000" baseline="30000" dirty="0" err="1"/>
              <a:t>LS</a:t>
            </a:r>
            <a:endParaRPr lang="en-US" sz="2000" baseline="30000" dirty="0"/>
          </a:p>
          <a:p>
            <a:r>
              <a:rPr lang="en-US" sz="2000" dirty="0"/>
              <a:t>If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𝜶</a:t>
            </a:r>
            <a:r>
              <a:rPr lang="en-US" sz="2000" dirty="0">
                <a:solidFill>
                  <a:schemeClr val="accent2"/>
                </a:solidFill>
              </a:rPr>
              <a:t> = ∞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For solutions where w = 0, then total cost = ∞</a:t>
            </a:r>
          </a:p>
          <a:p>
            <a:r>
              <a:rPr lang="en-US" sz="2000" dirty="0"/>
              <a:t>	The minimizing solution is w = 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337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7C34E-97C6-F040-8BA9-93200FFBECAA}"/>
              </a:ext>
            </a:extLst>
          </p:cNvPr>
          <p:cNvCxnSpPr>
            <a:cxnSpLocks/>
          </p:cNvCxnSpPr>
          <p:nvPr/>
        </p:nvCxnSpPr>
        <p:spPr>
          <a:xfrm flipH="1" flipV="1">
            <a:off x="5237019" y="2507674"/>
            <a:ext cx="1094508" cy="5680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84E6BE-A900-DE40-8CB8-18B6F89FF0D5}"/>
              </a:ext>
            </a:extLst>
          </p:cNvPr>
          <p:cNvSpPr txBox="1"/>
          <p:nvPr/>
        </p:nvSpPr>
        <p:spPr>
          <a:xfrm>
            <a:off x="6317673" y="292330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Leads to sparse solutions!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A71D05-DBF7-CC49-854A-275D84E71A9A}"/>
              </a:ext>
            </a:extLst>
          </p:cNvPr>
          <p:cNvCxnSpPr>
            <a:cxnSpLocks/>
          </p:cNvCxnSpPr>
          <p:nvPr/>
        </p:nvCxnSpPr>
        <p:spPr>
          <a:xfrm flipV="1">
            <a:off x="3560618" y="2382984"/>
            <a:ext cx="498765" cy="59574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052-9B42-5D45-9D55-B0E4643C591C}"/>
              </a:ext>
            </a:extLst>
          </p:cNvPr>
          <p:cNvSpPr txBox="1"/>
          <p:nvPr/>
        </p:nvSpPr>
        <p:spPr>
          <a:xfrm>
            <a:off x="2355273" y="3059668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32DE2-CD45-FF46-8421-F5A779750E00}"/>
                  </a:ext>
                </a:extLst>
              </p:cNvPr>
              <p:cNvSpPr txBox="1"/>
              <p:nvPr/>
            </p:nvSpPr>
            <p:spPr>
              <a:xfrm>
                <a:off x="651165" y="3470563"/>
                <a:ext cx="10668000" cy="260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the objective is to minimize RSS(w) as previously described -&gt; </a:t>
                </a:r>
                <a:r>
                  <a:rPr lang="en-US" sz="2000" dirty="0" err="1"/>
                  <a:t>w</a:t>
                </a:r>
                <a:r>
                  <a:rPr lang="en-US" sz="2000" baseline="30000" dirty="0" err="1"/>
                  <a:t>LS</a:t>
                </a:r>
                <a:endParaRPr lang="en-US" sz="2000" baseline="30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For solutions where w = 0, then total cost = ∞</a:t>
                </a:r>
              </a:p>
              <a:p>
                <a:r>
                  <a:rPr lang="en-US" sz="2000" dirty="0"/>
                  <a:t>	The minimizing solution is w = 0</a:t>
                </a:r>
              </a:p>
              <a:p>
                <a:r>
                  <a:rPr lang="en-US" sz="2000" dirty="0"/>
                  <a:t>If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0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r>
                  <a:rPr lang="en-US" sz="2000" dirty="0"/>
                  <a:t>  ≤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2000" b="0" i="1" baseline="300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  <m:r>
                              <a:rPr lang="fr-FR" sz="2000" i="1" baseline="-25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32DE2-CD45-FF46-8421-F5A779750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5" y="3470563"/>
                <a:ext cx="10668000" cy="2606226"/>
              </a:xfrm>
              <a:prstGeom prst="rect">
                <a:avLst/>
              </a:prstGeom>
              <a:blipFill>
                <a:blip r:embed="rId3"/>
                <a:stretch>
                  <a:fillRect l="-476" t="-971" b="-1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978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125197-43AD-C544-BC74-2CB9DEF9EF49}"/>
              </a:ext>
            </a:extLst>
          </p:cNvPr>
          <p:cNvGrpSpPr/>
          <p:nvPr/>
        </p:nvGrpSpPr>
        <p:grpSpPr>
          <a:xfrm>
            <a:off x="1052945" y="1025236"/>
            <a:ext cx="7966364" cy="2544496"/>
            <a:chOff x="997527" y="1427018"/>
            <a:chExt cx="7966364" cy="25444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1C1BD6-0815-5641-AC3A-3D25F41B4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582" y="2092038"/>
              <a:ext cx="0" cy="175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5F333E-CF6D-084C-A9A2-80F856235B75}"/>
                </a:ext>
              </a:extLst>
            </p:cNvPr>
            <p:cNvCxnSpPr>
              <a:cxnSpLocks/>
            </p:cNvCxnSpPr>
            <p:nvPr/>
          </p:nvCxnSpPr>
          <p:spPr>
            <a:xfrm>
              <a:off x="2244436" y="3131128"/>
              <a:ext cx="4710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2DF999-09DC-8142-BC2D-9D1F1C9D829D}"/>
                </a:ext>
              </a:extLst>
            </p:cNvPr>
            <p:cNvSpPr txBox="1"/>
            <p:nvPr/>
          </p:nvSpPr>
          <p:spPr>
            <a:xfrm>
              <a:off x="6871855" y="3602182"/>
              <a:ext cx="40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b="1" dirty="0"/>
                <a:t>𝜶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535382-9EEB-7744-A73A-A6553FFF5228}"/>
                </a:ext>
              </a:extLst>
            </p:cNvPr>
            <p:cNvSpPr txBox="1"/>
            <p:nvPr/>
          </p:nvSpPr>
          <p:spPr>
            <a:xfrm rot="16200000">
              <a:off x="1578209" y="1899281"/>
              <a:ext cx="399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w</a:t>
              </a:r>
              <a:r>
                <a:rPr lang="en-US" baseline="-25000" dirty="0" err="1"/>
                <a:t>j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939AA6-2EF3-F143-86A5-A4CECC74146E}"/>
                </a:ext>
              </a:extLst>
            </p:cNvPr>
            <p:cNvSpPr txBox="1"/>
            <p:nvPr/>
          </p:nvSpPr>
          <p:spPr>
            <a:xfrm>
              <a:off x="1855300" y="2952180"/>
              <a:ext cx="39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5176C9F-A8BD-EB42-BFC6-FEE5E8420017}"/>
                </a:ext>
              </a:extLst>
            </p:cNvPr>
            <p:cNvSpPr/>
            <p:nvPr/>
          </p:nvSpPr>
          <p:spPr>
            <a:xfrm>
              <a:off x="2286000" y="3186546"/>
              <a:ext cx="4627418" cy="623454"/>
            </a:xfrm>
            <a:custGeom>
              <a:avLst/>
              <a:gdLst>
                <a:gd name="connsiteX0" fmla="*/ 0 w 4627418"/>
                <a:gd name="connsiteY0" fmla="*/ 623454 h 623454"/>
                <a:gd name="connsiteX1" fmla="*/ 277091 w 4627418"/>
                <a:gd name="connsiteY1" fmla="*/ 152400 h 623454"/>
                <a:gd name="connsiteX2" fmla="*/ 1108363 w 4627418"/>
                <a:gd name="connsiteY2" fmla="*/ 55418 h 623454"/>
                <a:gd name="connsiteX3" fmla="*/ 4599709 w 4627418"/>
                <a:gd name="connsiteY3" fmla="*/ 13854 h 623454"/>
                <a:gd name="connsiteX4" fmla="*/ 4599709 w 4627418"/>
                <a:gd name="connsiteY4" fmla="*/ 13854 h 623454"/>
                <a:gd name="connsiteX5" fmla="*/ 4627418 w 4627418"/>
                <a:gd name="connsiteY5" fmla="*/ 0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7418" h="623454">
                  <a:moveTo>
                    <a:pt x="0" y="623454"/>
                  </a:moveTo>
                  <a:cubicBezTo>
                    <a:pt x="46182" y="435263"/>
                    <a:pt x="92364" y="247073"/>
                    <a:pt x="277091" y="152400"/>
                  </a:cubicBezTo>
                  <a:cubicBezTo>
                    <a:pt x="461818" y="57727"/>
                    <a:pt x="387927" y="78509"/>
                    <a:pt x="1108363" y="55418"/>
                  </a:cubicBezTo>
                  <a:cubicBezTo>
                    <a:pt x="1828799" y="32327"/>
                    <a:pt x="4599709" y="13854"/>
                    <a:pt x="4599709" y="13854"/>
                  </a:cubicBezTo>
                  <a:lnTo>
                    <a:pt x="4599709" y="13854"/>
                  </a:lnTo>
                  <a:lnTo>
                    <a:pt x="4627418" y="0"/>
                  </a:ln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ACD66BC-C1A3-8E4F-9C67-B4E715F753AD}"/>
                </a:ext>
              </a:extLst>
            </p:cNvPr>
            <p:cNvSpPr/>
            <p:nvPr/>
          </p:nvSpPr>
          <p:spPr>
            <a:xfrm>
              <a:off x="2286000" y="2313709"/>
              <a:ext cx="4475018" cy="637309"/>
            </a:xfrm>
            <a:custGeom>
              <a:avLst/>
              <a:gdLst>
                <a:gd name="connsiteX0" fmla="*/ 0 w 4475018"/>
                <a:gd name="connsiteY0" fmla="*/ 0 h 637309"/>
                <a:gd name="connsiteX1" fmla="*/ 609600 w 4475018"/>
                <a:gd name="connsiteY1" fmla="*/ 526473 h 637309"/>
                <a:gd name="connsiteX2" fmla="*/ 2410691 w 4475018"/>
                <a:gd name="connsiteY2" fmla="*/ 609600 h 637309"/>
                <a:gd name="connsiteX3" fmla="*/ 4475018 w 4475018"/>
                <a:gd name="connsiteY3" fmla="*/ 637309 h 63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5018" h="637309">
                  <a:moveTo>
                    <a:pt x="0" y="0"/>
                  </a:moveTo>
                  <a:cubicBezTo>
                    <a:pt x="103909" y="212436"/>
                    <a:pt x="207818" y="424873"/>
                    <a:pt x="609600" y="526473"/>
                  </a:cubicBezTo>
                  <a:cubicBezTo>
                    <a:pt x="1011382" y="628073"/>
                    <a:pt x="1766455" y="591127"/>
                    <a:pt x="2410691" y="609600"/>
                  </a:cubicBezTo>
                  <a:cubicBezTo>
                    <a:pt x="3054927" y="628073"/>
                    <a:pt x="3764972" y="632691"/>
                    <a:pt x="4475018" y="637309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0C73866-051B-8A4A-BEDD-7C92B70A203E}"/>
                </a:ext>
              </a:extLst>
            </p:cNvPr>
            <p:cNvSpPr/>
            <p:nvPr/>
          </p:nvSpPr>
          <p:spPr>
            <a:xfrm>
              <a:off x="2327563" y="2119746"/>
              <a:ext cx="4461164" cy="748145"/>
            </a:xfrm>
            <a:custGeom>
              <a:avLst/>
              <a:gdLst>
                <a:gd name="connsiteX0" fmla="*/ 0 w 4461164"/>
                <a:gd name="connsiteY0" fmla="*/ 0 h 748145"/>
                <a:gd name="connsiteX1" fmla="*/ 443346 w 4461164"/>
                <a:gd name="connsiteY1" fmla="*/ 568036 h 748145"/>
                <a:gd name="connsiteX2" fmla="*/ 2036619 w 4461164"/>
                <a:gd name="connsiteY2" fmla="*/ 692727 h 748145"/>
                <a:gd name="connsiteX3" fmla="*/ 4461164 w 4461164"/>
                <a:gd name="connsiteY3" fmla="*/ 748145 h 7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164" h="748145">
                  <a:moveTo>
                    <a:pt x="0" y="0"/>
                  </a:moveTo>
                  <a:cubicBezTo>
                    <a:pt x="51955" y="226291"/>
                    <a:pt x="103910" y="452582"/>
                    <a:pt x="443346" y="568036"/>
                  </a:cubicBezTo>
                  <a:cubicBezTo>
                    <a:pt x="782783" y="683491"/>
                    <a:pt x="1366983" y="662709"/>
                    <a:pt x="2036619" y="692727"/>
                  </a:cubicBezTo>
                  <a:cubicBezTo>
                    <a:pt x="2706255" y="722745"/>
                    <a:pt x="3583709" y="735445"/>
                    <a:pt x="4461164" y="748145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E68520-E8C9-D34D-93A1-F803AA76B45F}"/>
                </a:ext>
              </a:extLst>
            </p:cNvPr>
            <p:cNvSpPr/>
            <p:nvPr/>
          </p:nvSpPr>
          <p:spPr>
            <a:xfrm>
              <a:off x="2327563" y="2701637"/>
              <a:ext cx="4530437" cy="360218"/>
            </a:xfrm>
            <a:custGeom>
              <a:avLst/>
              <a:gdLst>
                <a:gd name="connsiteX0" fmla="*/ 0 w 4530437"/>
                <a:gd name="connsiteY0" fmla="*/ 0 h 360218"/>
                <a:gd name="connsiteX1" fmla="*/ 346364 w 4530437"/>
                <a:gd name="connsiteY1" fmla="*/ 277090 h 360218"/>
                <a:gd name="connsiteX2" fmla="*/ 955964 w 4530437"/>
                <a:gd name="connsiteY2" fmla="*/ 318654 h 360218"/>
                <a:gd name="connsiteX3" fmla="*/ 4530437 w 4530437"/>
                <a:gd name="connsiteY3" fmla="*/ 360218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437" h="360218">
                  <a:moveTo>
                    <a:pt x="0" y="0"/>
                  </a:moveTo>
                  <a:cubicBezTo>
                    <a:pt x="93518" y="111990"/>
                    <a:pt x="187037" y="223981"/>
                    <a:pt x="346364" y="277090"/>
                  </a:cubicBezTo>
                  <a:cubicBezTo>
                    <a:pt x="505691" y="330199"/>
                    <a:pt x="955964" y="318654"/>
                    <a:pt x="955964" y="318654"/>
                  </a:cubicBezTo>
                  <a:lnTo>
                    <a:pt x="4530437" y="360218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83F02A-0757-574D-8C04-FCF6421D6E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6763" y="2382984"/>
              <a:ext cx="1939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D68A2A-BFC5-6142-A876-A2A9AE1FDD2C}"/>
                </a:ext>
              </a:extLst>
            </p:cNvPr>
            <p:cNvCxnSpPr/>
            <p:nvPr/>
          </p:nvCxnSpPr>
          <p:spPr>
            <a:xfrm>
              <a:off x="7356763" y="2549240"/>
              <a:ext cx="19396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50973-8D3F-234F-B7FD-6548F5B07985}"/>
                </a:ext>
              </a:extLst>
            </p:cNvPr>
            <p:cNvCxnSpPr/>
            <p:nvPr/>
          </p:nvCxnSpPr>
          <p:spPr>
            <a:xfrm>
              <a:off x="7356763" y="2715493"/>
              <a:ext cx="1939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725830-D6B1-C744-A416-2E19B79F7058}"/>
                </a:ext>
              </a:extLst>
            </p:cNvPr>
            <p:cNvCxnSpPr/>
            <p:nvPr/>
          </p:nvCxnSpPr>
          <p:spPr>
            <a:xfrm>
              <a:off x="7356763" y="2881749"/>
              <a:ext cx="193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8662B8-82D4-B047-9687-E57B7F04F5BB}"/>
                </a:ext>
              </a:extLst>
            </p:cNvPr>
            <p:cNvSpPr txBox="1"/>
            <p:nvPr/>
          </p:nvSpPr>
          <p:spPr>
            <a:xfrm>
              <a:off x="7550727" y="2258291"/>
              <a:ext cx="1413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Feature 1</a:t>
              </a:r>
            </a:p>
            <a:p>
              <a:r>
                <a:rPr lang="en-US" sz="1100" dirty="0"/>
                <a:t>Feature 2</a:t>
              </a:r>
            </a:p>
            <a:p>
              <a:r>
                <a:rPr lang="en-US" sz="1100" dirty="0"/>
                <a:t>Feature 3</a:t>
              </a:r>
            </a:p>
            <a:p>
              <a:r>
                <a:rPr lang="en-US" sz="1100" dirty="0"/>
                <a:t>Feature 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9913FA-D78D-D64D-99F8-EF1C8BEB5165}"/>
                </a:ext>
              </a:extLst>
            </p:cNvPr>
            <p:cNvSpPr txBox="1"/>
            <p:nvPr/>
          </p:nvSpPr>
          <p:spPr>
            <a:xfrm>
              <a:off x="997527" y="1427018"/>
              <a:ext cx="196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Ridge regression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ACC7BF-1128-6343-8B8C-0EAEE90F7A50}"/>
              </a:ext>
            </a:extLst>
          </p:cNvPr>
          <p:cNvCxnSpPr>
            <a:cxnSpLocks/>
          </p:cNvCxnSpPr>
          <p:nvPr/>
        </p:nvCxnSpPr>
        <p:spPr>
          <a:xfrm flipV="1">
            <a:off x="2175164" y="4308765"/>
            <a:ext cx="0" cy="17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1D485E-DB19-AB47-B68F-FEB4018920FF}"/>
              </a:ext>
            </a:extLst>
          </p:cNvPr>
          <p:cNvCxnSpPr>
            <a:cxnSpLocks/>
          </p:cNvCxnSpPr>
          <p:nvPr/>
        </p:nvCxnSpPr>
        <p:spPr>
          <a:xfrm>
            <a:off x="2189018" y="5347855"/>
            <a:ext cx="471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39328D-2691-0D48-8B67-6329450B81C8}"/>
              </a:ext>
            </a:extLst>
          </p:cNvPr>
          <p:cNvSpPr txBox="1"/>
          <p:nvPr/>
        </p:nvSpPr>
        <p:spPr>
          <a:xfrm>
            <a:off x="6816437" y="5818909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𝜶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CF946-FC83-A341-880D-F91EA2F6A498}"/>
              </a:ext>
            </a:extLst>
          </p:cNvPr>
          <p:cNvSpPr txBox="1"/>
          <p:nvPr/>
        </p:nvSpPr>
        <p:spPr>
          <a:xfrm rot="16200000">
            <a:off x="1522791" y="4116008"/>
            <a:ext cx="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6DD2D-5C04-4F4B-AAD5-D4AD9DADC55F}"/>
              </a:ext>
            </a:extLst>
          </p:cNvPr>
          <p:cNvSpPr txBox="1"/>
          <p:nvPr/>
        </p:nvSpPr>
        <p:spPr>
          <a:xfrm>
            <a:off x="1799882" y="5168907"/>
            <a:ext cx="3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E37071-400C-1C46-83D3-F151DF8F84E2}"/>
              </a:ext>
            </a:extLst>
          </p:cNvPr>
          <p:cNvCxnSpPr>
            <a:cxnSpLocks/>
          </p:cNvCxnSpPr>
          <p:nvPr/>
        </p:nvCxnSpPr>
        <p:spPr>
          <a:xfrm>
            <a:off x="7301345" y="4599711"/>
            <a:ext cx="19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946010-DAB4-F847-8FA0-8473AC6EF70B}"/>
              </a:ext>
            </a:extLst>
          </p:cNvPr>
          <p:cNvCxnSpPr/>
          <p:nvPr/>
        </p:nvCxnSpPr>
        <p:spPr>
          <a:xfrm>
            <a:off x="7301345" y="4765967"/>
            <a:ext cx="1939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53E1CF-963D-344A-8A31-F6A93E930E80}"/>
              </a:ext>
            </a:extLst>
          </p:cNvPr>
          <p:cNvCxnSpPr/>
          <p:nvPr/>
        </p:nvCxnSpPr>
        <p:spPr>
          <a:xfrm>
            <a:off x="7301345" y="4932220"/>
            <a:ext cx="19396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30D8F3-8126-954F-849C-83D396D0DEBD}"/>
              </a:ext>
            </a:extLst>
          </p:cNvPr>
          <p:cNvCxnSpPr/>
          <p:nvPr/>
        </p:nvCxnSpPr>
        <p:spPr>
          <a:xfrm>
            <a:off x="7301345" y="5098476"/>
            <a:ext cx="19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2376FB-CBD3-854D-A218-8AF2C2A46528}"/>
              </a:ext>
            </a:extLst>
          </p:cNvPr>
          <p:cNvSpPr txBox="1"/>
          <p:nvPr/>
        </p:nvSpPr>
        <p:spPr>
          <a:xfrm>
            <a:off x="7495309" y="4475018"/>
            <a:ext cx="141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1</a:t>
            </a:r>
          </a:p>
          <a:p>
            <a:r>
              <a:rPr lang="en-US" sz="1100" dirty="0"/>
              <a:t>Feature 2</a:t>
            </a:r>
          </a:p>
          <a:p>
            <a:r>
              <a:rPr lang="en-US" sz="1100" dirty="0"/>
              <a:t>Feature 3</a:t>
            </a:r>
          </a:p>
          <a:p>
            <a:r>
              <a:rPr lang="en-US" sz="1100" dirty="0"/>
              <a:t>Feature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39C966-350A-3E4B-89A6-281247B3AB58}"/>
              </a:ext>
            </a:extLst>
          </p:cNvPr>
          <p:cNvSpPr txBox="1"/>
          <p:nvPr/>
        </p:nvSpPr>
        <p:spPr>
          <a:xfrm>
            <a:off x="942109" y="3643745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regression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7E1E330-43A5-284E-82AF-EED62B362E21}"/>
              </a:ext>
            </a:extLst>
          </p:cNvPr>
          <p:cNvSpPr/>
          <p:nvPr/>
        </p:nvSpPr>
        <p:spPr>
          <a:xfrm>
            <a:off x="2272145" y="5347855"/>
            <a:ext cx="4475019" cy="637309"/>
          </a:xfrm>
          <a:custGeom>
            <a:avLst/>
            <a:gdLst>
              <a:gd name="connsiteX0" fmla="*/ 0 w 4475019"/>
              <a:gd name="connsiteY0" fmla="*/ 637309 h 637309"/>
              <a:gd name="connsiteX1" fmla="*/ 471055 w 4475019"/>
              <a:gd name="connsiteY1" fmla="*/ 0 h 637309"/>
              <a:gd name="connsiteX2" fmla="*/ 4475019 w 4475019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9" h="637309">
                <a:moveTo>
                  <a:pt x="0" y="637309"/>
                </a:moveTo>
                <a:lnTo>
                  <a:pt x="471055" y="0"/>
                </a:lnTo>
                <a:lnTo>
                  <a:pt x="4475019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93431A-F1AB-BA45-B3E0-6C4428297F5A}"/>
              </a:ext>
            </a:extLst>
          </p:cNvPr>
          <p:cNvSpPr/>
          <p:nvPr/>
        </p:nvSpPr>
        <p:spPr>
          <a:xfrm>
            <a:off x="2258291" y="4959927"/>
            <a:ext cx="4488873" cy="401782"/>
          </a:xfrm>
          <a:custGeom>
            <a:avLst/>
            <a:gdLst>
              <a:gd name="connsiteX0" fmla="*/ 0 w 4488873"/>
              <a:gd name="connsiteY0" fmla="*/ 0 h 401782"/>
              <a:gd name="connsiteX1" fmla="*/ 263236 w 4488873"/>
              <a:gd name="connsiteY1" fmla="*/ 401782 h 401782"/>
              <a:gd name="connsiteX2" fmla="*/ 4461164 w 4488873"/>
              <a:gd name="connsiteY2" fmla="*/ 387928 h 401782"/>
              <a:gd name="connsiteX3" fmla="*/ 4461164 w 4488873"/>
              <a:gd name="connsiteY3" fmla="*/ 387928 h 401782"/>
              <a:gd name="connsiteX4" fmla="*/ 4488873 w 4488873"/>
              <a:gd name="connsiteY4" fmla="*/ 387928 h 4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873" h="401782">
                <a:moveTo>
                  <a:pt x="0" y="0"/>
                </a:moveTo>
                <a:lnTo>
                  <a:pt x="263236" y="401782"/>
                </a:lnTo>
                <a:lnTo>
                  <a:pt x="4461164" y="387928"/>
                </a:lnTo>
                <a:lnTo>
                  <a:pt x="4461164" y="387928"/>
                </a:lnTo>
                <a:lnTo>
                  <a:pt x="4488873" y="38792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78ECA2E-0E02-2E44-A1F6-F1B8B85BCB55}"/>
              </a:ext>
            </a:extLst>
          </p:cNvPr>
          <p:cNvSpPr/>
          <p:nvPr/>
        </p:nvSpPr>
        <p:spPr>
          <a:xfrm>
            <a:off x="2272145" y="4765964"/>
            <a:ext cx="4475019" cy="595745"/>
          </a:xfrm>
          <a:custGeom>
            <a:avLst/>
            <a:gdLst>
              <a:gd name="connsiteX0" fmla="*/ 0 w 4475019"/>
              <a:gd name="connsiteY0" fmla="*/ 0 h 595745"/>
              <a:gd name="connsiteX1" fmla="*/ 1620982 w 4475019"/>
              <a:gd name="connsiteY1" fmla="*/ 595745 h 595745"/>
              <a:gd name="connsiteX2" fmla="*/ 4475019 w 4475019"/>
              <a:gd name="connsiteY2" fmla="*/ 581891 h 59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9" h="595745">
                <a:moveTo>
                  <a:pt x="0" y="0"/>
                </a:moveTo>
                <a:lnTo>
                  <a:pt x="1620982" y="595745"/>
                </a:lnTo>
                <a:lnTo>
                  <a:pt x="4475019" y="58189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4C13483-5760-BE45-9FC7-4B1D9E00FCE9}"/>
              </a:ext>
            </a:extLst>
          </p:cNvPr>
          <p:cNvSpPr/>
          <p:nvPr/>
        </p:nvSpPr>
        <p:spPr>
          <a:xfrm>
            <a:off x="2286000" y="4488873"/>
            <a:ext cx="4391891" cy="554182"/>
          </a:xfrm>
          <a:custGeom>
            <a:avLst/>
            <a:gdLst>
              <a:gd name="connsiteX0" fmla="*/ 0 w 4391891"/>
              <a:gd name="connsiteY0" fmla="*/ 0 h 554182"/>
              <a:gd name="connsiteX1" fmla="*/ 4391891 w 4391891"/>
              <a:gd name="connsiteY1" fmla="*/ 554182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891" h="554182">
                <a:moveTo>
                  <a:pt x="0" y="0"/>
                </a:moveTo>
                <a:lnTo>
                  <a:pt x="4391891" y="55418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4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Lasso </a:t>
            </a:r>
            <a:r>
              <a:rPr lang="fr-FR" sz="3733">
                <a:solidFill>
                  <a:schemeClr val="bg1"/>
                </a:solidFill>
              </a:rPr>
              <a:t>implementation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71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polynomial </a:t>
            </a:r>
            <a:r>
              <a:rPr lang="fr-FR" dirty="0" err="1"/>
              <a:t>dataset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996EE9-F0A7-1749-91CE-692FF419E9F8}"/>
              </a:ext>
            </a:extLst>
          </p:cNvPr>
          <p:cNvSpPr txBox="1"/>
          <p:nvPr/>
        </p:nvSpPr>
        <p:spPr>
          <a:xfrm>
            <a:off x="1011382" y="1427019"/>
            <a:ext cx="9628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Reuse the random polynomial dataset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Apply Lasso regularization on the 20</a:t>
            </a:r>
            <a:r>
              <a:rPr lang="en-US" sz="2400" baseline="30000" dirty="0"/>
              <a:t>th</a:t>
            </a:r>
            <a:r>
              <a:rPr lang="en-US" sz="2400" dirty="0"/>
              <a:t> order polynomial 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the coefficients before and after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2632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Boston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ity Outline Images, Stock Photos &amp; Vectors | Shutterstock">
            <a:extLst>
              <a:ext uri="{FF2B5EF4-FFF2-40B4-BE49-F238E27FC236}">
                <a16:creationId xmlns:a16="http://schemas.microsoft.com/office/drawing/2014/main" id="{35B39B0F-8CC0-8245-B13B-7E93848B2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"/>
          <a:stretch/>
        </p:blipFill>
        <p:spPr bwMode="auto">
          <a:xfrm>
            <a:off x="3444009" y="1145308"/>
            <a:ext cx="5036410" cy="22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96EE9-F0A7-1749-91CE-692FF419E9F8}"/>
              </a:ext>
            </a:extLst>
          </p:cNvPr>
          <p:cNvSpPr txBox="1"/>
          <p:nvPr/>
        </p:nvSpPr>
        <p:spPr>
          <a:xfrm>
            <a:off x="505691" y="3699164"/>
            <a:ext cx="1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dataset preloaded in </a:t>
            </a:r>
            <a:r>
              <a:rPr lang="en-US" b="1" dirty="0" err="1"/>
              <a:t>SciKit</a:t>
            </a:r>
            <a:r>
              <a:rPr lang="en-US" b="1" dirty="0"/>
              <a:t> Learn</a:t>
            </a:r>
            <a:r>
              <a:rPr lang="en-US" dirty="0"/>
              <a:t>. Contains 506 houses from the Boston area and their selling prices.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27339-2AFD-734B-BA23-B35323F1CB5A}"/>
              </a:ext>
            </a:extLst>
          </p:cNvPr>
          <p:cNvSpPr txBox="1"/>
          <p:nvPr/>
        </p:nvSpPr>
        <p:spPr>
          <a:xfrm>
            <a:off x="1177636" y="5056910"/>
            <a:ext cx="47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Localization characteristics (crime rates…)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characteristics (</a:t>
            </a:r>
            <a:r>
              <a:rPr lang="en-US" dirty="0" err="1"/>
              <a:t>nb</a:t>
            </a:r>
            <a:r>
              <a:rPr lang="en-US" dirty="0"/>
              <a:t> of rooms…)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74BD89-EBFF-5841-8AA8-266B2D790517}"/>
              </a:ext>
            </a:extLst>
          </p:cNvPr>
          <p:cNvCxnSpPr/>
          <p:nvPr/>
        </p:nvCxnSpPr>
        <p:spPr>
          <a:xfrm>
            <a:off x="5708073" y="5347855"/>
            <a:ext cx="149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189682-0BD8-3E48-A2FB-31CE53D0C42E}"/>
              </a:ext>
            </a:extLst>
          </p:cNvPr>
          <p:cNvSpPr txBox="1"/>
          <p:nvPr/>
        </p:nvSpPr>
        <p:spPr>
          <a:xfrm>
            <a:off x="7259781" y="5140037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82E3E-D49B-B148-BC67-F036B0FA3514}"/>
              </a:ext>
            </a:extLst>
          </p:cNvPr>
          <p:cNvSpPr txBox="1"/>
          <p:nvPr/>
        </p:nvSpPr>
        <p:spPr>
          <a:xfrm>
            <a:off x="2008909" y="4627419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Input 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0A088-31E6-6F4E-9222-D8B02C16C468}"/>
              </a:ext>
            </a:extLst>
          </p:cNvPr>
          <p:cNvSpPr txBox="1"/>
          <p:nvPr/>
        </p:nvSpPr>
        <p:spPr>
          <a:xfrm>
            <a:off x="6594764" y="4668983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701929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5129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How to </a:t>
            </a:r>
            <a:r>
              <a:rPr lang="fr-FR" sz="3733" dirty="0" err="1">
                <a:solidFill>
                  <a:schemeClr val="bg1"/>
                </a:solidFill>
              </a:rPr>
              <a:t>choose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𝜶</a:t>
            </a:r>
            <a:r>
              <a:rPr lang="en-US" sz="4000" dirty="0">
                <a:solidFill>
                  <a:schemeClr val="bg1"/>
                </a:solidFill>
              </a:rPr>
              <a:t> ?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K-fold cross validation and hyperparameter tuning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418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Up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5" y="1427018"/>
            <a:ext cx="6373091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8174182" y="1427018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416EE-B5FD-4A44-B467-9577E61240C7}"/>
              </a:ext>
            </a:extLst>
          </p:cNvPr>
          <p:cNvCxnSpPr>
            <a:cxnSpLocks/>
          </p:cNvCxnSpPr>
          <p:nvPr/>
        </p:nvCxnSpPr>
        <p:spPr>
          <a:xfrm flipV="1">
            <a:off x="3837708" y="2355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95A86B-7FDA-BB48-A129-E1CB7BB2568A}"/>
              </a:ext>
            </a:extLst>
          </p:cNvPr>
          <p:cNvSpPr txBox="1"/>
          <p:nvPr/>
        </p:nvSpPr>
        <p:spPr>
          <a:xfrm>
            <a:off x="3075709" y="284255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w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87B37-B27C-D745-A483-2A761070ACE0}"/>
              </a:ext>
            </a:extLst>
          </p:cNvPr>
          <p:cNvSpPr txBox="1"/>
          <p:nvPr/>
        </p:nvSpPr>
        <p:spPr>
          <a:xfrm>
            <a:off x="7897092" y="4491242"/>
            <a:ext cx="21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generalization error of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14320-A7FC-374E-8D18-D8BA5BFAE2FA}"/>
              </a:ext>
            </a:extLst>
          </p:cNvPr>
          <p:cNvCxnSpPr>
            <a:cxnSpLocks/>
          </p:cNvCxnSpPr>
          <p:nvPr/>
        </p:nvCxnSpPr>
        <p:spPr>
          <a:xfrm flipV="1">
            <a:off x="8936180" y="2299856"/>
            <a:ext cx="0" cy="20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90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To tune hyper </a:t>
            </a:r>
            <a:r>
              <a:rPr lang="fr-FR" dirty="0" err="1"/>
              <a:t>parameter</a:t>
            </a:r>
            <a:r>
              <a:rPr lang="fr-FR" dirty="0"/>
              <a:t>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428105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0B6B8-3D9B-414B-8C0C-6AD55BE7549B}"/>
              </a:ext>
            </a:extLst>
          </p:cNvPr>
          <p:cNvSpPr/>
          <p:nvPr/>
        </p:nvSpPr>
        <p:spPr>
          <a:xfrm>
            <a:off x="6082145" y="1427018"/>
            <a:ext cx="2078182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8174182" y="1427018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416EE-B5FD-4A44-B467-9577E61240C7}"/>
              </a:ext>
            </a:extLst>
          </p:cNvPr>
          <p:cNvCxnSpPr>
            <a:cxnSpLocks/>
          </p:cNvCxnSpPr>
          <p:nvPr/>
        </p:nvCxnSpPr>
        <p:spPr>
          <a:xfrm flipV="1">
            <a:off x="3837708" y="2355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95A86B-7FDA-BB48-A129-E1CB7BB2568A}"/>
              </a:ext>
            </a:extLst>
          </p:cNvPr>
          <p:cNvSpPr txBox="1"/>
          <p:nvPr/>
        </p:nvSpPr>
        <p:spPr>
          <a:xfrm>
            <a:off x="3075709" y="284255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w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E511E-1122-BC4F-9A42-51E52AD6626B}"/>
              </a:ext>
            </a:extLst>
          </p:cNvPr>
          <p:cNvSpPr txBox="1"/>
          <p:nvPr/>
        </p:nvSpPr>
        <p:spPr>
          <a:xfrm>
            <a:off x="6262255" y="3272043"/>
            <a:ext cx="185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performance of the chosen w and select </a:t>
            </a:r>
            <a:r>
              <a:rPr lang="en-US" b="1" dirty="0">
                <a:solidFill>
                  <a:schemeClr val="accent2"/>
                </a:solidFill>
              </a:rPr>
              <a:t>𝜶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87B37-B27C-D745-A483-2A761070ACE0}"/>
              </a:ext>
            </a:extLst>
          </p:cNvPr>
          <p:cNvSpPr txBox="1"/>
          <p:nvPr/>
        </p:nvSpPr>
        <p:spPr>
          <a:xfrm>
            <a:off x="7897092" y="4491242"/>
            <a:ext cx="21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generalization error of the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DA845-9CAF-C142-B2DE-D48419D9539E}"/>
              </a:ext>
            </a:extLst>
          </p:cNvPr>
          <p:cNvCxnSpPr>
            <a:cxnSpLocks/>
          </p:cNvCxnSpPr>
          <p:nvPr/>
        </p:nvCxnSpPr>
        <p:spPr>
          <a:xfrm flipV="1">
            <a:off x="7065817" y="2299854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14320-A7FC-374E-8D18-D8BA5BFAE2FA}"/>
              </a:ext>
            </a:extLst>
          </p:cNvPr>
          <p:cNvCxnSpPr>
            <a:cxnSpLocks/>
          </p:cNvCxnSpPr>
          <p:nvPr/>
        </p:nvCxnSpPr>
        <p:spPr>
          <a:xfrm flipV="1">
            <a:off x="8936180" y="2299856"/>
            <a:ext cx="0" cy="20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04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To tune hyper </a:t>
            </a:r>
            <a:r>
              <a:rPr lang="fr-FR" dirty="0" err="1"/>
              <a:t>parameter</a:t>
            </a:r>
            <a:r>
              <a:rPr lang="fr-FR" dirty="0"/>
              <a:t>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428105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0B6B8-3D9B-414B-8C0C-6AD55BE7549B}"/>
              </a:ext>
            </a:extLst>
          </p:cNvPr>
          <p:cNvSpPr/>
          <p:nvPr/>
        </p:nvSpPr>
        <p:spPr>
          <a:xfrm>
            <a:off x="6082145" y="1427018"/>
            <a:ext cx="2078182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8174182" y="1427018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416EE-B5FD-4A44-B467-9577E61240C7}"/>
              </a:ext>
            </a:extLst>
          </p:cNvPr>
          <p:cNvCxnSpPr>
            <a:cxnSpLocks/>
          </p:cNvCxnSpPr>
          <p:nvPr/>
        </p:nvCxnSpPr>
        <p:spPr>
          <a:xfrm flipV="1">
            <a:off x="3837708" y="2355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95A86B-7FDA-BB48-A129-E1CB7BB2568A}"/>
              </a:ext>
            </a:extLst>
          </p:cNvPr>
          <p:cNvSpPr txBox="1"/>
          <p:nvPr/>
        </p:nvSpPr>
        <p:spPr>
          <a:xfrm>
            <a:off x="3075709" y="284255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w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E511E-1122-BC4F-9A42-51E52AD6626B}"/>
              </a:ext>
            </a:extLst>
          </p:cNvPr>
          <p:cNvSpPr txBox="1"/>
          <p:nvPr/>
        </p:nvSpPr>
        <p:spPr>
          <a:xfrm>
            <a:off x="6262255" y="3272043"/>
            <a:ext cx="185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performance of the chosen w and select </a:t>
            </a:r>
            <a:r>
              <a:rPr lang="en-US" b="1" dirty="0">
                <a:solidFill>
                  <a:schemeClr val="accent2"/>
                </a:solidFill>
              </a:rPr>
              <a:t>𝜶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87B37-B27C-D745-A483-2A761070ACE0}"/>
              </a:ext>
            </a:extLst>
          </p:cNvPr>
          <p:cNvSpPr txBox="1"/>
          <p:nvPr/>
        </p:nvSpPr>
        <p:spPr>
          <a:xfrm>
            <a:off x="7897092" y="4491242"/>
            <a:ext cx="21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generalization error of the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DA845-9CAF-C142-B2DE-D48419D9539E}"/>
              </a:ext>
            </a:extLst>
          </p:cNvPr>
          <p:cNvCxnSpPr>
            <a:cxnSpLocks/>
          </p:cNvCxnSpPr>
          <p:nvPr/>
        </p:nvCxnSpPr>
        <p:spPr>
          <a:xfrm flipV="1">
            <a:off x="7065817" y="2299854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14320-A7FC-374E-8D18-D8BA5BFAE2FA}"/>
              </a:ext>
            </a:extLst>
          </p:cNvPr>
          <p:cNvCxnSpPr>
            <a:cxnSpLocks/>
          </p:cNvCxnSpPr>
          <p:nvPr/>
        </p:nvCxnSpPr>
        <p:spPr>
          <a:xfrm flipV="1">
            <a:off x="8936180" y="2299856"/>
            <a:ext cx="0" cy="20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EF4A3-13DD-6647-8286-8BB05ED5E24D}"/>
              </a:ext>
            </a:extLst>
          </p:cNvPr>
          <p:cNvSpPr txBox="1"/>
          <p:nvPr/>
        </p:nvSpPr>
        <p:spPr>
          <a:xfrm>
            <a:off x="1025237" y="4849091"/>
            <a:ext cx="360218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 if the validation set is too small : it won’t give you a good view on the performance !</a:t>
            </a:r>
          </a:p>
        </p:txBody>
      </p:sp>
    </p:spTree>
    <p:extLst>
      <p:ext uri="{BB962C8B-B14F-4D97-AF65-F5344CB8AC3E}">
        <p14:creationId xmlns:p14="http://schemas.microsoft.com/office/powerpoint/2010/main" val="39326479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503266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249382" y="3105834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Preprocessing : </a:t>
            </a:r>
          </a:p>
          <a:p>
            <a:r>
              <a:rPr lang="en-US" dirty="0"/>
              <a:t>	</a:t>
            </a:r>
            <a:r>
              <a:rPr lang="en-US" sz="2000" dirty="0"/>
              <a:t>Randomly assign data to K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4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3654BA-E78D-5745-A7F3-C4EC44068386}"/>
              </a:ext>
            </a:extLst>
          </p:cNvPr>
          <p:cNvSpPr txBox="1"/>
          <p:nvPr/>
        </p:nvSpPr>
        <p:spPr>
          <a:xfrm>
            <a:off x="249382" y="3105834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Preprocessing : </a:t>
            </a:r>
          </a:p>
          <a:p>
            <a:r>
              <a:rPr lang="en-US" dirty="0"/>
              <a:t>	</a:t>
            </a:r>
            <a:r>
              <a:rPr lang="en-US" sz="2000" dirty="0"/>
              <a:t>Randomly assign data to K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3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706582" y="34290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 = 0.1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3722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706582" y="3429000"/>
            <a:ext cx="6858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 = 0.1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k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95517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 = 0.1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k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80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 = 0.1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k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AF1936-9BAB-0241-A0D9-7F2CF5EA9504}"/>
              </a:ext>
            </a:extLst>
          </p:cNvPr>
          <p:cNvSpPr txBox="1"/>
          <p:nvPr/>
        </p:nvSpPr>
        <p:spPr>
          <a:xfrm>
            <a:off x="1620981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1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19C7A1-8421-2A47-8BF5-4CED731E0A42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2286000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8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8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(2)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4C70DF-94B7-8D4D-99B0-BAEA35233DBF}"/>
              </a:ext>
            </a:extLst>
          </p:cNvPr>
          <p:cNvSpPr txBox="1"/>
          <p:nvPr/>
        </p:nvSpPr>
        <p:spPr>
          <a:xfrm>
            <a:off x="2618509" y="2655515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7C34C-6DA4-8041-973B-7EA2153DE8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283528" y="2258290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C0AB07-57CA-CA4A-A3AA-DA5BBAE48F35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 = 0.1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308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(3)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09EF0F-148A-A448-86EE-7ED55F13644E}"/>
              </a:ext>
            </a:extLst>
          </p:cNvPr>
          <p:cNvSpPr txBox="1"/>
          <p:nvPr/>
        </p:nvSpPr>
        <p:spPr>
          <a:xfrm>
            <a:off x="3560617" y="2877188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3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3F42CD-583F-1C4E-AF4C-9E896A451B3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239490" y="2244436"/>
            <a:ext cx="69274" cy="63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60CB87-D63C-4342-9206-EB9600F708E9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 = 0.1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606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35467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17664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7550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4052454" y="2244436"/>
            <a:ext cx="25631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4052454" y="2244436"/>
            <a:ext cx="22790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EE3E01-F06D-D540-8A73-FFF1AEE48BAF}"/>
              </a:ext>
            </a:extLst>
          </p:cNvPr>
          <p:cNvSpPr txBox="1"/>
          <p:nvPr/>
        </p:nvSpPr>
        <p:spPr>
          <a:xfrm>
            <a:off x="4627417" y="2655516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4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8582-158D-E248-B7A2-ED354F25349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292436" y="2258291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EE898-62DC-8E4A-8224-F9E9E675C800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 = 0.1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0952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 = 0.1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591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/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Choose a </a:t>
                </a:r>
                <a:r>
                  <a:rPr lang="en-US" sz="2400" b="1" dirty="0"/>
                  <a:t>𝜶 = 0.1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2. For k = 1…K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Estimate w </a:t>
                </a:r>
                <a:r>
                  <a:rPr lang="en-US" sz="2000" baseline="30000" dirty="0"/>
                  <a:t>(k)</a:t>
                </a:r>
                <a:r>
                  <a:rPr lang="en-US" sz="2000" dirty="0"/>
                  <a:t> on the training block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error on validation block </a:t>
                </a:r>
                <a:r>
                  <a:rPr lang="en-US" sz="2000" dirty="0" err="1"/>
                  <a:t>error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(</a:t>
                </a:r>
                <a:r>
                  <a:rPr lang="en-US" sz="2000" b="1" dirty="0"/>
                  <a:t>𝜶</a:t>
                </a:r>
                <a:r>
                  <a:rPr lang="en-US" sz="20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400" dirty="0"/>
                  <a:t>3. Compute average error: CV(</a:t>
                </a:r>
                <a:r>
                  <a:rPr lang="en-US" sz="2400" b="1" dirty="0"/>
                  <a:t>𝜶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error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/>
                          <m:t>𝜶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blipFill>
                <a:blip r:embed="rId2"/>
                <a:stretch>
                  <a:fillRect l="-1294" t="-1914" b="-30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7032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fold</a:t>
            </a:r>
            <a:r>
              <a:rPr lang="fr-FR" dirty="0"/>
              <a:t> cross validation: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914400" y="291638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Repeat procedure for each choice of </a:t>
            </a:r>
            <a:r>
              <a:rPr lang="en-US" sz="2400" b="1" dirty="0"/>
              <a:t>𝜶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24C94-071F-BD48-840B-172B4B5747FF}"/>
              </a:ext>
            </a:extLst>
          </p:cNvPr>
          <p:cNvSpPr txBox="1"/>
          <p:nvPr/>
        </p:nvSpPr>
        <p:spPr>
          <a:xfrm>
            <a:off x="3616035" y="3816926"/>
            <a:ext cx="42949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ym typeface="Wingdings" pitchFamily="2" charset="2"/>
              </a:rPr>
              <a:t>Choose </a:t>
            </a:r>
            <a:r>
              <a:rPr lang="en-US" sz="2800" b="1" dirty="0"/>
              <a:t>𝜶</a:t>
            </a:r>
            <a:r>
              <a:rPr lang="en-US" sz="2800" dirty="0">
                <a:sym typeface="Wingdings" pitchFamily="2" charset="2"/>
              </a:rPr>
              <a:t> to minimize </a:t>
            </a:r>
            <a:r>
              <a:rPr lang="en-US" sz="2800" b="1" dirty="0">
                <a:sym typeface="Wingdings" pitchFamily="2" charset="2"/>
              </a:rPr>
              <a:t>CV(</a:t>
            </a:r>
            <a:r>
              <a:rPr lang="en-US" sz="2800" b="1" dirty="0"/>
              <a:t>𝜶)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789708" y="4959927"/>
            <a:ext cx="10875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Formally the best approximation occurs for validation sets of size 1 -&gt; </a:t>
            </a:r>
            <a:r>
              <a:rPr lang="en-US" sz="2000" b="1" dirty="0">
                <a:solidFill>
                  <a:schemeClr val="accent2"/>
                </a:solidFill>
              </a:rPr>
              <a:t>Leave-one-out CV</a:t>
            </a:r>
          </a:p>
          <a:p>
            <a:r>
              <a:rPr lang="en-US" sz="2000" dirty="0"/>
              <a:t>But computationally intensive !</a:t>
            </a:r>
          </a:p>
          <a:p>
            <a:r>
              <a:rPr lang="en-US" sz="2000" dirty="0"/>
              <a:t>… Typically people choose k=5 or 10 -&gt; </a:t>
            </a:r>
            <a:r>
              <a:rPr lang="en-US" sz="2000" b="1" dirty="0">
                <a:solidFill>
                  <a:schemeClr val="accent2"/>
                </a:solidFill>
              </a:rPr>
              <a:t>5-fold CV or 10-fold CV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62802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Everything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together</a:t>
            </a:r>
            <a:r>
              <a:rPr lang="fr-FR" sz="3733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69031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Boston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ity Outline Images, Stock Photos &amp; Vectors | Shutterstock">
            <a:extLst>
              <a:ext uri="{FF2B5EF4-FFF2-40B4-BE49-F238E27FC236}">
                <a16:creationId xmlns:a16="http://schemas.microsoft.com/office/drawing/2014/main" id="{35B39B0F-8CC0-8245-B13B-7E93848B2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"/>
          <a:stretch/>
        </p:blipFill>
        <p:spPr bwMode="auto">
          <a:xfrm>
            <a:off x="3444009" y="1145308"/>
            <a:ext cx="5036410" cy="22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96EE9-F0A7-1749-91CE-692FF419E9F8}"/>
              </a:ext>
            </a:extLst>
          </p:cNvPr>
          <p:cNvSpPr txBox="1"/>
          <p:nvPr/>
        </p:nvSpPr>
        <p:spPr>
          <a:xfrm>
            <a:off x="505691" y="3699164"/>
            <a:ext cx="1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dataset preloaded in </a:t>
            </a:r>
            <a:r>
              <a:rPr lang="en-US" b="1" dirty="0" err="1"/>
              <a:t>SciKit</a:t>
            </a:r>
            <a:r>
              <a:rPr lang="en-US" b="1" dirty="0"/>
              <a:t> Learn</a:t>
            </a:r>
            <a:r>
              <a:rPr lang="en-US" dirty="0"/>
              <a:t>. Contains 506 houses from the Boston area and their selling prices.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27339-2AFD-734B-BA23-B35323F1CB5A}"/>
              </a:ext>
            </a:extLst>
          </p:cNvPr>
          <p:cNvSpPr txBox="1"/>
          <p:nvPr/>
        </p:nvSpPr>
        <p:spPr>
          <a:xfrm>
            <a:off x="1177636" y="5056910"/>
            <a:ext cx="47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Localization characteristics (crime rates…)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characteristics (</a:t>
            </a:r>
            <a:r>
              <a:rPr lang="en-US" dirty="0" err="1"/>
              <a:t>nb</a:t>
            </a:r>
            <a:r>
              <a:rPr lang="en-US" dirty="0"/>
              <a:t> of rooms…)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74BD89-EBFF-5841-8AA8-266B2D790517}"/>
              </a:ext>
            </a:extLst>
          </p:cNvPr>
          <p:cNvCxnSpPr/>
          <p:nvPr/>
        </p:nvCxnSpPr>
        <p:spPr>
          <a:xfrm>
            <a:off x="5708073" y="5347855"/>
            <a:ext cx="149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189682-0BD8-3E48-A2FB-31CE53D0C42E}"/>
              </a:ext>
            </a:extLst>
          </p:cNvPr>
          <p:cNvSpPr txBox="1"/>
          <p:nvPr/>
        </p:nvSpPr>
        <p:spPr>
          <a:xfrm>
            <a:off x="7259781" y="5140037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82E3E-D49B-B148-BC67-F036B0FA3514}"/>
              </a:ext>
            </a:extLst>
          </p:cNvPr>
          <p:cNvSpPr txBox="1"/>
          <p:nvPr/>
        </p:nvSpPr>
        <p:spPr>
          <a:xfrm>
            <a:off x="2008909" y="4627419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Input 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0A088-31E6-6F4E-9222-D8B02C16C468}"/>
              </a:ext>
            </a:extLst>
          </p:cNvPr>
          <p:cNvSpPr txBox="1"/>
          <p:nvPr/>
        </p:nvSpPr>
        <p:spPr>
          <a:xfrm>
            <a:off x="6594764" y="4668983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44294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to polynomial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5B9665-3DD5-6D47-8453-1E9438C629EC}"/>
              </a:ext>
            </a:extLst>
          </p:cNvPr>
          <p:cNvGrpSpPr/>
          <p:nvPr/>
        </p:nvGrpSpPr>
        <p:grpSpPr>
          <a:xfrm>
            <a:off x="1039090" y="1284098"/>
            <a:ext cx="3449783" cy="2144902"/>
            <a:chOff x="6262253" y="1577230"/>
            <a:chExt cx="3449783" cy="21449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CBBE17-0EA4-064A-9131-79FCB10D8D64}"/>
                </a:ext>
              </a:extLst>
            </p:cNvPr>
            <p:cNvGrpSpPr/>
            <p:nvPr/>
          </p:nvGrpSpPr>
          <p:grpSpPr>
            <a:xfrm>
              <a:off x="6594763" y="1660358"/>
              <a:ext cx="3117273" cy="1662546"/>
              <a:chOff x="5181600" y="3865418"/>
              <a:chExt cx="3117273" cy="166254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E391D93-FC01-F746-9494-B55E2782B477}"/>
                  </a:ext>
                </a:extLst>
              </p:cNvPr>
              <p:cNvCxnSpPr/>
              <p:nvPr/>
            </p:nvCxnSpPr>
            <p:spPr>
              <a:xfrm flipV="1">
                <a:off x="5181600" y="3865418"/>
                <a:ext cx="0" cy="1662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CF04DA-B1AF-5045-AC9D-0D5323C53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5527964"/>
                <a:ext cx="3117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512F6-F469-C542-A0B3-F991C335300B}"/>
                </a:ext>
              </a:extLst>
            </p:cNvPr>
            <p:cNvSpPr txBox="1"/>
            <p:nvPr/>
          </p:nvSpPr>
          <p:spPr>
            <a:xfrm>
              <a:off x="9157854" y="335280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EAB76-7B0C-054E-876E-0D9EE22AA920}"/>
                </a:ext>
              </a:extLst>
            </p:cNvPr>
            <p:cNvSpPr txBox="1"/>
            <p:nvPr/>
          </p:nvSpPr>
          <p:spPr>
            <a:xfrm>
              <a:off x="6262253" y="157723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EF58C0-0171-CB40-80CE-16AA1C398CF0}"/>
                </a:ext>
              </a:extLst>
            </p:cNvPr>
            <p:cNvSpPr/>
            <p:nvPr/>
          </p:nvSpPr>
          <p:spPr>
            <a:xfrm>
              <a:off x="8562107" y="174348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BD7BF6-A2EB-0F49-98EA-59EE89CB03EF}"/>
                </a:ext>
              </a:extLst>
            </p:cNvPr>
            <p:cNvSpPr/>
            <p:nvPr/>
          </p:nvSpPr>
          <p:spPr>
            <a:xfrm>
              <a:off x="7148944" y="245006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7F1DD-59D5-4449-A43A-3623C4FA1FB6}"/>
                </a:ext>
              </a:extLst>
            </p:cNvPr>
            <p:cNvSpPr/>
            <p:nvPr/>
          </p:nvSpPr>
          <p:spPr>
            <a:xfrm>
              <a:off x="7619998" y="1979011"/>
              <a:ext cx="96982" cy="969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8C9D-DDCE-B94F-BDC6-BC60E85851C4}"/>
                </a:ext>
              </a:extLst>
            </p:cNvPr>
            <p:cNvSpPr/>
            <p:nvPr/>
          </p:nvSpPr>
          <p:spPr>
            <a:xfrm>
              <a:off x="8104908" y="202057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6D20A6-FB8C-8E4A-9CF5-BB55B249E623}"/>
                </a:ext>
              </a:extLst>
            </p:cNvPr>
            <p:cNvSpPr/>
            <p:nvPr/>
          </p:nvSpPr>
          <p:spPr>
            <a:xfrm>
              <a:off x="8520544" y="2283813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28790-3BA4-154E-A8C6-6F7A98EF680F}"/>
                </a:ext>
              </a:extLst>
            </p:cNvPr>
            <p:cNvSpPr/>
            <p:nvPr/>
          </p:nvSpPr>
          <p:spPr>
            <a:xfrm>
              <a:off x="6802581" y="308737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0B017F-C5A1-D54A-9758-1B0834CAF5AF}"/>
                </a:ext>
              </a:extLst>
            </p:cNvPr>
            <p:cNvSpPr/>
            <p:nvPr/>
          </p:nvSpPr>
          <p:spPr>
            <a:xfrm>
              <a:off x="7010399" y="2796431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AFD4CB-1786-E04F-9150-4973EBCC28DD}"/>
                </a:ext>
              </a:extLst>
            </p:cNvPr>
            <p:cNvSpPr/>
            <p:nvPr/>
          </p:nvSpPr>
          <p:spPr>
            <a:xfrm>
              <a:off x="7772399" y="2366940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AF729D4-906C-D449-A5A0-589CB1E96D56}"/>
              </a:ext>
            </a:extLst>
          </p:cNvPr>
          <p:cNvSpPr txBox="1"/>
          <p:nvPr/>
        </p:nvSpPr>
        <p:spPr>
          <a:xfrm>
            <a:off x="581890" y="1537854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price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3EBC8-6315-4D46-A4BD-D7DC3E6834B3}"/>
              </a:ext>
            </a:extLst>
          </p:cNvPr>
          <p:cNvSpPr txBox="1"/>
          <p:nvPr/>
        </p:nvSpPr>
        <p:spPr>
          <a:xfrm>
            <a:off x="4156363" y="3105834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</p:spTree>
    <p:extLst>
      <p:ext uri="{BB962C8B-B14F-4D97-AF65-F5344CB8AC3E}">
        <p14:creationId xmlns:p14="http://schemas.microsoft.com/office/powerpoint/2010/main" val="9004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to polynomial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472547" y="1198031"/>
            <a:ext cx="69807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Model:</a:t>
            </a:r>
          </a:p>
          <a:p>
            <a:r>
              <a:rPr lang="fr-FR" sz="2400" dirty="0"/>
              <a:t>y</a:t>
            </a:r>
            <a:r>
              <a:rPr lang="fr-FR" sz="2400" baseline="-25000" dirty="0"/>
              <a:t>i</a:t>
            </a:r>
            <a:r>
              <a:rPr lang="fr-FR" sz="2400" dirty="0"/>
              <a:t> = w</a:t>
            </a:r>
            <a:r>
              <a:rPr lang="fr-FR" sz="2400" baseline="-25000" dirty="0"/>
              <a:t>0</a:t>
            </a:r>
            <a:r>
              <a:rPr lang="fr-FR" sz="2400" dirty="0"/>
              <a:t> + w</a:t>
            </a:r>
            <a:r>
              <a:rPr lang="fr-FR" sz="2400" baseline="-25000" dirty="0"/>
              <a:t>1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dirty="0"/>
              <a:t> </a:t>
            </a:r>
            <a:r>
              <a:rPr lang="en-US" sz="2400" dirty="0">
                <a:solidFill>
                  <a:srgbClr val="002060"/>
                </a:solidFill>
              </a:rPr>
              <a:t>+ </a:t>
            </a:r>
            <a:r>
              <a:rPr lang="en-US" sz="2400" dirty="0" err="1">
                <a:solidFill>
                  <a:srgbClr val="002060"/>
                </a:solidFill>
              </a:rPr>
              <a:t>ε</a:t>
            </a:r>
            <a:r>
              <a:rPr lang="en-US" sz="2400" baseline="-25000" dirty="0" err="1">
                <a:solidFill>
                  <a:srgbClr val="002060"/>
                </a:solidFill>
              </a:rPr>
              <a:t>i</a:t>
            </a:r>
            <a:r>
              <a:rPr lang="fr-FR" sz="2400" dirty="0"/>
              <a:t>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5B9665-3DD5-6D47-8453-1E9438C629EC}"/>
              </a:ext>
            </a:extLst>
          </p:cNvPr>
          <p:cNvGrpSpPr/>
          <p:nvPr/>
        </p:nvGrpSpPr>
        <p:grpSpPr>
          <a:xfrm>
            <a:off x="1039090" y="1284098"/>
            <a:ext cx="3449783" cy="2144902"/>
            <a:chOff x="6262253" y="1577230"/>
            <a:chExt cx="3449783" cy="21449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CBBE17-0EA4-064A-9131-79FCB10D8D64}"/>
                </a:ext>
              </a:extLst>
            </p:cNvPr>
            <p:cNvGrpSpPr/>
            <p:nvPr/>
          </p:nvGrpSpPr>
          <p:grpSpPr>
            <a:xfrm>
              <a:off x="6594763" y="1660358"/>
              <a:ext cx="3117273" cy="1662546"/>
              <a:chOff x="5181600" y="3865418"/>
              <a:chExt cx="3117273" cy="166254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E391D93-FC01-F746-9494-B55E2782B477}"/>
                  </a:ext>
                </a:extLst>
              </p:cNvPr>
              <p:cNvCxnSpPr/>
              <p:nvPr/>
            </p:nvCxnSpPr>
            <p:spPr>
              <a:xfrm flipV="1">
                <a:off x="5181600" y="3865418"/>
                <a:ext cx="0" cy="1662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CF04DA-B1AF-5045-AC9D-0D5323C53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5527964"/>
                <a:ext cx="3117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512F6-F469-C542-A0B3-F991C335300B}"/>
                </a:ext>
              </a:extLst>
            </p:cNvPr>
            <p:cNvSpPr txBox="1"/>
            <p:nvPr/>
          </p:nvSpPr>
          <p:spPr>
            <a:xfrm>
              <a:off x="9157854" y="335280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EAB76-7B0C-054E-876E-0D9EE22AA920}"/>
                </a:ext>
              </a:extLst>
            </p:cNvPr>
            <p:cNvSpPr txBox="1"/>
            <p:nvPr/>
          </p:nvSpPr>
          <p:spPr>
            <a:xfrm>
              <a:off x="6262253" y="157723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EF58C0-0171-CB40-80CE-16AA1C398CF0}"/>
                </a:ext>
              </a:extLst>
            </p:cNvPr>
            <p:cNvSpPr/>
            <p:nvPr/>
          </p:nvSpPr>
          <p:spPr>
            <a:xfrm>
              <a:off x="8562107" y="174348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BD7BF6-A2EB-0F49-98EA-59EE89CB03EF}"/>
                </a:ext>
              </a:extLst>
            </p:cNvPr>
            <p:cNvSpPr/>
            <p:nvPr/>
          </p:nvSpPr>
          <p:spPr>
            <a:xfrm>
              <a:off x="7148944" y="245006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7F1DD-59D5-4449-A43A-3623C4FA1FB6}"/>
                </a:ext>
              </a:extLst>
            </p:cNvPr>
            <p:cNvSpPr/>
            <p:nvPr/>
          </p:nvSpPr>
          <p:spPr>
            <a:xfrm>
              <a:off x="7619998" y="1979011"/>
              <a:ext cx="96982" cy="969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8C9D-DDCE-B94F-BDC6-BC60E85851C4}"/>
                </a:ext>
              </a:extLst>
            </p:cNvPr>
            <p:cNvSpPr/>
            <p:nvPr/>
          </p:nvSpPr>
          <p:spPr>
            <a:xfrm>
              <a:off x="8104908" y="202057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6D20A6-FB8C-8E4A-9CF5-BB55B249E623}"/>
                </a:ext>
              </a:extLst>
            </p:cNvPr>
            <p:cNvSpPr/>
            <p:nvPr/>
          </p:nvSpPr>
          <p:spPr>
            <a:xfrm>
              <a:off x="8520544" y="2283813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28790-3BA4-154E-A8C6-6F7A98EF680F}"/>
                </a:ext>
              </a:extLst>
            </p:cNvPr>
            <p:cNvSpPr/>
            <p:nvPr/>
          </p:nvSpPr>
          <p:spPr>
            <a:xfrm>
              <a:off x="6802581" y="308737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0B017F-C5A1-D54A-9758-1B0834CAF5AF}"/>
                </a:ext>
              </a:extLst>
            </p:cNvPr>
            <p:cNvSpPr/>
            <p:nvPr/>
          </p:nvSpPr>
          <p:spPr>
            <a:xfrm>
              <a:off x="7010399" y="2796431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AFD4CB-1786-E04F-9150-4973EBCC28DD}"/>
                </a:ext>
              </a:extLst>
            </p:cNvPr>
            <p:cNvSpPr/>
            <p:nvPr/>
          </p:nvSpPr>
          <p:spPr>
            <a:xfrm>
              <a:off x="7772399" y="2366940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AF729D4-906C-D449-A5A0-589CB1E96D56}"/>
              </a:ext>
            </a:extLst>
          </p:cNvPr>
          <p:cNvSpPr txBox="1"/>
          <p:nvPr/>
        </p:nvSpPr>
        <p:spPr>
          <a:xfrm>
            <a:off x="581890" y="1537854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price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3EBC8-6315-4D46-A4BD-D7DC3E6834B3}"/>
              </a:ext>
            </a:extLst>
          </p:cNvPr>
          <p:cNvSpPr txBox="1"/>
          <p:nvPr/>
        </p:nvSpPr>
        <p:spPr>
          <a:xfrm>
            <a:off x="4156363" y="3105834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size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9C3006-94D0-864E-84CD-19A51466795B}"/>
              </a:ext>
            </a:extLst>
          </p:cNvPr>
          <p:cNvCxnSpPr/>
          <p:nvPr/>
        </p:nvCxnSpPr>
        <p:spPr>
          <a:xfrm flipV="1">
            <a:off x="1357746" y="1039089"/>
            <a:ext cx="2105891" cy="191192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3166</Words>
  <Application>Microsoft Macintosh PowerPoint</Application>
  <PresentationFormat>Widescreen</PresentationFormat>
  <Paragraphs>743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Office Theme</vt:lpstr>
      <vt:lpstr>Sprint 1</vt:lpstr>
      <vt:lpstr>Sprint 1: Regression</vt:lpstr>
      <vt:lpstr>Sprint 1: Day 1</vt:lpstr>
      <vt:lpstr>Sprint 1: Day 2</vt:lpstr>
      <vt:lpstr>PowerPoint Presentation</vt:lpstr>
      <vt:lpstr>The Boston housing price dataset</vt:lpstr>
      <vt:lpstr>PowerPoint Presentation</vt:lpstr>
      <vt:lpstr>From linear regression to polynomial</vt:lpstr>
      <vt:lpstr>From linear regression to polynomial</vt:lpstr>
      <vt:lpstr>Polynomial regression</vt:lpstr>
      <vt:lpstr>Polynomial regression</vt:lpstr>
      <vt:lpstr>Polynomial regression</vt:lpstr>
      <vt:lpstr>Machine learning and regression</vt:lpstr>
      <vt:lpstr>PowerPoint Presentation</vt:lpstr>
      <vt:lpstr>Creating a random polynomial dataset</vt:lpstr>
      <vt:lpstr>PowerPoint Presentation</vt:lpstr>
      <vt:lpstr>3 sources of error</vt:lpstr>
      <vt:lpstr>3 sources of error</vt:lpstr>
      <vt:lpstr>3 sources of error</vt:lpstr>
      <vt:lpstr>3 sources of error</vt:lpstr>
      <vt:lpstr>3 sources of error</vt:lpstr>
      <vt:lpstr>3 sources of error</vt:lpstr>
      <vt:lpstr>3 sources of error</vt:lpstr>
      <vt:lpstr>3 sources of error</vt:lpstr>
      <vt:lpstr>3 sources of error</vt:lpstr>
      <vt:lpstr>3 sources of error</vt:lpstr>
      <vt:lpstr>3 sources of error</vt:lpstr>
      <vt:lpstr>Bias – variance tradeoff</vt:lpstr>
      <vt:lpstr>Bias – variance tradeoff</vt:lpstr>
      <vt:lpstr>PowerPoint Presentation</vt:lpstr>
      <vt:lpstr>Overfitting?</vt:lpstr>
      <vt:lpstr>Overfitting?</vt:lpstr>
      <vt:lpstr>PowerPoint Presentation</vt:lpstr>
      <vt:lpstr>Creating a random polynomial dataset</vt:lpstr>
      <vt:lpstr>PowerPoint Presentation</vt:lpstr>
      <vt:lpstr>Machine learning and regression</vt:lpstr>
      <vt:lpstr>Machine learning and regression</vt:lpstr>
      <vt:lpstr>Designing a new total cost format</vt:lpstr>
      <vt:lpstr>Designing a new total cost format</vt:lpstr>
      <vt:lpstr>Designing a new total cost format</vt:lpstr>
      <vt:lpstr>Ridge regression objective</vt:lpstr>
      <vt:lpstr>Ridge regression = L2 regularization</vt:lpstr>
      <vt:lpstr>Ridge regression = L2 regularization</vt:lpstr>
      <vt:lpstr>Ridge regression = L2 regularization</vt:lpstr>
      <vt:lpstr>Ridge regression = L2 regularization</vt:lpstr>
      <vt:lpstr>Bias – variance tradeoff</vt:lpstr>
      <vt:lpstr>PowerPoint Presentation</vt:lpstr>
      <vt:lpstr>Creating a random polynomial dataset</vt:lpstr>
      <vt:lpstr>PowerPoint Presentation</vt:lpstr>
      <vt:lpstr>Why feature selections?</vt:lpstr>
      <vt:lpstr>PowerPoint Presentation</vt:lpstr>
      <vt:lpstr>Ridge regression: L2 regularized regression</vt:lpstr>
      <vt:lpstr>Ridge regression: L2 regularized regression</vt:lpstr>
      <vt:lpstr>Lasso regression : L1 regularized regression</vt:lpstr>
      <vt:lpstr>Lasso regression : L1 regularized regression</vt:lpstr>
      <vt:lpstr>Lasso regression : L1 regularized regression</vt:lpstr>
      <vt:lpstr>Lasso regression : L1 regularized regression</vt:lpstr>
      <vt:lpstr>PowerPoint Presentation</vt:lpstr>
      <vt:lpstr>Creating a random polynomial dataset</vt:lpstr>
      <vt:lpstr>PowerPoint Presentation</vt:lpstr>
      <vt:lpstr>Up until now:</vt:lpstr>
      <vt:lpstr>To tune hyper parameter:</vt:lpstr>
      <vt:lpstr>To tune hyper parameter: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K-fold cross validation:</vt:lpstr>
      <vt:lpstr>PowerPoint Presentation</vt:lpstr>
      <vt:lpstr>The Boston housing price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Microsoft Office User</dc:creator>
  <cp:lastModifiedBy>Microsoft Office User</cp:lastModifiedBy>
  <cp:revision>42</cp:revision>
  <dcterms:created xsi:type="dcterms:W3CDTF">2020-04-10T17:50:42Z</dcterms:created>
  <dcterms:modified xsi:type="dcterms:W3CDTF">2020-04-26T23:24:28Z</dcterms:modified>
</cp:coreProperties>
</file>