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3" r:id="rId4"/>
    <p:sldId id="312" r:id="rId5"/>
    <p:sldId id="303" r:id="rId6"/>
    <p:sldId id="311" r:id="rId7"/>
    <p:sldId id="313" r:id="rId8"/>
    <p:sldId id="314" r:id="rId9"/>
    <p:sldId id="317" r:id="rId10"/>
    <p:sldId id="324" r:id="rId11"/>
    <p:sldId id="310" r:id="rId12"/>
    <p:sldId id="319" r:id="rId13"/>
    <p:sldId id="318" r:id="rId14"/>
    <p:sldId id="320" r:id="rId15"/>
    <p:sldId id="321" r:id="rId16"/>
    <p:sldId id="322" r:id="rId17"/>
    <p:sldId id="323" r:id="rId18"/>
    <p:sldId id="316" r:id="rId19"/>
    <p:sldId id="302" r:id="rId20"/>
    <p:sldId id="325" r:id="rId21"/>
    <p:sldId id="327" r:id="rId22"/>
    <p:sldId id="328" r:id="rId23"/>
    <p:sldId id="329" r:id="rId24"/>
    <p:sldId id="326" r:id="rId25"/>
    <p:sldId id="266" r:id="rId26"/>
    <p:sldId id="331" r:id="rId27"/>
    <p:sldId id="330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D1C75-AAC2-1D40-859E-3E3AF26BCE7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705E-B1E9-0647-8CDE-6B0D343F0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8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7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46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4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I learn a classifier, I'm given a set of input data. </a:t>
            </a:r>
          </a:p>
          <a:p>
            <a:r>
              <a:rPr lang="en-US" dirty="0"/>
              <a:t>So these are sentences that have been marked to say positive or negative sentiment, and as in regression, we split it into a training set and a test set.</a:t>
            </a:r>
          </a:p>
          <a:p>
            <a:endParaRPr lang="en-US" dirty="0"/>
          </a:p>
          <a:p>
            <a:r>
              <a:rPr lang="en-US" dirty="0"/>
              <a:t>I feed the training set to the classifier I'm trying to learn and that algorithm is actually going to learn the weights for words. </a:t>
            </a:r>
          </a:p>
          <a:p>
            <a:r>
              <a:rPr lang="en-US" dirty="0"/>
              <a:t>So for example it's going to learn that good has a weight 1.0.  Awesome, 1.7 Bad, -1.0.  And awful, -3.3. </a:t>
            </a:r>
          </a:p>
          <a:p>
            <a:endParaRPr lang="en-US" dirty="0"/>
          </a:p>
          <a:p>
            <a:r>
              <a:rPr lang="en-US" dirty="0"/>
              <a:t>And then, these weights are going to be used to score every element in </a:t>
            </a:r>
          </a:p>
          <a:p>
            <a:r>
              <a:rPr lang="en-US" dirty="0"/>
              <a:t>the test set and evaluate how good we're doing in terms of classification. </a:t>
            </a:r>
          </a:p>
          <a:p>
            <a:r>
              <a:rPr lang="en-US" dirty="0"/>
              <a:t>So lets talk about what that evaluation looks like.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6613-8462-6E4A-92FF-A0A281350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7F92-15E7-1E44-B17A-DC0E541D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1557-2FB5-5643-B6AB-86355FE8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3B5-90FF-5C47-B1F0-4FB6831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DA7-ABFE-0E4B-925E-684F3D4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B3CA-00C9-5E4A-8B79-4013123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FF6-9860-5D42-AD61-03D5F55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0D33-1D7D-5A43-9447-9C5637FA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F1DD-619D-DE41-BEFC-96BF43D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8314-5D32-4045-A1AB-6C998E6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188-2717-0E45-92B1-CB4E7391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67BC-AB2A-784B-87CF-29BDFBB3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0F1E-B502-8B45-BA4C-5C9F999A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D5C-5924-1E4B-B32A-8FFED5B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1275-E246-B541-B9C2-B8850C51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8AAD-C0BE-4345-B42B-8560B6A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08C-BDB2-FB4E-96C7-346BB69C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4734-B65D-144A-A493-ECBFFDB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CE48-3304-A74E-9939-C8DF4AC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2A8B-3356-7742-8A48-87F299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B634-7AFD-DB41-A82C-7588D9E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EEF-DBF2-6A4B-B32B-2A1B9A8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B913-7007-D341-8822-BFDA9F7B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930E-8956-D841-817A-512D5B8B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216-C847-FC46-82FA-237801E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9C07-64ED-5244-87B1-2ED40D1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EC6-023B-4747-9EE8-55105B25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1487-D84A-0D49-B849-D35EBBF6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4317-2A3F-0444-B2DF-13F40A01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9FF20-A288-A34D-9A39-2905C02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DD5A-3ACC-A44D-A271-4254B26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B212-0EBA-ED4A-ABA4-3BFA7A8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F6D-FFDE-BD4D-8FB7-27AC7F92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0120-0DE6-6F40-9A0E-5E03ECD6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CB28-F11B-7742-8B74-54A0D2A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3C45-FAE0-C545-B5D6-5BAF8F20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16A6-BFCF-864D-9EAB-D245A9F8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75C32-204E-174F-A069-5590BE4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FD428-07F2-BE45-B66A-C9F9F992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5408-DF11-BA49-B9AA-E3C75F8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E9A2-9CBC-174E-99D7-0399F13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15DE-439E-8547-BCFF-1606149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71803-72EF-414A-B092-5A35FF8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83A1F-0B62-8347-8A83-35598574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EED0F-3F8C-9D4A-8598-52EDEE38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8BEA1-EE33-1C44-ABBE-9BD422B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FC8A-DFF7-274E-B9EF-F4872C3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6C15-7237-2B40-BEE3-0423F8D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B23F-3179-664C-A034-5D68A924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2D6D-D568-C844-9ACF-66E49073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95D0-4792-8848-8237-50E0102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DF6E-DD89-E446-A665-E2DD814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A0FD-EE40-264E-8062-0F2FC36A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BFB-2445-B04E-AAF9-1D2E00F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215E9-782F-E044-AC2D-5CADAF55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FD63-768D-5B42-AA96-D017AB77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B31D-6030-0C48-8DB4-69A6DA7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35E4-1461-AC44-A0C5-A390D7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413F-3C11-294E-AB22-92D0085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9E028-9B6E-744F-9544-273B4EC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B5D-11AE-D646-8D3D-CA74C22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1A8A-4AAC-E44A-B36D-575B3B6F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B137-0301-AA46-9135-E844B74EBE2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F014-38E2-0741-B207-B79DED6B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367-CD47-2344-8D27-02FA28B0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111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F30D86-678E-5944-B376-7B8E6E46DC25}"/>
              </a:ext>
            </a:extLst>
          </p:cNvPr>
          <p:cNvSpPr txBox="1"/>
          <p:nvPr/>
        </p:nvSpPr>
        <p:spPr>
          <a:xfrm>
            <a:off x="115574" y="4438934"/>
            <a:ext cx="276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&gt;User_1</a:t>
            </a:r>
          </a:p>
          <a:p>
            <a:r>
              <a:rPr lang="en-US" dirty="0"/>
              <a:t>“This book was </a:t>
            </a:r>
            <a:r>
              <a:rPr lang="en-US" dirty="0">
                <a:solidFill>
                  <a:schemeClr val="accent1"/>
                </a:solidFill>
              </a:rPr>
              <a:t>awesome</a:t>
            </a:r>
            <a:r>
              <a:rPr lang="en-US" dirty="0"/>
              <a:t>, and the characters were </a:t>
            </a:r>
            <a:r>
              <a:rPr lang="en-US" dirty="0">
                <a:solidFill>
                  <a:schemeClr val="accent6"/>
                </a:solidFill>
              </a:rPr>
              <a:t>great</a:t>
            </a:r>
            <a:r>
              <a:rPr lang="en-US" dirty="0"/>
              <a:t>. The writing was OK”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97EB8-9B68-7847-B368-C9C86D5FE839}"/>
              </a:ext>
            </a:extLst>
          </p:cNvPr>
          <p:cNvSpPr/>
          <p:nvPr/>
        </p:nvSpPr>
        <p:spPr>
          <a:xfrm>
            <a:off x="3270504" y="3663542"/>
            <a:ext cx="5650992" cy="2751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Linear classifier</a:t>
            </a:r>
          </a:p>
          <a:p>
            <a:pPr algn="ctr"/>
            <a:endParaRPr lang="en-US" dirty="0"/>
          </a:p>
          <a:p>
            <a:r>
              <a:rPr lang="en-US" dirty="0"/>
              <a:t>Score(X1) = 2.85 x (#</a:t>
            </a:r>
            <a:r>
              <a:rPr lang="en-US" dirty="0">
                <a:solidFill>
                  <a:schemeClr val="accent1"/>
                </a:solidFill>
              </a:rPr>
              <a:t>awesome</a:t>
            </a:r>
            <a:r>
              <a:rPr lang="en-US" dirty="0"/>
              <a:t>) + 1.7 x (#</a:t>
            </a:r>
            <a:r>
              <a:rPr lang="en-US" dirty="0">
                <a:solidFill>
                  <a:schemeClr val="accent6"/>
                </a:solidFill>
              </a:rPr>
              <a:t>great</a:t>
            </a:r>
            <a:r>
              <a:rPr lang="en-US" dirty="0"/>
              <a:t>) + 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13C77-3921-8B41-8567-FA79A83A0281}"/>
              </a:ext>
            </a:extLst>
          </p:cNvPr>
          <p:cNvGraphicFramePr>
            <a:graphicFrameLocks noGrp="1"/>
          </p:cNvGraphicFramePr>
          <p:nvPr/>
        </p:nvGraphicFramePr>
        <p:xfrm>
          <a:off x="4861559" y="110194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awesome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great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3BA3F8-FDF1-F34E-9D3E-7DFE967367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96000" y="2956140"/>
            <a:ext cx="0" cy="707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685536-A5A6-DA43-8130-3DDB5836B7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84900" y="5039099"/>
            <a:ext cx="385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8F6C89-D01F-6B4C-A07A-D90580B9382D}"/>
              </a:ext>
            </a:extLst>
          </p:cNvPr>
          <p:cNvCxnSpPr/>
          <p:nvPr/>
        </p:nvCxnSpPr>
        <p:spPr>
          <a:xfrm>
            <a:off x="6074662" y="4591000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48906B-4BB9-FC4A-AD36-2C1A9AB4C17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8921496" y="5036920"/>
            <a:ext cx="521861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FEB12A-BFC8-7A42-95DA-FFBF2888BA9D}"/>
              </a:ext>
            </a:extLst>
          </p:cNvPr>
          <p:cNvSpPr txBox="1"/>
          <p:nvPr/>
        </p:nvSpPr>
        <p:spPr>
          <a:xfrm>
            <a:off x="9443357" y="4852254"/>
            <a:ext cx="27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Positive classification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E35D552-5E64-1848-87E1-4E50E0C38200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Linear Classifier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676E-EC86-2246-A1D4-992F52F91B26}"/>
              </a:ext>
            </a:extLst>
          </p:cNvPr>
          <p:cNvSpPr txBox="1"/>
          <p:nvPr/>
        </p:nvSpPr>
        <p:spPr>
          <a:xfrm>
            <a:off x="4752109" y="5278583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Score(X1) &gt; 0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+1</a:t>
            </a:r>
          </a:p>
          <a:p>
            <a:r>
              <a:rPr lang="en-US" dirty="0"/>
              <a:t>If score(X1) &lt; 0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-1</a:t>
            </a:r>
          </a:p>
        </p:txBody>
      </p:sp>
    </p:spTree>
    <p:extLst>
      <p:ext uri="{BB962C8B-B14F-4D97-AF65-F5344CB8AC3E}">
        <p14:creationId xmlns:p14="http://schemas.microsoft.com/office/powerpoint/2010/main" val="123950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1856508" y="1440873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724400" y="1717962"/>
            <a:ext cx="151014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 flipV="1">
            <a:off x="3560617" y="2147453"/>
            <a:ext cx="1163783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234546" y="2147453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976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2701636" y="2867891"/>
            <a:ext cx="4807527" cy="2230581"/>
            <a:chOff x="2701636" y="2867891"/>
            <a:chExt cx="4807527" cy="22305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708563" y="2867891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01636" y="5098471"/>
              <a:ext cx="480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2798619" y="3616036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43D52D-9B39-814D-8302-332E3F77887B}"/>
              </a:ext>
            </a:extLst>
          </p:cNvPr>
          <p:cNvSpPr txBox="1"/>
          <p:nvPr/>
        </p:nvSpPr>
        <p:spPr>
          <a:xfrm>
            <a:off x="6442364" y="1620982"/>
            <a:ext cx="84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h(x)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835570-B67C-1742-BC83-4F91F9A4D25E}"/>
              </a:ext>
            </a:extLst>
          </p:cNvPr>
          <p:cNvCxnSpPr/>
          <p:nvPr/>
        </p:nvCxnSpPr>
        <p:spPr>
          <a:xfrm>
            <a:off x="9033164" y="2133598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FCC0DB4-1ADF-2C43-8C48-3DC8D8F81D18}"/>
              </a:ext>
            </a:extLst>
          </p:cNvPr>
          <p:cNvGrpSpPr/>
          <p:nvPr/>
        </p:nvGrpSpPr>
        <p:grpSpPr>
          <a:xfrm>
            <a:off x="10321636" y="1704111"/>
            <a:ext cx="290945" cy="600210"/>
            <a:chOff x="10377056" y="1662546"/>
            <a:chExt cx="290945" cy="6002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489EB-4407-0A42-9D1C-FB5BF853C0D7}"/>
                </a:ext>
              </a:extLst>
            </p:cNvPr>
            <p:cNvSpPr txBox="1"/>
            <p:nvPr/>
          </p:nvSpPr>
          <p:spPr>
            <a:xfrm>
              <a:off x="10390910" y="1801091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6E7C3F-2242-7A4C-923B-8BDDA013D322}"/>
                </a:ext>
              </a:extLst>
            </p:cNvPr>
            <p:cNvSpPr txBox="1"/>
            <p:nvPr/>
          </p:nvSpPr>
          <p:spPr>
            <a:xfrm>
              <a:off x="10377056" y="1662546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^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FE0B45-1DD4-234A-BEDE-792EDEF20690}"/>
              </a:ext>
            </a:extLst>
          </p:cNvPr>
          <p:cNvSpPr txBox="1"/>
          <p:nvPr/>
        </p:nvSpPr>
        <p:spPr>
          <a:xfrm>
            <a:off x="3713018" y="225829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6FE3CB-0CD3-DD41-914C-3F5263FD03A6}"/>
              </a:ext>
            </a:extLst>
          </p:cNvPr>
          <p:cNvSpPr txBox="1"/>
          <p:nvPr/>
        </p:nvSpPr>
        <p:spPr>
          <a:xfrm>
            <a:off x="2826326" y="4073236"/>
            <a:ext cx="15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of the review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ADA9C-E69B-0140-BE11-23D3654199D3}"/>
              </a:ext>
            </a:extLst>
          </p:cNvPr>
          <p:cNvSpPr txBox="1"/>
          <p:nvPr/>
        </p:nvSpPr>
        <p:spPr>
          <a:xfrm>
            <a:off x="8991599" y="2576945"/>
            <a:ext cx="15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coefficients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154FA8-A42A-2A4A-A32F-B121BA4D9383}"/>
              </a:ext>
            </a:extLst>
          </p:cNvPr>
          <p:cNvSpPr txBox="1"/>
          <p:nvPr/>
        </p:nvSpPr>
        <p:spPr>
          <a:xfrm>
            <a:off x="6331526" y="2244435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C5096-65FE-6441-9F42-713E35FD3D86}"/>
              </a:ext>
            </a:extLst>
          </p:cNvPr>
          <p:cNvSpPr txBox="1"/>
          <p:nvPr/>
        </p:nvSpPr>
        <p:spPr>
          <a:xfrm>
            <a:off x="10266219" y="2230581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Sign(Score(x</a:t>
            </a:r>
            <a:r>
              <a:rPr lang="en-US" baseline="-25000" dirty="0"/>
              <a:t>i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8438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Logistic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2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1801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Interpreting</a:t>
            </a:r>
            <a:r>
              <a:rPr lang="fr-FR" dirty="0"/>
              <a:t> Score(X</a:t>
            </a:r>
            <a:r>
              <a:rPr lang="fr-FR" baseline="-25000" dirty="0"/>
              <a:t>i</a:t>
            </a:r>
            <a:r>
              <a:rPr lang="fr-FR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A160E3-4C61-F942-BFA4-A7871CC5553C}"/>
              </a:ext>
            </a:extLst>
          </p:cNvPr>
          <p:cNvCxnSpPr/>
          <p:nvPr/>
        </p:nvCxnSpPr>
        <p:spPr>
          <a:xfrm>
            <a:off x="1662545" y="2175164"/>
            <a:ext cx="7315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998184-A073-0C42-BFDB-C1C553DC61B2}"/>
              </a:ext>
            </a:extLst>
          </p:cNvPr>
          <p:cNvSpPr txBox="1"/>
          <p:nvPr/>
        </p:nvSpPr>
        <p:spPr>
          <a:xfrm>
            <a:off x="1357745" y="2202873"/>
            <a:ext cx="135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57D2C-3D0F-444A-9B57-8CE837A5C0C0}"/>
              </a:ext>
            </a:extLst>
          </p:cNvPr>
          <p:cNvSpPr txBox="1"/>
          <p:nvPr/>
        </p:nvSpPr>
        <p:spPr>
          <a:xfrm>
            <a:off x="8631381" y="2272145"/>
            <a:ext cx="135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+∞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590B2-9854-954A-B1BF-37662FB40C97}"/>
              </a:ext>
            </a:extLst>
          </p:cNvPr>
          <p:cNvSpPr txBox="1"/>
          <p:nvPr/>
        </p:nvSpPr>
        <p:spPr>
          <a:xfrm>
            <a:off x="3061855" y="1690254"/>
            <a:ext cx="500149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Score(X</a:t>
            </a:r>
            <a:r>
              <a:rPr lang="en-US" sz="2400" baseline="-25000" dirty="0"/>
              <a:t>i</a:t>
            </a:r>
            <a:r>
              <a:rPr lang="en-US" sz="2400" dirty="0"/>
              <a:t>) = W</a:t>
            </a:r>
            <a:r>
              <a:rPr lang="en-US" sz="2400" baseline="-25000" dirty="0"/>
              <a:t>0</a:t>
            </a:r>
            <a:r>
              <a:rPr lang="en-US" sz="2400" dirty="0"/>
              <a:t> + w</a:t>
            </a:r>
            <a:r>
              <a:rPr lang="en-US" sz="2400" baseline="-25000" dirty="0"/>
              <a:t>1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[1] + … + w</a:t>
            </a:r>
            <a:r>
              <a:rPr lang="en-US" sz="2400" baseline="-25000" dirty="0"/>
              <a:t>d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[d]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9ACE1-DE00-974F-9C24-90024AF15E85}"/>
              </a:ext>
            </a:extLst>
          </p:cNvPr>
          <p:cNvSpPr txBox="1"/>
          <p:nvPr/>
        </p:nvSpPr>
        <p:spPr>
          <a:xfrm>
            <a:off x="5250872" y="2286000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EA7DE-0AAA-F949-82FB-D94E7F4E506B}"/>
              </a:ext>
            </a:extLst>
          </p:cNvPr>
          <p:cNvSpPr txBox="1"/>
          <p:nvPr/>
        </p:nvSpPr>
        <p:spPr>
          <a:xfrm>
            <a:off x="3061854" y="2466109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27D2FC-2821-6C40-B45C-604653DB63D4}"/>
              </a:ext>
            </a:extLst>
          </p:cNvPr>
          <p:cNvSpPr txBox="1"/>
          <p:nvPr/>
        </p:nvSpPr>
        <p:spPr>
          <a:xfrm>
            <a:off x="6677891" y="2466109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BFD534-BAF6-7945-8E4D-9AC406AE4791}"/>
              </a:ext>
            </a:extLst>
          </p:cNvPr>
          <p:cNvCxnSpPr/>
          <p:nvPr/>
        </p:nvCxnSpPr>
        <p:spPr>
          <a:xfrm>
            <a:off x="8950036" y="2881745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78584E-FDEF-6F40-9C18-98A68935EAA2}"/>
              </a:ext>
            </a:extLst>
          </p:cNvPr>
          <p:cNvSpPr txBox="1"/>
          <p:nvPr/>
        </p:nvSpPr>
        <p:spPr>
          <a:xfrm>
            <a:off x="8506691" y="3906981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sure 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A79446-BB6C-9841-943D-6CC47CF729C0}"/>
              </a:ext>
            </a:extLst>
          </p:cNvPr>
          <p:cNvCxnSpPr/>
          <p:nvPr/>
        </p:nvCxnSpPr>
        <p:spPr>
          <a:xfrm>
            <a:off x="1731818" y="2812472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ABA92A-2EBF-3241-8477-26F8E01D7E9F}"/>
              </a:ext>
            </a:extLst>
          </p:cNvPr>
          <p:cNvSpPr txBox="1"/>
          <p:nvPr/>
        </p:nvSpPr>
        <p:spPr>
          <a:xfrm>
            <a:off x="1288473" y="3837708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sure 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C7A3BA-8737-8149-A0D6-8C02D9874AEE}"/>
              </a:ext>
            </a:extLst>
          </p:cNvPr>
          <p:cNvCxnSpPr/>
          <p:nvPr/>
        </p:nvCxnSpPr>
        <p:spPr>
          <a:xfrm>
            <a:off x="5389418" y="2743199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F23211-E9A5-0645-9091-BC7677C9A6B8}"/>
              </a:ext>
            </a:extLst>
          </p:cNvPr>
          <p:cNvSpPr txBox="1"/>
          <p:nvPr/>
        </p:nvSpPr>
        <p:spPr>
          <a:xfrm>
            <a:off x="4946073" y="3768435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sure !</a:t>
            </a:r>
          </a:p>
        </p:txBody>
      </p:sp>
    </p:spTree>
    <p:extLst>
      <p:ext uri="{BB962C8B-B14F-4D97-AF65-F5344CB8AC3E}">
        <p14:creationId xmlns:p14="http://schemas.microsoft.com/office/powerpoint/2010/main" val="46903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1801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Interpreting</a:t>
            </a:r>
            <a:r>
              <a:rPr lang="fr-FR" dirty="0"/>
              <a:t> Score(X</a:t>
            </a:r>
            <a:r>
              <a:rPr lang="fr-FR" baseline="-25000" dirty="0"/>
              <a:t>i</a:t>
            </a:r>
            <a:r>
              <a:rPr lang="fr-FR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A160E3-4C61-F942-BFA4-A7871CC5553C}"/>
              </a:ext>
            </a:extLst>
          </p:cNvPr>
          <p:cNvCxnSpPr/>
          <p:nvPr/>
        </p:nvCxnSpPr>
        <p:spPr>
          <a:xfrm>
            <a:off x="1662545" y="2175164"/>
            <a:ext cx="7315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998184-A073-0C42-BFDB-C1C553DC61B2}"/>
              </a:ext>
            </a:extLst>
          </p:cNvPr>
          <p:cNvSpPr txBox="1"/>
          <p:nvPr/>
        </p:nvSpPr>
        <p:spPr>
          <a:xfrm>
            <a:off x="1357745" y="2202873"/>
            <a:ext cx="135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57D2C-3D0F-444A-9B57-8CE837A5C0C0}"/>
              </a:ext>
            </a:extLst>
          </p:cNvPr>
          <p:cNvSpPr txBox="1"/>
          <p:nvPr/>
        </p:nvSpPr>
        <p:spPr>
          <a:xfrm>
            <a:off x="8631381" y="2272145"/>
            <a:ext cx="135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+∞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590B2-9854-954A-B1BF-37662FB40C97}"/>
              </a:ext>
            </a:extLst>
          </p:cNvPr>
          <p:cNvSpPr txBox="1"/>
          <p:nvPr/>
        </p:nvSpPr>
        <p:spPr>
          <a:xfrm>
            <a:off x="3061855" y="1690254"/>
            <a:ext cx="500149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Score(X</a:t>
            </a:r>
            <a:r>
              <a:rPr lang="en-US" sz="2400" baseline="-25000" dirty="0"/>
              <a:t>i</a:t>
            </a:r>
            <a:r>
              <a:rPr lang="en-US" sz="2400" dirty="0"/>
              <a:t>) = W</a:t>
            </a:r>
            <a:r>
              <a:rPr lang="en-US" sz="2400" baseline="-25000" dirty="0"/>
              <a:t>0</a:t>
            </a:r>
            <a:r>
              <a:rPr lang="en-US" sz="2400" dirty="0"/>
              <a:t> + w</a:t>
            </a:r>
            <a:r>
              <a:rPr lang="en-US" sz="2400" baseline="-25000" dirty="0"/>
              <a:t>1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[1] + … + w</a:t>
            </a:r>
            <a:r>
              <a:rPr lang="en-US" sz="2400" baseline="-25000" dirty="0"/>
              <a:t>d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[d]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9ACE1-DE00-974F-9C24-90024AF15E85}"/>
              </a:ext>
            </a:extLst>
          </p:cNvPr>
          <p:cNvSpPr txBox="1"/>
          <p:nvPr/>
        </p:nvSpPr>
        <p:spPr>
          <a:xfrm>
            <a:off x="5250872" y="2286000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EA7DE-0AAA-F949-82FB-D94E7F4E506B}"/>
              </a:ext>
            </a:extLst>
          </p:cNvPr>
          <p:cNvSpPr txBox="1"/>
          <p:nvPr/>
        </p:nvSpPr>
        <p:spPr>
          <a:xfrm>
            <a:off x="3061854" y="2466109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27D2FC-2821-6C40-B45C-604653DB63D4}"/>
              </a:ext>
            </a:extLst>
          </p:cNvPr>
          <p:cNvSpPr txBox="1"/>
          <p:nvPr/>
        </p:nvSpPr>
        <p:spPr>
          <a:xfrm>
            <a:off x="6677891" y="2466109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BFD534-BAF6-7945-8E4D-9AC406AE4791}"/>
              </a:ext>
            </a:extLst>
          </p:cNvPr>
          <p:cNvCxnSpPr/>
          <p:nvPr/>
        </p:nvCxnSpPr>
        <p:spPr>
          <a:xfrm>
            <a:off x="8950036" y="2881745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78584E-FDEF-6F40-9C18-98A68935EAA2}"/>
              </a:ext>
            </a:extLst>
          </p:cNvPr>
          <p:cNvSpPr txBox="1"/>
          <p:nvPr/>
        </p:nvSpPr>
        <p:spPr>
          <a:xfrm>
            <a:off x="8506691" y="3906981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sure 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A79446-BB6C-9841-943D-6CC47CF729C0}"/>
              </a:ext>
            </a:extLst>
          </p:cNvPr>
          <p:cNvCxnSpPr/>
          <p:nvPr/>
        </p:nvCxnSpPr>
        <p:spPr>
          <a:xfrm>
            <a:off x="1731818" y="2812472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ABA92A-2EBF-3241-8477-26F8E01D7E9F}"/>
              </a:ext>
            </a:extLst>
          </p:cNvPr>
          <p:cNvSpPr txBox="1"/>
          <p:nvPr/>
        </p:nvSpPr>
        <p:spPr>
          <a:xfrm>
            <a:off x="1288473" y="3837708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sure 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C7A3BA-8737-8149-A0D6-8C02D9874AEE}"/>
              </a:ext>
            </a:extLst>
          </p:cNvPr>
          <p:cNvCxnSpPr/>
          <p:nvPr/>
        </p:nvCxnSpPr>
        <p:spPr>
          <a:xfrm>
            <a:off x="5389418" y="2743199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F23211-E9A5-0645-9091-BC7677C9A6B8}"/>
              </a:ext>
            </a:extLst>
          </p:cNvPr>
          <p:cNvSpPr txBox="1"/>
          <p:nvPr/>
        </p:nvSpPr>
        <p:spPr>
          <a:xfrm>
            <a:off x="4946073" y="3768435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sure 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AC0BF-FE33-094E-BD8B-697FD766FDF9}"/>
              </a:ext>
            </a:extLst>
          </p:cNvPr>
          <p:cNvCxnSpPr/>
          <p:nvPr/>
        </p:nvCxnSpPr>
        <p:spPr>
          <a:xfrm>
            <a:off x="1704109" y="4281054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28FBC1-3843-564C-939E-541548F32A70}"/>
              </a:ext>
            </a:extLst>
          </p:cNvPr>
          <p:cNvCxnSpPr/>
          <p:nvPr/>
        </p:nvCxnSpPr>
        <p:spPr>
          <a:xfrm>
            <a:off x="8963890" y="4322618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4A4010-53A7-AF4D-B4D1-2302C052137C}"/>
              </a:ext>
            </a:extLst>
          </p:cNvPr>
          <p:cNvSpPr txBox="1"/>
          <p:nvPr/>
        </p:nvSpPr>
        <p:spPr>
          <a:xfrm>
            <a:off x="1108364" y="5334000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>
                <a:solidFill>
                  <a:schemeClr val="accent2"/>
                </a:solidFill>
              </a:rPr>
              <a:t>y=+1</a:t>
            </a:r>
            <a:r>
              <a:rPr lang="en-US" dirty="0"/>
              <a:t>|x</a:t>
            </a:r>
            <a:r>
              <a:rPr lang="en-US" baseline="-25000" dirty="0"/>
              <a:t>i</a:t>
            </a:r>
            <a:r>
              <a:rPr lang="en-US" dirty="0"/>
              <a:t>)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91FD6-8B9F-7C48-AE4D-CB3AC1416CDC}"/>
              </a:ext>
            </a:extLst>
          </p:cNvPr>
          <p:cNvSpPr txBox="1"/>
          <p:nvPr/>
        </p:nvSpPr>
        <p:spPr>
          <a:xfrm>
            <a:off x="8312728" y="5430982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>
                <a:solidFill>
                  <a:schemeClr val="accent2"/>
                </a:solidFill>
              </a:rPr>
              <a:t>y=+1</a:t>
            </a:r>
            <a:r>
              <a:rPr lang="en-US" dirty="0"/>
              <a:t>|x</a:t>
            </a:r>
            <a:r>
              <a:rPr lang="en-US" baseline="-25000" dirty="0"/>
              <a:t>i</a:t>
            </a:r>
            <a:r>
              <a:rPr lang="en-US" dirty="0"/>
              <a:t>) = 1</a:t>
            </a:r>
          </a:p>
        </p:txBody>
      </p:sp>
    </p:spTree>
    <p:extLst>
      <p:ext uri="{BB962C8B-B14F-4D97-AF65-F5344CB8AC3E}">
        <p14:creationId xmlns:p14="http://schemas.microsoft.com/office/powerpoint/2010/main" val="41562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1801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Interpreting</a:t>
            </a:r>
            <a:r>
              <a:rPr lang="fr-FR" dirty="0"/>
              <a:t> Score(X</a:t>
            </a:r>
            <a:r>
              <a:rPr lang="fr-FR" baseline="-25000" dirty="0"/>
              <a:t>i</a:t>
            </a:r>
            <a:r>
              <a:rPr lang="fr-FR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A160E3-4C61-F942-BFA4-A7871CC5553C}"/>
              </a:ext>
            </a:extLst>
          </p:cNvPr>
          <p:cNvCxnSpPr/>
          <p:nvPr/>
        </p:nvCxnSpPr>
        <p:spPr>
          <a:xfrm>
            <a:off x="886690" y="2147455"/>
            <a:ext cx="7315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998184-A073-0C42-BFDB-C1C553DC61B2}"/>
              </a:ext>
            </a:extLst>
          </p:cNvPr>
          <p:cNvSpPr txBox="1"/>
          <p:nvPr/>
        </p:nvSpPr>
        <p:spPr>
          <a:xfrm>
            <a:off x="581890" y="2175164"/>
            <a:ext cx="135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57D2C-3D0F-444A-9B57-8CE837A5C0C0}"/>
              </a:ext>
            </a:extLst>
          </p:cNvPr>
          <p:cNvSpPr txBox="1"/>
          <p:nvPr/>
        </p:nvSpPr>
        <p:spPr>
          <a:xfrm>
            <a:off x="7855526" y="2244436"/>
            <a:ext cx="135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+∞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590B2-9854-954A-B1BF-37662FB40C97}"/>
              </a:ext>
            </a:extLst>
          </p:cNvPr>
          <p:cNvSpPr txBox="1"/>
          <p:nvPr/>
        </p:nvSpPr>
        <p:spPr>
          <a:xfrm>
            <a:off x="2286000" y="1662545"/>
            <a:ext cx="500149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Score(X</a:t>
            </a:r>
            <a:r>
              <a:rPr lang="en-US" sz="2400" baseline="-25000" dirty="0"/>
              <a:t>i</a:t>
            </a:r>
            <a:r>
              <a:rPr lang="en-US" sz="2400" dirty="0"/>
              <a:t>) = W</a:t>
            </a:r>
            <a:r>
              <a:rPr lang="en-US" sz="2400" baseline="-25000" dirty="0"/>
              <a:t>0</a:t>
            </a:r>
            <a:r>
              <a:rPr lang="en-US" sz="2400" dirty="0"/>
              <a:t> + w</a:t>
            </a:r>
            <a:r>
              <a:rPr lang="en-US" sz="2400" baseline="-25000" dirty="0"/>
              <a:t>1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[1] + … + w</a:t>
            </a:r>
            <a:r>
              <a:rPr lang="en-US" sz="2400" baseline="-25000" dirty="0"/>
              <a:t>d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[d]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9ACE1-DE00-974F-9C24-90024AF15E85}"/>
              </a:ext>
            </a:extLst>
          </p:cNvPr>
          <p:cNvSpPr txBox="1"/>
          <p:nvPr/>
        </p:nvSpPr>
        <p:spPr>
          <a:xfrm>
            <a:off x="4475017" y="2258291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EA7DE-0AAA-F949-82FB-D94E7F4E506B}"/>
              </a:ext>
            </a:extLst>
          </p:cNvPr>
          <p:cNvSpPr txBox="1"/>
          <p:nvPr/>
        </p:nvSpPr>
        <p:spPr>
          <a:xfrm>
            <a:off x="2285999" y="2438400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27D2FC-2821-6C40-B45C-604653DB63D4}"/>
              </a:ext>
            </a:extLst>
          </p:cNvPr>
          <p:cNvSpPr txBox="1"/>
          <p:nvPr/>
        </p:nvSpPr>
        <p:spPr>
          <a:xfrm>
            <a:off x="5902036" y="2438400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BFD534-BAF6-7945-8E4D-9AC406AE4791}"/>
              </a:ext>
            </a:extLst>
          </p:cNvPr>
          <p:cNvCxnSpPr/>
          <p:nvPr/>
        </p:nvCxnSpPr>
        <p:spPr>
          <a:xfrm>
            <a:off x="8174181" y="2854036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78584E-FDEF-6F40-9C18-98A68935EAA2}"/>
              </a:ext>
            </a:extLst>
          </p:cNvPr>
          <p:cNvSpPr txBox="1"/>
          <p:nvPr/>
        </p:nvSpPr>
        <p:spPr>
          <a:xfrm>
            <a:off x="7730836" y="3879272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sure 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A79446-BB6C-9841-943D-6CC47CF729C0}"/>
              </a:ext>
            </a:extLst>
          </p:cNvPr>
          <p:cNvCxnSpPr/>
          <p:nvPr/>
        </p:nvCxnSpPr>
        <p:spPr>
          <a:xfrm>
            <a:off x="955963" y="2784763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ABA92A-2EBF-3241-8477-26F8E01D7E9F}"/>
              </a:ext>
            </a:extLst>
          </p:cNvPr>
          <p:cNvSpPr txBox="1"/>
          <p:nvPr/>
        </p:nvSpPr>
        <p:spPr>
          <a:xfrm>
            <a:off x="512618" y="3809999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sure 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C7A3BA-8737-8149-A0D6-8C02D9874AEE}"/>
              </a:ext>
            </a:extLst>
          </p:cNvPr>
          <p:cNvCxnSpPr/>
          <p:nvPr/>
        </p:nvCxnSpPr>
        <p:spPr>
          <a:xfrm>
            <a:off x="4613563" y="2715490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F23211-E9A5-0645-9091-BC7677C9A6B8}"/>
              </a:ext>
            </a:extLst>
          </p:cNvPr>
          <p:cNvSpPr txBox="1"/>
          <p:nvPr/>
        </p:nvSpPr>
        <p:spPr>
          <a:xfrm>
            <a:off x="4170218" y="3740726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sure 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AC0BF-FE33-094E-BD8B-697FD766FDF9}"/>
              </a:ext>
            </a:extLst>
          </p:cNvPr>
          <p:cNvCxnSpPr/>
          <p:nvPr/>
        </p:nvCxnSpPr>
        <p:spPr>
          <a:xfrm>
            <a:off x="928254" y="4253345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28FBC1-3843-564C-939E-541548F32A70}"/>
              </a:ext>
            </a:extLst>
          </p:cNvPr>
          <p:cNvCxnSpPr/>
          <p:nvPr/>
        </p:nvCxnSpPr>
        <p:spPr>
          <a:xfrm>
            <a:off x="8188035" y="4294909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4A4010-53A7-AF4D-B4D1-2302C052137C}"/>
              </a:ext>
            </a:extLst>
          </p:cNvPr>
          <p:cNvSpPr txBox="1"/>
          <p:nvPr/>
        </p:nvSpPr>
        <p:spPr>
          <a:xfrm>
            <a:off x="332509" y="5306291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>
                <a:solidFill>
                  <a:schemeClr val="accent2"/>
                </a:solidFill>
              </a:rPr>
              <a:t>y=+1</a:t>
            </a:r>
            <a:r>
              <a:rPr lang="en-US" dirty="0"/>
              <a:t>|x</a:t>
            </a:r>
            <a:r>
              <a:rPr lang="en-US" baseline="-25000" dirty="0"/>
              <a:t>i</a:t>
            </a:r>
            <a:r>
              <a:rPr lang="en-US" dirty="0"/>
              <a:t>)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91FD6-8B9F-7C48-AE4D-CB3AC1416CDC}"/>
              </a:ext>
            </a:extLst>
          </p:cNvPr>
          <p:cNvSpPr txBox="1"/>
          <p:nvPr/>
        </p:nvSpPr>
        <p:spPr>
          <a:xfrm>
            <a:off x="7536873" y="540327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>
                <a:solidFill>
                  <a:schemeClr val="accent2"/>
                </a:solidFill>
              </a:rPr>
              <a:t>y=+1</a:t>
            </a:r>
            <a:r>
              <a:rPr lang="en-US" dirty="0"/>
              <a:t>|x</a:t>
            </a:r>
            <a:r>
              <a:rPr lang="en-US" baseline="-25000" dirty="0"/>
              <a:t>i</a:t>
            </a:r>
            <a:r>
              <a:rPr lang="en-US" dirty="0"/>
              <a:t>) =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26C1F7-068F-7D47-8A69-4E377D4F07F5}"/>
              </a:ext>
            </a:extLst>
          </p:cNvPr>
          <p:cNvCxnSpPr/>
          <p:nvPr/>
        </p:nvCxnSpPr>
        <p:spPr>
          <a:xfrm>
            <a:off x="4613563" y="4211781"/>
            <a:ext cx="0" cy="942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6C79D0-09D4-DE4C-8ACF-90E25DDC701D}"/>
              </a:ext>
            </a:extLst>
          </p:cNvPr>
          <p:cNvSpPr txBox="1"/>
          <p:nvPr/>
        </p:nvSpPr>
        <p:spPr>
          <a:xfrm>
            <a:off x="3906981" y="5306291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>
                <a:solidFill>
                  <a:schemeClr val="accent2"/>
                </a:solidFill>
              </a:rPr>
              <a:t>y=+1</a:t>
            </a:r>
            <a:r>
              <a:rPr lang="en-US" dirty="0"/>
              <a:t>|x</a:t>
            </a:r>
            <a:r>
              <a:rPr lang="en-US" baseline="-25000" dirty="0"/>
              <a:t>i</a:t>
            </a:r>
            <a:r>
              <a:rPr lang="en-US" dirty="0"/>
              <a:t>) = 0.5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36186-749C-1F4B-AF20-3691591538EB}"/>
              </a:ext>
            </a:extLst>
          </p:cNvPr>
          <p:cNvSpPr txBox="1"/>
          <p:nvPr/>
        </p:nvSpPr>
        <p:spPr>
          <a:xfrm>
            <a:off x="9698175" y="1995054"/>
            <a:ext cx="20504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-∞ &lt; Scores &lt; +∞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D0A70-8EA3-0040-A546-691439B2F5B0}"/>
              </a:ext>
            </a:extLst>
          </p:cNvPr>
          <p:cNvSpPr txBox="1"/>
          <p:nvPr/>
        </p:nvSpPr>
        <p:spPr>
          <a:xfrm>
            <a:off x="9795157" y="5389417"/>
            <a:ext cx="20504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 &lt; </a:t>
            </a:r>
            <a:r>
              <a:rPr lang="en-US" dirty="0" err="1"/>
              <a:t>Proba</a:t>
            </a:r>
            <a:r>
              <a:rPr lang="en-US" dirty="0"/>
              <a:t> &lt;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D763B-DD45-F446-99A2-D75878DBD2C0}"/>
              </a:ext>
            </a:extLst>
          </p:cNvPr>
          <p:cNvSpPr txBox="1"/>
          <p:nvPr/>
        </p:nvSpPr>
        <p:spPr>
          <a:xfrm>
            <a:off x="9822873" y="3525982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do we link 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2A8C3A-805A-7741-A2FE-4E64E9BDD2AE}"/>
              </a:ext>
            </a:extLst>
          </p:cNvPr>
          <p:cNvCxnSpPr>
            <a:stCxn id="7" idx="0"/>
          </p:cNvCxnSpPr>
          <p:nvPr/>
        </p:nvCxnSpPr>
        <p:spPr>
          <a:xfrm flipV="1">
            <a:off x="10778837" y="2549237"/>
            <a:ext cx="0" cy="9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3390D-2329-EF4B-9017-56E8CC657365}"/>
              </a:ext>
            </a:extLst>
          </p:cNvPr>
          <p:cNvCxnSpPr>
            <a:stCxn id="7" idx="2"/>
          </p:cNvCxnSpPr>
          <p:nvPr/>
        </p:nvCxnSpPr>
        <p:spPr>
          <a:xfrm>
            <a:off x="10778837" y="3895314"/>
            <a:ext cx="0" cy="135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8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1801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Link </a:t>
            </a:r>
            <a:r>
              <a:rPr lang="fr-FR" dirty="0" err="1"/>
              <a:t>function</a:t>
            </a:r>
            <a:r>
              <a:rPr lang="fr-FR" dirty="0"/>
              <a:t>: </a:t>
            </a:r>
            <a:r>
              <a:rPr lang="fr-FR" dirty="0" err="1"/>
              <a:t>Sigmoid</a:t>
            </a:r>
            <a:r>
              <a:rPr lang="fr-FR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36269-A5A1-5742-9159-AEA3D7B83F74}"/>
              </a:ext>
            </a:extLst>
          </p:cNvPr>
          <p:cNvSpPr txBox="1"/>
          <p:nvPr/>
        </p:nvSpPr>
        <p:spPr>
          <a:xfrm>
            <a:off x="928254" y="1163782"/>
            <a:ext cx="994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 uses a specific type of link function : the </a:t>
            </a:r>
            <a:r>
              <a:rPr lang="en-US" sz="2400" dirty="0">
                <a:solidFill>
                  <a:schemeClr val="accent2"/>
                </a:solidFill>
              </a:rPr>
              <a:t>Sigmoid</a:t>
            </a:r>
            <a:r>
              <a:rPr lang="en-US" sz="2400" dirty="0"/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16D14-2074-A149-AA2A-E7B3AE5C8E05}"/>
                  </a:ext>
                </a:extLst>
              </p:cNvPr>
              <p:cNvSpPr txBox="1"/>
              <p:nvPr/>
            </p:nvSpPr>
            <p:spPr>
              <a:xfrm>
                <a:off x="1205345" y="1925782"/>
                <a:ext cx="4890655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Sigmoid</a:t>
                </a:r>
                <a:r>
                  <a:rPr lang="en-US" dirty="0"/>
                  <a:t>(Score)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16D14-2074-A149-AA2A-E7B3AE5C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5" y="1925782"/>
                <a:ext cx="4890655" cy="703013"/>
              </a:xfrm>
              <a:prstGeom prst="rect">
                <a:avLst/>
              </a:prstGeom>
              <a:blipFill>
                <a:blip r:embed="rId3"/>
                <a:stretch>
                  <a:fillRect l="-103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A16CA1-B45E-744E-A91E-ED970A26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01798"/>
              </p:ext>
            </p:extLst>
          </p:nvPr>
        </p:nvGraphicFramePr>
        <p:xfrm>
          <a:off x="138546" y="3947775"/>
          <a:ext cx="574963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273">
                  <a:extLst>
                    <a:ext uri="{9D8B030D-6E8A-4147-A177-3AD203B41FA5}">
                      <a16:colId xmlns:a16="http://schemas.microsoft.com/office/drawing/2014/main" val="1573070681"/>
                    </a:ext>
                  </a:extLst>
                </a:gridCol>
                <a:gridCol w="958273">
                  <a:extLst>
                    <a:ext uri="{9D8B030D-6E8A-4147-A177-3AD203B41FA5}">
                      <a16:colId xmlns:a16="http://schemas.microsoft.com/office/drawing/2014/main" val="122103481"/>
                    </a:ext>
                  </a:extLst>
                </a:gridCol>
                <a:gridCol w="958273">
                  <a:extLst>
                    <a:ext uri="{9D8B030D-6E8A-4147-A177-3AD203B41FA5}">
                      <a16:colId xmlns:a16="http://schemas.microsoft.com/office/drawing/2014/main" val="3384373844"/>
                    </a:ext>
                  </a:extLst>
                </a:gridCol>
                <a:gridCol w="958273">
                  <a:extLst>
                    <a:ext uri="{9D8B030D-6E8A-4147-A177-3AD203B41FA5}">
                      <a16:colId xmlns:a16="http://schemas.microsoft.com/office/drawing/2014/main" val="3377084222"/>
                    </a:ext>
                  </a:extLst>
                </a:gridCol>
                <a:gridCol w="958273">
                  <a:extLst>
                    <a:ext uri="{9D8B030D-6E8A-4147-A177-3AD203B41FA5}">
                      <a16:colId xmlns:a16="http://schemas.microsoft.com/office/drawing/2014/main" val="3301557391"/>
                    </a:ext>
                  </a:extLst>
                </a:gridCol>
                <a:gridCol w="958273">
                  <a:extLst>
                    <a:ext uri="{9D8B030D-6E8A-4147-A177-3AD203B41FA5}">
                      <a16:colId xmlns:a16="http://schemas.microsoft.com/office/drawing/2014/main" val="328267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4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Sigmoid(score)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8629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1ABF4A5-2FC9-B54B-A027-9797C397D9C2}"/>
              </a:ext>
            </a:extLst>
          </p:cNvPr>
          <p:cNvSpPr/>
          <p:nvPr/>
        </p:nvSpPr>
        <p:spPr>
          <a:xfrm>
            <a:off x="6234545" y="2798618"/>
            <a:ext cx="5527964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Sigmoid function </a:t>
            </a:r>
          </a:p>
        </p:txBody>
      </p:sp>
    </p:spTree>
    <p:extLst>
      <p:ext uri="{BB962C8B-B14F-4D97-AF65-F5344CB8AC3E}">
        <p14:creationId xmlns:p14="http://schemas.microsoft.com/office/powerpoint/2010/main" val="104646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1801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Link </a:t>
            </a:r>
            <a:r>
              <a:rPr lang="fr-FR" dirty="0" err="1"/>
              <a:t>function</a:t>
            </a:r>
            <a:r>
              <a:rPr lang="fr-FR" dirty="0"/>
              <a:t>: </a:t>
            </a:r>
            <a:r>
              <a:rPr lang="fr-FR" dirty="0" err="1"/>
              <a:t>Sigmoid</a:t>
            </a:r>
            <a:r>
              <a:rPr lang="fr-FR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36269-A5A1-5742-9159-AEA3D7B83F74}"/>
              </a:ext>
            </a:extLst>
          </p:cNvPr>
          <p:cNvSpPr txBox="1"/>
          <p:nvPr/>
        </p:nvSpPr>
        <p:spPr>
          <a:xfrm>
            <a:off x="928254" y="1163782"/>
            <a:ext cx="994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 uses a specific type of link function : the </a:t>
            </a:r>
            <a:r>
              <a:rPr lang="en-US" sz="2400" dirty="0">
                <a:solidFill>
                  <a:schemeClr val="accent2"/>
                </a:solidFill>
              </a:rPr>
              <a:t>Sigmoid</a:t>
            </a:r>
            <a:r>
              <a:rPr lang="en-US" sz="2400" dirty="0"/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16D14-2074-A149-AA2A-E7B3AE5C8E05}"/>
                  </a:ext>
                </a:extLst>
              </p:cNvPr>
              <p:cNvSpPr txBox="1"/>
              <p:nvPr/>
            </p:nvSpPr>
            <p:spPr>
              <a:xfrm>
                <a:off x="1205345" y="1925782"/>
                <a:ext cx="4890655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Sigmoid</a:t>
                </a:r>
                <a:r>
                  <a:rPr lang="en-US" dirty="0"/>
                  <a:t>(Score)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16D14-2074-A149-AA2A-E7B3AE5C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5" y="1925782"/>
                <a:ext cx="4890655" cy="703013"/>
              </a:xfrm>
              <a:prstGeom prst="rect">
                <a:avLst/>
              </a:prstGeom>
              <a:blipFill>
                <a:blip r:embed="rId3"/>
                <a:stretch>
                  <a:fillRect l="-103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A16CA1-B45E-744E-A91E-ED970A26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01415"/>
              </p:ext>
            </p:extLst>
          </p:nvPr>
        </p:nvGraphicFramePr>
        <p:xfrm>
          <a:off x="96982" y="3864648"/>
          <a:ext cx="58050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18">
                  <a:extLst>
                    <a:ext uri="{9D8B030D-6E8A-4147-A177-3AD203B41FA5}">
                      <a16:colId xmlns:a16="http://schemas.microsoft.com/office/drawing/2014/main" val="157307068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210348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3384373844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3377084222"/>
                    </a:ext>
                  </a:extLst>
                </a:gridCol>
                <a:gridCol w="775854">
                  <a:extLst>
                    <a:ext uri="{9D8B030D-6E8A-4147-A177-3AD203B41FA5}">
                      <a16:colId xmlns:a16="http://schemas.microsoft.com/office/drawing/2014/main" val="3301557391"/>
                    </a:ext>
                  </a:extLst>
                </a:gridCol>
                <a:gridCol w="1066798">
                  <a:extLst>
                    <a:ext uri="{9D8B030D-6E8A-4147-A177-3AD203B41FA5}">
                      <a16:colId xmlns:a16="http://schemas.microsoft.com/office/drawing/2014/main" val="328267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4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Sigmoid(score)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8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</a:t>
                      </a:r>
                      <a:r>
                        <a:rPr lang="en-US" baseline="30000" dirty="0"/>
                        <a:t>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sz="1800" baseline="30000" dirty="0"/>
                        <a:t>∞</a:t>
                      </a:r>
                      <a:r>
                        <a:rPr lang="en-US" sz="1800" baseline="0" dirty="0"/>
                        <a:t>=∞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30000" dirty="0"/>
                        <a:t>0 </a:t>
                      </a:r>
                      <a:r>
                        <a:rPr lang="en-US" baseline="0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 </a:t>
                      </a:r>
                      <a:r>
                        <a:rPr lang="en-US" baseline="30000" dirty="0"/>
                        <a:t>-</a:t>
                      </a:r>
                      <a:r>
                        <a:rPr lang="en-US" sz="1800" baseline="30000" dirty="0"/>
                        <a:t>∞</a:t>
                      </a:r>
                      <a:r>
                        <a:rPr lang="en-US" sz="1800" baseline="0" dirty="0"/>
                        <a:t>= 0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3611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1ABF4A5-2FC9-B54B-A027-9797C397D9C2}"/>
              </a:ext>
            </a:extLst>
          </p:cNvPr>
          <p:cNvSpPr/>
          <p:nvPr/>
        </p:nvSpPr>
        <p:spPr>
          <a:xfrm>
            <a:off x="6234545" y="2798618"/>
            <a:ext cx="5527964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Sigmoid function </a:t>
            </a:r>
          </a:p>
        </p:txBody>
      </p:sp>
    </p:spTree>
    <p:extLst>
      <p:ext uri="{BB962C8B-B14F-4D97-AF65-F5344CB8AC3E}">
        <p14:creationId xmlns:p14="http://schemas.microsoft.com/office/powerpoint/2010/main" val="88929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F30D86-678E-5944-B376-7B8E6E46DC25}"/>
              </a:ext>
            </a:extLst>
          </p:cNvPr>
          <p:cNvSpPr txBox="1"/>
          <p:nvPr/>
        </p:nvSpPr>
        <p:spPr>
          <a:xfrm>
            <a:off x="129429" y="4062683"/>
            <a:ext cx="276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&gt;User_1</a:t>
            </a:r>
          </a:p>
          <a:p>
            <a:r>
              <a:rPr lang="en-US" dirty="0"/>
              <a:t>“This book was </a:t>
            </a:r>
            <a:r>
              <a:rPr lang="en-US" dirty="0">
                <a:solidFill>
                  <a:schemeClr val="accent1"/>
                </a:solidFill>
              </a:rPr>
              <a:t>awesome</a:t>
            </a:r>
            <a:r>
              <a:rPr lang="en-US" dirty="0"/>
              <a:t>, and the characters were </a:t>
            </a:r>
            <a:r>
              <a:rPr lang="en-US" dirty="0">
                <a:solidFill>
                  <a:schemeClr val="accent6"/>
                </a:solidFill>
              </a:rPr>
              <a:t>great</a:t>
            </a:r>
            <a:r>
              <a:rPr lang="en-US" dirty="0"/>
              <a:t>. The writing was OK”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97EB8-9B68-7847-B368-C9C86D5FE839}"/>
              </a:ext>
            </a:extLst>
          </p:cNvPr>
          <p:cNvSpPr/>
          <p:nvPr/>
        </p:nvSpPr>
        <p:spPr>
          <a:xfrm>
            <a:off x="3270504" y="3663542"/>
            <a:ext cx="5650992" cy="1998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Logistic classifier</a:t>
            </a:r>
          </a:p>
          <a:p>
            <a:pPr algn="ctr"/>
            <a:endParaRPr lang="en-US" dirty="0"/>
          </a:p>
          <a:p>
            <a:r>
              <a:rPr lang="en-US" dirty="0"/>
              <a:t>Score(U1) = 2.85 x (#</a:t>
            </a:r>
            <a:r>
              <a:rPr lang="en-US" dirty="0">
                <a:solidFill>
                  <a:schemeClr val="accent1"/>
                </a:solidFill>
              </a:rPr>
              <a:t>awesome</a:t>
            </a:r>
            <a:r>
              <a:rPr lang="en-US" dirty="0"/>
              <a:t>) + 1.7 x (#</a:t>
            </a:r>
            <a:r>
              <a:rPr lang="en-US" dirty="0">
                <a:solidFill>
                  <a:schemeClr val="accent6"/>
                </a:solidFill>
              </a:rPr>
              <a:t>great</a:t>
            </a:r>
            <a:r>
              <a:rPr lang="en-US" dirty="0"/>
              <a:t>) + 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E13C77-3921-8B41-8567-FA79A83A0281}"/>
              </a:ext>
            </a:extLst>
          </p:cNvPr>
          <p:cNvGraphicFramePr>
            <a:graphicFrameLocks noGrp="1"/>
          </p:cNvGraphicFramePr>
          <p:nvPr/>
        </p:nvGraphicFramePr>
        <p:xfrm>
          <a:off x="4861559" y="110194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awesome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great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3BA3F8-FDF1-F34E-9D3E-7DFE967367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96000" y="2956140"/>
            <a:ext cx="0" cy="707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685536-A5A6-DA43-8130-3DDB5836B7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8755" y="4662848"/>
            <a:ext cx="3717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8F6C89-D01F-6B4C-A07A-D90580B9382D}"/>
              </a:ext>
            </a:extLst>
          </p:cNvPr>
          <p:cNvCxnSpPr/>
          <p:nvPr/>
        </p:nvCxnSpPr>
        <p:spPr>
          <a:xfrm>
            <a:off x="6074662" y="4591000"/>
            <a:ext cx="0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21E09A-6D63-A545-B98C-97334EBDC524}"/>
              </a:ext>
            </a:extLst>
          </p:cNvPr>
          <p:cNvSpPr txBox="1"/>
          <p:nvPr/>
        </p:nvSpPr>
        <p:spPr>
          <a:xfrm>
            <a:off x="4840223" y="5078346"/>
            <a:ext cx="246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P(U1)=sigmoid (score(x))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48906B-4BB9-FC4A-AD36-2C1A9AB4C17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8921496" y="4662847"/>
            <a:ext cx="329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FEB12A-BFC8-7A42-95DA-FFBF2888BA9D}"/>
              </a:ext>
            </a:extLst>
          </p:cNvPr>
          <p:cNvSpPr txBox="1"/>
          <p:nvPr/>
        </p:nvSpPr>
        <p:spPr>
          <a:xfrm>
            <a:off x="9250570" y="4478181"/>
            <a:ext cx="27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P(U1=positive) = 0.8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074664" y="4591000"/>
            <a:ext cx="182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 </a:t>
            </a:r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E35D552-5E64-1848-87E1-4E50E0C38200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Logistic</a:t>
            </a:r>
            <a:r>
              <a:rPr lang="fr-FR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60590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82CA8-DAFC-5B4F-9CFC-FA59863F9C1E}"/>
              </a:ext>
            </a:extLst>
          </p:cNvPr>
          <p:cNvSpPr txBox="1"/>
          <p:nvPr/>
        </p:nvSpPr>
        <p:spPr>
          <a:xfrm>
            <a:off x="326571" y="1045029"/>
            <a:ext cx="1131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do we learn the coefficients ?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99E4903-1C0C-C147-BB99-8D1F17527648}"/>
              </a:ext>
            </a:extLst>
          </p:cNvPr>
          <p:cNvSpPr/>
          <p:nvPr/>
        </p:nvSpPr>
        <p:spPr>
          <a:xfrm>
            <a:off x="769917" y="2494610"/>
            <a:ext cx="1201783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5C83A-BC7B-184E-B329-FC814EBF7A55}"/>
              </a:ext>
            </a:extLst>
          </p:cNvPr>
          <p:cNvSpPr txBox="1"/>
          <p:nvPr/>
        </p:nvSpPr>
        <p:spPr>
          <a:xfrm>
            <a:off x="783771" y="4036423"/>
            <a:ext cx="229906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reviews</a:t>
            </a:r>
          </a:p>
          <a:p>
            <a:endParaRPr lang="en-US" sz="1100" dirty="0"/>
          </a:p>
          <a:p>
            <a:r>
              <a:rPr lang="en-US" dirty="0"/>
              <a:t>Bad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03DAF-53D2-B242-8837-8BE6C93C82BE}"/>
              </a:ext>
            </a:extLst>
          </p:cNvPr>
          <p:cNvSpPr txBox="1"/>
          <p:nvPr/>
        </p:nvSpPr>
        <p:spPr>
          <a:xfrm>
            <a:off x="2899954" y="2181497"/>
            <a:ext cx="1384663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CD16E-95D6-B84A-B0D1-02BF2DD55A1E}"/>
              </a:ext>
            </a:extLst>
          </p:cNvPr>
          <p:cNvSpPr txBox="1"/>
          <p:nvPr/>
        </p:nvSpPr>
        <p:spPr>
          <a:xfrm>
            <a:off x="2715491" y="3642751"/>
            <a:ext cx="156912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DC0F11-D97C-8E4C-8EA7-EBE7C762A226}"/>
              </a:ext>
            </a:extLst>
          </p:cNvPr>
          <p:cNvCxnSpPr>
            <a:stCxn id="8" idx="4"/>
            <a:endCxn id="11" idx="1"/>
          </p:cNvCxnSpPr>
          <p:nvPr/>
        </p:nvCxnSpPr>
        <p:spPr>
          <a:xfrm flipV="1">
            <a:off x="1971700" y="2366163"/>
            <a:ext cx="928254" cy="6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FE04E2-FE88-1F47-A27C-530321B33194}"/>
              </a:ext>
            </a:extLst>
          </p:cNvPr>
          <p:cNvCxnSpPr>
            <a:cxnSpLocks/>
            <a:stCxn id="8" idx="4"/>
            <a:endCxn id="31" idx="1"/>
          </p:cNvCxnSpPr>
          <p:nvPr/>
        </p:nvCxnSpPr>
        <p:spPr>
          <a:xfrm>
            <a:off x="1971700" y="3043250"/>
            <a:ext cx="743791" cy="78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D77EBE-240C-4042-9F50-9891E185B9B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284617" y="236616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ED0F55-F99F-5F40-9AF8-E517DE9EB635}"/>
              </a:ext>
            </a:extLst>
          </p:cNvPr>
          <p:cNvSpPr txBox="1"/>
          <p:nvPr/>
        </p:nvSpPr>
        <p:spPr>
          <a:xfrm>
            <a:off x="5199017" y="2042997"/>
            <a:ext cx="1384663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model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sp>
        <p:nvSpPr>
          <p:cNvPr id="33" name="Heart 32">
            <a:extLst>
              <a:ext uri="{FF2B5EF4-FFF2-40B4-BE49-F238E27FC236}">
                <a16:creationId xmlns:a16="http://schemas.microsoft.com/office/drawing/2014/main" id="{8CABA082-80DC-AE42-B362-6A8311A7EA7D}"/>
              </a:ext>
            </a:extLst>
          </p:cNvPr>
          <p:cNvSpPr/>
          <p:nvPr/>
        </p:nvSpPr>
        <p:spPr>
          <a:xfrm>
            <a:off x="415636" y="4073236"/>
            <a:ext cx="350605" cy="277091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art 34">
            <a:extLst>
              <a:ext uri="{FF2B5EF4-FFF2-40B4-BE49-F238E27FC236}">
                <a16:creationId xmlns:a16="http://schemas.microsoft.com/office/drawing/2014/main" id="{DB0B9F51-3B06-2647-93DF-9F66A40B65DA}"/>
              </a:ext>
            </a:extLst>
          </p:cNvPr>
          <p:cNvSpPr/>
          <p:nvPr/>
        </p:nvSpPr>
        <p:spPr>
          <a:xfrm>
            <a:off x="443345" y="4516582"/>
            <a:ext cx="350605" cy="277091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34665F-FDDD-3948-A6BD-F42708A8A23C}"/>
              </a:ext>
            </a:extLst>
          </p:cNvPr>
          <p:cNvCxnSpPr/>
          <p:nvPr/>
        </p:nvCxnSpPr>
        <p:spPr>
          <a:xfrm flipV="1">
            <a:off x="304800" y="4488873"/>
            <a:ext cx="609600" cy="2909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3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2: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</a:t>
            </a:r>
            <a:r>
              <a:rPr lang="en-US" dirty="0"/>
              <a:t> Predict a class from input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31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in linear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Precision/Recall trade-off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ascent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DNA sequence classification</a:t>
            </a:r>
          </a:p>
        </p:txBody>
      </p:sp>
      <p:grpSp>
        <p:nvGrpSpPr>
          <p:cNvPr id="13" name="Groupe 11">
            <a:extLst>
              <a:ext uri="{FF2B5EF4-FFF2-40B4-BE49-F238E27FC236}">
                <a16:creationId xmlns:a16="http://schemas.microsoft.com/office/drawing/2014/main" id="{D0A7ACE4-309A-CA4E-B24B-F69D57170836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32CF38-D98F-EA41-8EB8-06147368C8F5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15" name="ZoneTexte 10">
              <a:extLst>
                <a:ext uri="{FF2B5EF4-FFF2-40B4-BE49-F238E27FC236}">
                  <a16:creationId xmlns:a16="http://schemas.microsoft.com/office/drawing/2014/main" id="{115A943F-63EF-F74E-905E-4DD798D90ED7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A. </a:t>
              </a:r>
              <a:r>
                <a:rPr lang="fr-FR" sz="2133" dirty="0" err="1">
                  <a:solidFill>
                    <a:schemeClr val="bg1"/>
                  </a:solidFill>
                </a:rPr>
                <a:t>Ponsero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0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82CA8-DAFC-5B4F-9CFC-FA59863F9C1E}"/>
              </a:ext>
            </a:extLst>
          </p:cNvPr>
          <p:cNvSpPr txBox="1"/>
          <p:nvPr/>
        </p:nvSpPr>
        <p:spPr>
          <a:xfrm>
            <a:off x="326571" y="1045029"/>
            <a:ext cx="1131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do we learn the coefficients ?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99E4903-1C0C-C147-BB99-8D1F17527648}"/>
              </a:ext>
            </a:extLst>
          </p:cNvPr>
          <p:cNvSpPr/>
          <p:nvPr/>
        </p:nvSpPr>
        <p:spPr>
          <a:xfrm>
            <a:off x="783771" y="2730137"/>
            <a:ext cx="1201783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5C83A-BC7B-184E-B329-FC814EBF7A55}"/>
              </a:ext>
            </a:extLst>
          </p:cNvPr>
          <p:cNvSpPr txBox="1"/>
          <p:nvPr/>
        </p:nvSpPr>
        <p:spPr>
          <a:xfrm>
            <a:off x="783771" y="4036423"/>
            <a:ext cx="229906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reviews</a:t>
            </a:r>
          </a:p>
          <a:p>
            <a:endParaRPr lang="en-US" sz="1100" dirty="0"/>
          </a:p>
          <a:p>
            <a:r>
              <a:rPr lang="en-US" dirty="0"/>
              <a:t>Bad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03DAF-53D2-B242-8837-8BE6C93C82BE}"/>
              </a:ext>
            </a:extLst>
          </p:cNvPr>
          <p:cNvSpPr txBox="1"/>
          <p:nvPr/>
        </p:nvSpPr>
        <p:spPr>
          <a:xfrm>
            <a:off x="2899954" y="2181497"/>
            <a:ext cx="1384663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CD16E-95D6-B84A-B0D1-02BF2DD55A1E}"/>
              </a:ext>
            </a:extLst>
          </p:cNvPr>
          <p:cNvSpPr txBox="1"/>
          <p:nvPr/>
        </p:nvSpPr>
        <p:spPr>
          <a:xfrm>
            <a:off x="2715491" y="3642751"/>
            <a:ext cx="156912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DC0F11-D97C-8E4C-8EA7-EBE7C762A226}"/>
              </a:ext>
            </a:extLst>
          </p:cNvPr>
          <p:cNvCxnSpPr>
            <a:stCxn id="8" idx="4"/>
            <a:endCxn id="11" idx="1"/>
          </p:cNvCxnSpPr>
          <p:nvPr/>
        </p:nvCxnSpPr>
        <p:spPr>
          <a:xfrm flipV="1">
            <a:off x="1985554" y="2366163"/>
            <a:ext cx="914400" cy="91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FE04E2-FE88-1F47-A27C-530321B33194}"/>
              </a:ext>
            </a:extLst>
          </p:cNvPr>
          <p:cNvCxnSpPr>
            <a:cxnSpLocks/>
            <a:stCxn id="8" idx="4"/>
            <a:endCxn id="31" idx="1"/>
          </p:cNvCxnSpPr>
          <p:nvPr/>
        </p:nvCxnSpPr>
        <p:spPr>
          <a:xfrm>
            <a:off x="1985554" y="3278777"/>
            <a:ext cx="729937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D77EBE-240C-4042-9F50-9891E185B9B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284617" y="236616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ED0F55-F99F-5F40-9AF8-E517DE9EB635}"/>
              </a:ext>
            </a:extLst>
          </p:cNvPr>
          <p:cNvSpPr txBox="1"/>
          <p:nvPr/>
        </p:nvSpPr>
        <p:spPr>
          <a:xfrm>
            <a:off x="5199017" y="2042997"/>
            <a:ext cx="1384663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C13C45-0F3B-C542-AF3C-AFD36EEA334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583680" y="2366162"/>
            <a:ext cx="1426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E92548D6-B45E-5E46-A0E4-1644B77C01E1}"/>
              </a:ext>
            </a:extLst>
          </p:cNvPr>
          <p:cNvSpPr/>
          <p:nvPr/>
        </p:nvSpPr>
        <p:spPr>
          <a:xfrm>
            <a:off x="4835236" y="3251934"/>
            <a:ext cx="2111630" cy="115096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A9720B-85FF-474E-94C5-6EFB53AA6312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5891051" y="2689328"/>
            <a:ext cx="298" cy="56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4F43E1-7B4F-5A4B-AEB4-642672A0A7D3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284616" y="3827417"/>
            <a:ext cx="55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sp>
        <p:nvSpPr>
          <p:cNvPr id="33" name="Heart 32">
            <a:extLst>
              <a:ext uri="{FF2B5EF4-FFF2-40B4-BE49-F238E27FC236}">
                <a16:creationId xmlns:a16="http://schemas.microsoft.com/office/drawing/2014/main" id="{8CABA082-80DC-AE42-B362-6A8311A7EA7D}"/>
              </a:ext>
            </a:extLst>
          </p:cNvPr>
          <p:cNvSpPr/>
          <p:nvPr/>
        </p:nvSpPr>
        <p:spPr>
          <a:xfrm>
            <a:off x="415636" y="4073236"/>
            <a:ext cx="350605" cy="277091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art 34">
            <a:extLst>
              <a:ext uri="{FF2B5EF4-FFF2-40B4-BE49-F238E27FC236}">
                <a16:creationId xmlns:a16="http://schemas.microsoft.com/office/drawing/2014/main" id="{DB0B9F51-3B06-2647-93DF-9F66A40B65DA}"/>
              </a:ext>
            </a:extLst>
          </p:cNvPr>
          <p:cNvSpPr/>
          <p:nvPr/>
        </p:nvSpPr>
        <p:spPr>
          <a:xfrm>
            <a:off x="443345" y="4516582"/>
            <a:ext cx="350605" cy="277091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34665F-FDDD-3948-A6BD-F42708A8A23C}"/>
              </a:ext>
            </a:extLst>
          </p:cNvPr>
          <p:cNvCxnSpPr/>
          <p:nvPr/>
        </p:nvCxnSpPr>
        <p:spPr>
          <a:xfrm flipV="1">
            <a:off x="304800" y="4488873"/>
            <a:ext cx="609600" cy="2909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F3726E9-A2B2-314C-A2CA-6EDEE558270C}"/>
              </a:ext>
            </a:extLst>
          </p:cNvPr>
          <p:cNvGraphicFramePr>
            <a:graphicFrameLocks noGrp="1"/>
          </p:cNvGraphicFramePr>
          <p:nvPr/>
        </p:nvGraphicFramePr>
        <p:xfrm>
          <a:off x="8061959" y="1268195"/>
          <a:ext cx="2468882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awesome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05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D40E87-2364-4E4D-9E6A-E4223298B455}"/>
              </a:ext>
            </a:extLst>
          </p:cNvPr>
          <p:cNvGrpSpPr/>
          <p:nvPr/>
        </p:nvGrpSpPr>
        <p:grpSpPr>
          <a:xfrm>
            <a:off x="1163782" y="2105891"/>
            <a:ext cx="6331527" cy="3394364"/>
            <a:chOff x="1163782" y="2105891"/>
            <a:chExt cx="6331527" cy="339436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0C99E84-D277-B547-BFCB-1D2028497B79}"/>
                </a:ext>
              </a:extLst>
            </p:cNvPr>
            <p:cNvCxnSpPr/>
            <p:nvPr/>
          </p:nvCxnSpPr>
          <p:spPr>
            <a:xfrm flipV="1">
              <a:off x="1163782" y="2105891"/>
              <a:ext cx="0" cy="339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AC3BCBD-4E6B-C944-BB80-B1722430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82" y="5500255"/>
              <a:ext cx="6331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2FB4937-E8F2-E04B-B01D-5C8F91A80461}"/>
              </a:ext>
            </a:extLst>
          </p:cNvPr>
          <p:cNvSpPr txBox="1"/>
          <p:nvPr/>
        </p:nvSpPr>
        <p:spPr>
          <a:xfrm rot="16200000">
            <a:off x="454921" y="2200594"/>
            <a:ext cx="97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#awful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0B9A0-DC74-B24B-AD43-8216EC157538}"/>
              </a:ext>
            </a:extLst>
          </p:cNvPr>
          <p:cNvSpPr txBox="1"/>
          <p:nvPr/>
        </p:nvSpPr>
        <p:spPr>
          <a:xfrm>
            <a:off x="6550921" y="5553394"/>
            <a:ext cx="126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#awesome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ABAC84C-707F-2F4F-8118-A2DAAC76247B}"/>
              </a:ext>
            </a:extLst>
          </p:cNvPr>
          <p:cNvSpPr/>
          <p:nvPr/>
        </p:nvSpPr>
        <p:spPr>
          <a:xfrm>
            <a:off x="3297382" y="4031672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2C01D6E-A397-474C-BDB7-1BD381894C71}"/>
              </a:ext>
            </a:extLst>
          </p:cNvPr>
          <p:cNvSpPr/>
          <p:nvPr/>
        </p:nvSpPr>
        <p:spPr>
          <a:xfrm>
            <a:off x="2604655" y="4946072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B508984E-F5D1-D84E-A0A1-A0C4686D4CD8}"/>
              </a:ext>
            </a:extLst>
          </p:cNvPr>
          <p:cNvSpPr/>
          <p:nvPr/>
        </p:nvSpPr>
        <p:spPr>
          <a:xfrm>
            <a:off x="5056909" y="4849090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B3666761-D1B1-DF4B-BA9C-C8A6AE96F2C1}"/>
              </a:ext>
            </a:extLst>
          </p:cNvPr>
          <p:cNvSpPr/>
          <p:nvPr/>
        </p:nvSpPr>
        <p:spPr>
          <a:xfrm>
            <a:off x="3352800" y="2971800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8536709-72E3-7E40-9818-72EA6A9F330B}"/>
              </a:ext>
            </a:extLst>
          </p:cNvPr>
          <p:cNvSpPr/>
          <p:nvPr/>
        </p:nvSpPr>
        <p:spPr>
          <a:xfrm>
            <a:off x="6220692" y="3906981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E53C8D-6FDB-AA44-A5CE-B1C1B632A452}"/>
              </a:ext>
            </a:extLst>
          </p:cNvPr>
          <p:cNvSpPr/>
          <p:nvPr/>
        </p:nvSpPr>
        <p:spPr>
          <a:xfrm>
            <a:off x="4959927" y="224443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D9B828-2B7D-7D45-B12B-F19F4A7A1191}"/>
              </a:ext>
            </a:extLst>
          </p:cNvPr>
          <p:cNvSpPr/>
          <p:nvPr/>
        </p:nvSpPr>
        <p:spPr>
          <a:xfrm>
            <a:off x="1814945" y="3034145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D5E473-CACC-1045-9C9D-CD15C61076B8}"/>
              </a:ext>
            </a:extLst>
          </p:cNvPr>
          <p:cNvSpPr/>
          <p:nvPr/>
        </p:nvSpPr>
        <p:spPr>
          <a:xfrm>
            <a:off x="4461164" y="374072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462637-EE50-0741-B407-97A4AE39B44E}"/>
              </a:ext>
            </a:extLst>
          </p:cNvPr>
          <p:cNvSpPr/>
          <p:nvPr/>
        </p:nvSpPr>
        <p:spPr>
          <a:xfrm>
            <a:off x="1898072" y="407323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805292-4BDD-6A49-B190-E7842430AC09}"/>
              </a:ext>
            </a:extLst>
          </p:cNvPr>
          <p:cNvSpPr/>
          <p:nvPr/>
        </p:nvSpPr>
        <p:spPr>
          <a:xfrm>
            <a:off x="6220691" y="2881745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3CAB69-2D3D-2D46-B779-ADA3403D4717}"/>
              </a:ext>
            </a:extLst>
          </p:cNvPr>
          <p:cNvSpPr/>
          <p:nvPr/>
        </p:nvSpPr>
        <p:spPr>
          <a:xfrm>
            <a:off x="3020291" y="2438399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2DDFFA-27F3-F44F-A1FB-3BED5E1D0BAC}"/>
              </a:ext>
            </a:extLst>
          </p:cNvPr>
          <p:cNvSpPr/>
          <p:nvPr/>
        </p:nvSpPr>
        <p:spPr>
          <a:xfrm>
            <a:off x="4391891" y="297872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26FB22-2077-B44F-AC64-C19D16742892}"/>
              </a:ext>
            </a:extLst>
          </p:cNvPr>
          <p:cNvSpPr/>
          <p:nvPr/>
        </p:nvSpPr>
        <p:spPr>
          <a:xfrm>
            <a:off x="1496290" y="4724400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98651-0BB9-B047-9E3C-85FB9FCAB2DE}"/>
              </a:ext>
            </a:extLst>
          </p:cNvPr>
          <p:cNvSpPr txBox="1"/>
          <p:nvPr/>
        </p:nvSpPr>
        <p:spPr>
          <a:xfrm>
            <a:off x="443345" y="983673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 the ”best” classifier = find w</a:t>
            </a:r>
            <a:r>
              <a:rPr lang="en-US" sz="2400" baseline="-25000" dirty="0"/>
              <a:t>d</a:t>
            </a:r>
            <a:r>
              <a:rPr lang="en-US" sz="2400" dirty="0"/>
              <a:t> that maximize the likelihood function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</a:rPr>
              <a:t>ℓ</a:t>
            </a:r>
            <a:r>
              <a:rPr lang="en-US" sz="2400" b="1" dirty="0">
                <a:solidFill>
                  <a:schemeClr val="accent2"/>
                </a:solidFill>
              </a:rPr>
              <a:t>(w) </a:t>
            </a:r>
          </a:p>
        </p:txBody>
      </p:sp>
    </p:spTree>
    <p:extLst>
      <p:ext uri="{BB962C8B-B14F-4D97-AF65-F5344CB8AC3E}">
        <p14:creationId xmlns:p14="http://schemas.microsoft.com/office/powerpoint/2010/main" val="400734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D40E87-2364-4E4D-9E6A-E4223298B455}"/>
              </a:ext>
            </a:extLst>
          </p:cNvPr>
          <p:cNvGrpSpPr/>
          <p:nvPr/>
        </p:nvGrpSpPr>
        <p:grpSpPr>
          <a:xfrm>
            <a:off x="1163782" y="2105891"/>
            <a:ext cx="6331527" cy="3394364"/>
            <a:chOff x="1163782" y="2105891"/>
            <a:chExt cx="6331527" cy="339436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0C99E84-D277-B547-BFCB-1D2028497B79}"/>
                </a:ext>
              </a:extLst>
            </p:cNvPr>
            <p:cNvCxnSpPr/>
            <p:nvPr/>
          </p:nvCxnSpPr>
          <p:spPr>
            <a:xfrm flipV="1">
              <a:off x="1163782" y="2105891"/>
              <a:ext cx="0" cy="339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AC3BCBD-4E6B-C944-BB80-B1722430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82" y="5500255"/>
              <a:ext cx="6331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2FB4937-E8F2-E04B-B01D-5C8F91A80461}"/>
              </a:ext>
            </a:extLst>
          </p:cNvPr>
          <p:cNvSpPr txBox="1"/>
          <p:nvPr/>
        </p:nvSpPr>
        <p:spPr>
          <a:xfrm rot="16200000">
            <a:off x="454921" y="2200594"/>
            <a:ext cx="97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#awful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0B9A0-DC74-B24B-AD43-8216EC157538}"/>
              </a:ext>
            </a:extLst>
          </p:cNvPr>
          <p:cNvSpPr txBox="1"/>
          <p:nvPr/>
        </p:nvSpPr>
        <p:spPr>
          <a:xfrm>
            <a:off x="6550921" y="5553394"/>
            <a:ext cx="126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#awesome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ABAC84C-707F-2F4F-8118-A2DAAC76247B}"/>
              </a:ext>
            </a:extLst>
          </p:cNvPr>
          <p:cNvSpPr/>
          <p:nvPr/>
        </p:nvSpPr>
        <p:spPr>
          <a:xfrm>
            <a:off x="3297382" y="4031672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2C01D6E-A397-474C-BDB7-1BD381894C71}"/>
              </a:ext>
            </a:extLst>
          </p:cNvPr>
          <p:cNvSpPr/>
          <p:nvPr/>
        </p:nvSpPr>
        <p:spPr>
          <a:xfrm>
            <a:off x="2604655" y="4946072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B508984E-F5D1-D84E-A0A1-A0C4686D4CD8}"/>
              </a:ext>
            </a:extLst>
          </p:cNvPr>
          <p:cNvSpPr/>
          <p:nvPr/>
        </p:nvSpPr>
        <p:spPr>
          <a:xfrm>
            <a:off x="5056909" y="4849090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B3666761-D1B1-DF4B-BA9C-C8A6AE96F2C1}"/>
              </a:ext>
            </a:extLst>
          </p:cNvPr>
          <p:cNvSpPr/>
          <p:nvPr/>
        </p:nvSpPr>
        <p:spPr>
          <a:xfrm>
            <a:off x="3352800" y="2971800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8536709-72E3-7E40-9818-72EA6A9F330B}"/>
              </a:ext>
            </a:extLst>
          </p:cNvPr>
          <p:cNvSpPr/>
          <p:nvPr/>
        </p:nvSpPr>
        <p:spPr>
          <a:xfrm>
            <a:off x="6220692" y="3906981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E53C8D-6FDB-AA44-A5CE-B1C1B632A452}"/>
              </a:ext>
            </a:extLst>
          </p:cNvPr>
          <p:cNvSpPr/>
          <p:nvPr/>
        </p:nvSpPr>
        <p:spPr>
          <a:xfrm>
            <a:off x="4959927" y="224443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D9B828-2B7D-7D45-B12B-F19F4A7A1191}"/>
              </a:ext>
            </a:extLst>
          </p:cNvPr>
          <p:cNvSpPr/>
          <p:nvPr/>
        </p:nvSpPr>
        <p:spPr>
          <a:xfrm>
            <a:off x="1814945" y="3034145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D5E473-CACC-1045-9C9D-CD15C61076B8}"/>
              </a:ext>
            </a:extLst>
          </p:cNvPr>
          <p:cNvSpPr/>
          <p:nvPr/>
        </p:nvSpPr>
        <p:spPr>
          <a:xfrm>
            <a:off x="4461164" y="374072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462637-EE50-0741-B407-97A4AE39B44E}"/>
              </a:ext>
            </a:extLst>
          </p:cNvPr>
          <p:cNvSpPr/>
          <p:nvPr/>
        </p:nvSpPr>
        <p:spPr>
          <a:xfrm>
            <a:off x="1898072" y="407323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805292-4BDD-6A49-B190-E7842430AC09}"/>
              </a:ext>
            </a:extLst>
          </p:cNvPr>
          <p:cNvSpPr/>
          <p:nvPr/>
        </p:nvSpPr>
        <p:spPr>
          <a:xfrm>
            <a:off x="6220691" y="2881745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3CAB69-2D3D-2D46-B779-ADA3403D4717}"/>
              </a:ext>
            </a:extLst>
          </p:cNvPr>
          <p:cNvSpPr/>
          <p:nvPr/>
        </p:nvSpPr>
        <p:spPr>
          <a:xfrm>
            <a:off x="3020291" y="2438399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2DDFFA-27F3-F44F-A1FB-3BED5E1D0BAC}"/>
              </a:ext>
            </a:extLst>
          </p:cNvPr>
          <p:cNvSpPr/>
          <p:nvPr/>
        </p:nvSpPr>
        <p:spPr>
          <a:xfrm>
            <a:off x="4391891" y="297872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26FB22-2077-B44F-AC64-C19D16742892}"/>
              </a:ext>
            </a:extLst>
          </p:cNvPr>
          <p:cNvSpPr/>
          <p:nvPr/>
        </p:nvSpPr>
        <p:spPr>
          <a:xfrm>
            <a:off x="1496290" y="4724400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98651-0BB9-B047-9E3C-85FB9FCAB2DE}"/>
              </a:ext>
            </a:extLst>
          </p:cNvPr>
          <p:cNvSpPr txBox="1"/>
          <p:nvPr/>
        </p:nvSpPr>
        <p:spPr>
          <a:xfrm>
            <a:off x="443345" y="983673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 the ”best” classifier = find w</a:t>
            </a:r>
            <a:r>
              <a:rPr lang="en-US" sz="2400" baseline="-25000" dirty="0"/>
              <a:t>d</a:t>
            </a:r>
            <a:r>
              <a:rPr lang="en-US" sz="2400" dirty="0"/>
              <a:t> that maximize the likelihood function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</a:rPr>
              <a:t>ℓ</a:t>
            </a:r>
            <a:r>
              <a:rPr lang="en-US" sz="2400" b="1" dirty="0">
                <a:solidFill>
                  <a:schemeClr val="accent2"/>
                </a:solidFill>
              </a:rPr>
              <a:t>(w)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FE04BD-FA8A-ED43-AF8F-4EF4CD5E67B4}"/>
              </a:ext>
            </a:extLst>
          </p:cNvPr>
          <p:cNvCxnSpPr/>
          <p:nvPr/>
        </p:nvCxnSpPr>
        <p:spPr>
          <a:xfrm flipV="1">
            <a:off x="1163782" y="1787236"/>
            <a:ext cx="6012873" cy="36437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1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D40E87-2364-4E4D-9E6A-E4223298B455}"/>
              </a:ext>
            </a:extLst>
          </p:cNvPr>
          <p:cNvGrpSpPr/>
          <p:nvPr/>
        </p:nvGrpSpPr>
        <p:grpSpPr>
          <a:xfrm>
            <a:off x="1163782" y="2105891"/>
            <a:ext cx="6331527" cy="3394364"/>
            <a:chOff x="1163782" y="2105891"/>
            <a:chExt cx="6331527" cy="339436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0C99E84-D277-B547-BFCB-1D2028497B79}"/>
                </a:ext>
              </a:extLst>
            </p:cNvPr>
            <p:cNvCxnSpPr/>
            <p:nvPr/>
          </p:nvCxnSpPr>
          <p:spPr>
            <a:xfrm flipV="1">
              <a:off x="1163782" y="2105891"/>
              <a:ext cx="0" cy="339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AC3BCBD-4E6B-C944-BB80-B1722430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82" y="5500255"/>
              <a:ext cx="6331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2FB4937-E8F2-E04B-B01D-5C8F91A80461}"/>
              </a:ext>
            </a:extLst>
          </p:cNvPr>
          <p:cNvSpPr txBox="1"/>
          <p:nvPr/>
        </p:nvSpPr>
        <p:spPr>
          <a:xfrm rot="16200000">
            <a:off x="454921" y="2200594"/>
            <a:ext cx="97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#awful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0B9A0-DC74-B24B-AD43-8216EC157538}"/>
              </a:ext>
            </a:extLst>
          </p:cNvPr>
          <p:cNvSpPr txBox="1"/>
          <p:nvPr/>
        </p:nvSpPr>
        <p:spPr>
          <a:xfrm>
            <a:off x="6550921" y="5553394"/>
            <a:ext cx="126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#awesome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ABAC84C-707F-2F4F-8118-A2DAAC76247B}"/>
              </a:ext>
            </a:extLst>
          </p:cNvPr>
          <p:cNvSpPr/>
          <p:nvPr/>
        </p:nvSpPr>
        <p:spPr>
          <a:xfrm>
            <a:off x="3297382" y="4031672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2C01D6E-A397-474C-BDB7-1BD381894C71}"/>
              </a:ext>
            </a:extLst>
          </p:cNvPr>
          <p:cNvSpPr/>
          <p:nvPr/>
        </p:nvSpPr>
        <p:spPr>
          <a:xfrm>
            <a:off x="2604655" y="4946072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B508984E-F5D1-D84E-A0A1-A0C4686D4CD8}"/>
              </a:ext>
            </a:extLst>
          </p:cNvPr>
          <p:cNvSpPr/>
          <p:nvPr/>
        </p:nvSpPr>
        <p:spPr>
          <a:xfrm>
            <a:off x="5056909" y="4849090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B3666761-D1B1-DF4B-BA9C-C8A6AE96F2C1}"/>
              </a:ext>
            </a:extLst>
          </p:cNvPr>
          <p:cNvSpPr/>
          <p:nvPr/>
        </p:nvSpPr>
        <p:spPr>
          <a:xfrm>
            <a:off x="3352800" y="2971800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8536709-72E3-7E40-9818-72EA6A9F330B}"/>
              </a:ext>
            </a:extLst>
          </p:cNvPr>
          <p:cNvSpPr/>
          <p:nvPr/>
        </p:nvSpPr>
        <p:spPr>
          <a:xfrm>
            <a:off x="6220692" y="3906981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E53C8D-6FDB-AA44-A5CE-B1C1B632A452}"/>
              </a:ext>
            </a:extLst>
          </p:cNvPr>
          <p:cNvSpPr/>
          <p:nvPr/>
        </p:nvSpPr>
        <p:spPr>
          <a:xfrm>
            <a:off x="4959927" y="224443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D9B828-2B7D-7D45-B12B-F19F4A7A1191}"/>
              </a:ext>
            </a:extLst>
          </p:cNvPr>
          <p:cNvSpPr/>
          <p:nvPr/>
        </p:nvSpPr>
        <p:spPr>
          <a:xfrm>
            <a:off x="1814945" y="3034145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D5E473-CACC-1045-9C9D-CD15C61076B8}"/>
              </a:ext>
            </a:extLst>
          </p:cNvPr>
          <p:cNvSpPr/>
          <p:nvPr/>
        </p:nvSpPr>
        <p:spPr>
          <a:xfrm>
            <a:off x="4461164" y="374072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462637-EE50-0741-B407-97A4AE39B44E}"/>
              </a:ext>
            </a:extLst>
          </p:cNvPr>
          <p:cNvSpPr/>
          <p:nvPr/>
        </p:nvSpPr>
        <p:spPr>
          <a:xfrm>
            <a:off x="1898072" y="407323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805292-4BDD-6A49-B190-E7842430AC09}"/>
              </a:ext>
            </a:extLst>
          </p:cNvPr>
          <p:cNvSpPr/>
          <p:nvPr/>
        </p:nvSpPr>
        <p:spPr>
          <a:xfrm>
            <a:off x="6220691" y="2881745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3CAB69-2D3D-2D46-B779-ADA3403D4717}"/>
              </a:ext>
            </a:extLst>
          </p:cNvPr>
          <p:cNvSpPr/>
          <p:nvPr/>
        </p:nvSpPr>
        <p:spPr>
          <a:xfrm>
            <a:off x="3020291" y="2438399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2DDFFA-27F3-F44F-A1FB-3BED5E1D0BAC}"/>
              </a:ext>
            </a:extLst>
          </p:cNvPr>
          <p:cNvSpPr/>
          <p:nvPr/>
        </p:nvSpPr>
        <p:spPr>
          <a:xfrm>
            <a:off x="4391891" y="297872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26FB22-2077-B44F-AC64-C19D16742892}"/>
              </a:ext>
            </a:extLst>
          </p:cNvPr>
          <p:cNvSpPr/>
          <p:nvPr/>
        </p:nvSpPr>
        <p:spPr>
          <a:xfrm>
            <a:off x="1496290" y="4724400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98651-0BB9-B047-9E3C-85FB9FCAB2DE}"/>
              </a:ext>
            </a:extLst>
          </p:cNvPr>
          <p:cNvSpPr txBox="1"/>
          <p:nvPr/>
        </p:nvSpPr>
        <p:spPr>
          <a:xfrm>
            <a:off x="443345" y="983673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 the ”best” classifier = find w</a:t>
            </a:r>
            <a:r>
              <a:rPr lang="en-US" sz="2400" baseline="-25000" dirty="0"/>
              <a:t>d</a:t>
            </a:r>
            <a:r>
              <a:rPr lang="en-US" sz="2400" dirty="0"/>
              <a:t> that maximize the likelihood function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</a:rPr>
              <a:t>ℓ</a:t>
            </a:r>
            <a:r>
              <a:rPr lang="en-US" sz="2400" b="1" dirty="0">
                <a:solidFill>
                  <a:schemeClr val="accent2"/>
                </a:solidFill>
              </a:rPr>
              <a:t>(w)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FE04BD-FA8A-ED43-AF8F-4EF4CD5E67B4}"/>
              </a:ext>
            </a:extLst>
          </p:cNvPr>
          <p:cNvCxnSpPr/>
          <p:nvPr/>
        </p:nvCxnSpPr>
        <p:spPr>
          <a:xfrm flipV="1">
            <a:off x="1163782" y="1787236"/>
            <a:ext cx="6012873" cy="36437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CAE13A-47F3-194A-92A4-DCB656B69DB8}"/>
              </a:ext>
            </a:extLst>
          </p:cNvPr>
          <p:cNvCxnSpPr>
            <a:cxnSpLocks/>
          </p:cNvCxnSpPr>
          <p:nvPr/>
        </p:nvCxnSpPr>
        <p:spPr>
          <a:xfrm flipV="1">
            <a:off x="1413164" y="2798618"/>
            <a:ext cx="6802582" cy="2701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4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D40E87-2364-4E4D-9E6A-E4223298B455}"/>
              </a:ext>
            </a:extLst>
          </p:cNvPr>
          <p:cNvGrpSpPr/>
          <p:nvPr/>
        </p:nvGrpSpPr>
        <p:grpSpPr>
          <a:xfrm>
            <a:off x="1163782" y="2105891"/>
            <a:ext cx="6331527" cy="3394364"/>
            <a:chOff x="1163782" y="2105891"/>
            <a:chExt cx="6331527" cy="339436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0C99E84-D277-B547-BFCB-1D2028497B79}"/>
                </a:ext>
              </a:extLst>
            </p:cNvPr>
            <p:cNvCxnSpPr/>
            <p:nvPr/>
          </p:nvCxnSpPr>
          <p:spPr>
            <a:xfrm flipV="1">
              <a:off x="1163782" y="2105891"/>
              <a:ext cx="0" cy="339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AC3BCBD-4E6B-C944-BB80-B1722430CBF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82" y="5500255"/>
              <a:ext cx="6331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2FB4937-E8F2-E04B-B01D-5C8F91A80461}"/>
              </a:ext>
            </a:extLst>
          </p:cNvPr>
          <p:cNvSpPr txBox="1"/>
          <p:nvPr/>
        </p:nvSpPr>
        <p:spPr>
          <a:xfrm rot="16200000">
            <a:off x="454921" y="2200594"/>
            <a:ext cx="97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#awful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0B9A0-DC74-B24B-AD43-8216EC157538}"/>
              </a:ext>
            </a:extLst>
          </p:cNvPr>
          <p:cNvSpPr txBox="1"/>
          <p:nvPr/>
        </p:nvSpPr>
        <p:spPr>
          <a:xfrm>
            <a:off x="6550921" y="5553394"/>
            <a:ext cx="126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#awesome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ABAC84C-707F-2F4F-8118-A2DAAC76247B}"/>
              </a:ext>
            </a:extLst>
          </p:cNvPr>
          <p:cNvSpPr/>
          <p:nvPr/>
        </p:nvSpPr>
        <p:spPr>
          <a:xfrm>
            <a:off x="3297382" y="4031672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2C01D6E-A397-474C-BDB7-1BD381894C71}"/>
              </a:ext>
            </a:extLst>
          </p:cNvPr>
          <p:cNvSpPr/>
          <p:nvPr/>
        </p:nvSpPr>
        <p:spPr>
          <a:xfrm>
            <a:off x="2604655" y="4946072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B508984E-F5D1-D84E-A0A1-A0C4686D4CD8}"/>
              </a:ext>
            </a:extLst>
          </p:cNvPr>
          <p:cNvSpPr/>
          <p:nvPr/>
        </p:nvSpPr>
        <p:spPr>
          <a:xfrm>
            <a:off x="5056909" y="4849090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B3666761-D1B1-DF4B-BA9C-C8A6AE96F2C1}"/>
              </a:ext>
            </a:extLst>
          </p:cNvPr>
          <p:cNvSpPr/>
          <p:nvPr/>
        </p:nvSpPr>
        <p:spPr>
          <a:xfrm>
            <a:off x="3352800" y="2971800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8536709-72E3-7E40-9818-72EA6A9F330B}"/>
              </a:ext>
            </a:extLst>
          </p:cNvPr>
          <p:cNvSpPr/>
          <p:nvPr/>
        </p:nvSpPr>
        <p:spPr>
          <a:xfrm>
            <a:off x="6220692" y="3906981"/>
            <a:ext cx="457200" cy="457200"/>
          </a:xfrm>
          <a:prstGeom prst="plus">
            <a:avLst>
              <a:gd name="adj" fmla="val 42266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E53C8D-6FDB-AA44-A5CE-B1C1B632A452}"/>
              </a:ext>
            </a:extLst>
          </p:cNvPr>
          <p:cNvSpPr/>
          <p:nvPr/>
        </p:nvSpPr>
        <p:spPr>
          <a:xfrm>
            <a:off x="4959927" y="224443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D9B828-2B7D-7D45-B12B-F19F4A7A1191}"/>
              </a:ext>
            </a:extLst>
          </p:cNvPr>
          <p:cNvSpPr/>
          <p:nvPr/>
        </p:nvSpPr>
        <p:spPr>
          <a:xfrm>
            <a:off x="1814945" y="3034145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D5E473-CACC-1045-9C9D-CD15C61076B8}"/>
              </a:ext>
            </a:extLst>
          </p:cNvPr>
          <p:cNvSpPr/>
          <p:nvPr/>
        </p:nvSpPr>
        <p:spPr>
          <a:xfrm>
            <a:off x="4461164" y="374072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462637-EE50-0741-B407-97A4AE39B44E}"/>
              </a:ext>
            </a:extLst>
          </p:cNvPr>
          <p:cNvSpPr/>
          <p:nvPr/>
        </p:nvSpPr>
        <p:spPr>
          <a:xfrm>
            <a:off x="1898072" y="407323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805292-4BDD-6A49-B190-E7842430AC09}"/>
              </a:ext>
            </a:extLst>
          </p:cNvPr>
          <p:cNvSpPr/>
          <p:nvPr/>
        </p:nvSpPr>
        <p:spPr>
          <a:xfrm>
            <a:off x="6220691" y="2881745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3CAB69-2D3D-2D46-B779-ADA3403D4717}"/>
              </a:ext>
            </a:extLst>
          </p:cNvPr>
          <p:cNvSpPr/>
          <p:nvPr/>
        </p:nvSpPr>
        <p:spPr>
          <a:xfrm>
            <a:off x="3020291" y="2438399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2DDFFA-27F3-F44F-A1FB-3BED5E1D0BAC}"/>
              </a:ext>
            </a:extLst>
          </p:cNvPr>
          <p:cNvSpPr/>
          <p:nvPr/>
        </p:nvSpPr>
        <p:spPr>
          <a:xfrm>
            <a:off x="4391891" y="2978726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26FB22-2077-B44F-AC64-C19D16742892}"/>
              </a:ext>
            </a:extLst>
          </p:cNvPr>
          <p:cNvSpPr/>
          <p:nvPr/>
        </p:nvSpPr>
        <p:spPr>
          <a:xfrm>
            <a:off x="1496290" y="4724400"/>
            <a:ext cx="443346" cy="6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98651-0BB9-B047-9E3C-85FB9FCAB2DE}"/>
              </a:ext>
            </a:extLst>
          </p:cNvPr>
          <p:cNvSpPr txBox="1"/>
          <p:nvPr/>
        </p:nvSpPr>
        <p:spPr>
          <a:xfrm>
            <a:off x="443345" y="983673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 the ”best” classifier = find w</a:t>
            </a:r>
            <a:r>
              <a:rPr lang="en-US" sz="2400" baseline="-25000" dirty="0"/>
              <a:t>d</a:t>
            </a:r>
            <a:r>
              <a:rPr lang="en-US" sz="2400" dirty="0"/>
              <a:t> that maximize the likelihood function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</a:rPr>
              <a:t>ℓ</a:t>
            </a:r>
            <a:r>
              <a:rPr lang="en-US" sz="2400" b="1" dirty="0">
                <a:solidFill>
                  <a:schemeClr val="accent2"/>
                </a:solidFill>
              </a:rPr>
              <a:t>(w)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FE04BD-FA8A-ED43-AF8F-4EF4CD5E67B4}"/>
              </a:ext>
            </a:extLst>
          </p:cNvPr>
          <p:cNvCxnSpPr/>
          <p:nvPr/>
        </p:nvCxnSpPr>
        <p:spPr>
          <a:xfrm flipV="1">
            <a:off x="1163782" y="1787236"/>
            <a:ext cx="6012873" cy="36437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DFF2D2-B259-4D4F-B9D2-DB1592A7C702}"/>
              </a:ext>
            </a:extLst>
          </p:cNvPr>
          <p:cNvCxnSpPr>
            <a:cxnSpLocks/>
          </p:cNvCxnSpPr>
          <p:nvPr/>
        </p:nvCxnSpPr>
        <p:spPr>
          <a:xfrm flipV="1">
            <a:off x="1149930" y="2867891"/>
            <a:ext cx="6954981" cy="13716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CAE13A-47F3-194A-92A4-DCB656B69DB8}"/>
              </a:ext>
            </a:extLst>
          </p:cNvPr>
          <p:cNvCxnSpPr>
            <a:cxnSpLocks/>
          </p:cNvCxnSpPr>
          <p:nvPr/>
        </p:nvCxnSpPr>
        <p:spPr>
          <a:xfrm flipV="1">
            <a:off x="1413164" y="2798618"/>
            <a:ext cx="6802582" cy="27016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5B56D-4BD9-C644-996B-592DA4A8818B}"/>
              </a:ext>
            </a:extLst>
          </p:cNvPr>
          <p:cNvSpPr txBox="1"/>
          <p:nvPr/>
        </p:nvSpPr>
        <p:spPr>
          <a:xfrm>
            <a:off x="8603674" y="34290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the best model coefficients w </a:t>
            </a:r>
            <a:r>
              <a:rPr lang="en-US" dirty="0">
                <a:sym typeface="Wingdings" pitchFamily="2" charset="2"/>
              </a:rPr>
              <a:t> We use a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gradient ascent algorithm 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39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Concepts:Maximum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likelihood</a:t>
            </a:r>
            <a:r>
              <a:rPr lang="fr-FR" sz="3733" dirty="0">
                <a:solidFill>
                  <a:schemeClr val="bg1"/>
                </a:solidFill>
              </a:rPr>
              <a:t> estimation</a:t>
            </a:r>
          </a:p>
        </p:txBody>
      </p:sp>
    </p:spTree>
    <p:extLst>
      <p:ext uri="{BB962C8B-B14F-4D97-AF65-F5344CB8AC3E}">
        <p14:creationId xmlns:p14="http://schemas.microsoft.com/office/powerpoint/2010/main" val="116730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Assessing</a:t>
            </a:r>
            <a:r>
              <a:rPr lang="fr-FR" sz="3733" dirty="0">
                <a:solidFill>
                  <a:schemeClr val="bg1"/>
                </a:solidFill>
              </a:rPr>
              <a:t> a classifier</a:t>
            </a:r>
          </a:p>
        </p:txBody>
      </p:sp>
    </p:spTree>
    <p:extLst>
      <p:ext uri="{BB962C8B-B14F-4D97-AF65-F5344CB8AC3E}">
        <p14:creationId xmlns:p14="http://schemas.microsoft.com/office/powerpoint/2010/main" val="1715484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Concepts:Overfitting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Classifiers</a:t>
            </a:r>
            <a:r>
              <a:rPr lang="fr-FR" sz="3733" dirty="0">
                <a:solidFill>
                  <a:schemeClr val="bg1"/>
                </a:solidFill>
              </a:rPr>
              <a:t> and </a:t>
            </a:r>
            <a:r>
              <a:rPr lang="fr-FR" sz="3733" dirty="0" err="1">
                <a:solidFill>
                  <a:schemeClr val="bg1"/>
                </a:solidFill>
              </a:rPr>
              <a:t>regularization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4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and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en-US" sz="4000" dirty="0">
                <a:solidFill>
                  <a:schemeClr val="bg1"/>
                </a:solidFill>
              </a:rPr>
              <a:t>Sentiment analysis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Book </a:t>
            </a:r>
            <a:r>
              <a:rPr lang="fr-FR" dirty="0" err="1"/>
              <a:t>reviews</a:t>
            </a:r>
            <a:r>
              <a:rPr lang="fr-FR" dirty="0"/>
              <a:t> sentiment </a:t>
            </a:r>
            <a:r>
              <a:rPr lang="fr-FR" dirty="0" err="1"/>
              <a:t>analysis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pic>
        <p:nvPicPr>
          <p:cNvPr id="1026" name="Picture 2" descr="Aucune description de photo disponible.">
            <a:extLst>
              <a:ext uri="{FF2B5EF4-FFF2-40B4-BE49-F238E27FC236}">
                <a16:creationId xmlns:a16="http://schemas.microsoft.com/office/drawing/2014/main" id="{5FBE2B50-6C59-7A47-82AE-10ACFFB5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7" y="1853000"/>
            <a:ext cx="42251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’image contient peut-être : une personne ou plus, personnes assises, arbre, plein air et nature">
            <a:extLst>
              <a:ext uri="{FF2B5EF4-FFF2-40B4-BE49-F238E27FC236}">
                <a16:creationId xmlns:a16="http://schemas.microsoft.com/office/drawing/2014/main" id="{2DD02E35-F421-2C44-BD42-9DB9390A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063" y="166255"/>
            <a:ext cx="3179618" cy="2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082AA-D89A-A24A-BA7D-081D5FC8D18C}"/>
              </a:ext>
            </a:extLst>
          </p:cNvPr>
          <p:cNvSpPr txBox="1"/>
          <p:nvPr/>
        </p:nvSpPr>
        <p:spPr>
          <a:xfrm>
            <a:off x="4710545" y="2967335"/>
            <a:ext cx="2770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1:</a:t>
            </a:r>
          </a:p>
          <a:p>
            <a:r>
              <a:rPr lang="en-US" dirty="0"/>
              <a:t>The story was amazing, the characters well developed and plot thrilling.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99352D-F6D4-A14C-9448-4B35D17CE8F4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4363389" y="3567500"/>
            <a:ext cx="34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5437AA-78AE-BD4F-B22C-595348980EF6}"/>
              </a:ext>
            </a:extLst>
          </p:cNvPr>
          <p:cNvSpPr/>
          <p:nvPr/>
        </p:nvSpPr>
        <p:spPr>
          <a:xfrm>
            <a:off x="7869382" y="3103420"/>
            <a:ext cx="1898072" cy="92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0D5D1-05CF-AE43-94B3-C54274DAC0C7}"/>
              </a:ext>
            </a:extLst>
          </p:cNvPr>
          <p:cNvSpPr txBox="1"/>
          <p:nvPr/>
        </p:nvSpPr>
        <p:spPr>
          <a:xfrm>
            <a:off x="10349345" y="2507673"/>
            <a:ext cx="16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review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2AE832-6644-AA46-A3D7-57A9E4C48588}"/>
              </a:ext>
            </a:extLst>
          </p:cNvPr>
          <p:cNvSpPr txBox="1"/>
          <p:nvPr/>
        </p:nvSpPr>
        <p:spPr>
          <a:xfrm>
            <a:off x="10349346" y="4419600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review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BA163B-DF31-D344-8D63-89D8279CADC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7481454" y="3567500"/>
            <a:ext cx="387928" cy="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808F6-B70D-8C4C-AB9D-950339587EB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767454" y="2692339"/>
            <a:ext cx="581891" cy="8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3BFCA0-1B86-B344-A0A6-F280EF8F3ABF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>
            <a:off x="9767454" y="3567547"/>
            <a:ext cx="581892" cy="103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8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Linear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classifiers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0EB9E0-B659-8146-A18C-02C79B76401F}"/>
              </a:ext>
            </a:extLst>
          </p:cNvPr>
          <p:cNvSpPr txBox="1"/>
          <p:nvPr/>
        </p:nvSpPr>
        <p:spPr>
          <a:xfrm>
            <a:off x="193964" y="3013502"/>
            <a:ext cx="23414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from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EB799-693D-0F47-9C43-75968480795C}"/>
              </a:ext>
            </a:extLst>
          </p:cNvPr>
          <p:cNvSpPr txBox="1"/>
          <p:nvPr/>
        </p:nvSpPr>
        <p:spPr>
          <a:xfrm>
            <a:off x="720437" y="3532909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B4C84F-FF48-7B46-A060-67484C019BED}"/>
              </a:ext>
            </a:extLst>
          </p:cNvPr>
          <p:cNvSpPr txBox="1"/>
          <p:nvPr/>
        </p:nvSpPr>
        <p:spPr>
          <a:xfrm>
            <a:off x="3629891" y="2967335"/>
            <a:ext cx="146858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Classifier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61A25A-BF29-3E43-95B9-43CF9C36C60E}"/>
              </a:ext>
            </a:extLst>
          </p:cNvPr>
          <p:cNvSpPr txBox="1"/>
          <p:nvPr/>
        </p:nvSpPr>
        <p:spPr>
          <a:xfrm>
            <a:off x="3893128" y="3574472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D0DA85D5-34C6-7649-9355-80462B95F61D}"/>
              </a:ext>
            </a:extLst>
          </p:cNvPr>
          <p:cNvSpPr/>
          <p:nvPr/>
        </p:nvSpPr>
        <p:spPr>
          <a:xfrm>
            <a:off x="6483927" y="1773382"/>
            <a:ext cx="858982" cy="678873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art 36">
            <a:extLst>
              <a:ext uri="{FF2B5EF4-FFF2-40B4-BE49-F238E27FC236}">
                <a16:creationId xmlns:a16="http://schemas.microsoft.com/office/drawing/2014/main" id="{149D778B-90DC-0A47-AC64-0609EA522530}"/>
              </a:ext>
            </a:extLst>
          </p:cNvPr>
          <p:cNvSpPr/>
          <p:nvPr/>
        </p:nvSpPr>
        <p:spPr>
          <a:xfrm>
            <a:off x="6525491" y="4114800"/>
            <a:ext cx="858982" cy="678873"/>
          </a:xfrm>
          <a:prstGeom prst="hear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A2C53B-D388-614D-8A26-7DD765F1F0D6}"/>
              </a:ext>
            </a:extLst>
          </p:cNvPr>
          <p:cNvCxnSpPr>
            <a:cxnSpLocks/>
          </p:cNvCxnSpPr>
          <p:nvPr/>
        </p:nvCxnSpPr>
        <p:spPr>
          <a:xfrm flipV="1">
            <a:off x="6331527" y="4017818"/>
            <a:ext cx="1260764" cy="7204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A493F4-E40D-5B40-95E1-5FC133D47F46}"/>
              </a:ext>
            </a:extLst>
          </p:cNvPr>
          <p:cNvCxnSpPr>
            <a:cxnSpLocks/>
          </p:cNvCxnSpPr>
          <p:nvPr/>
        </p:nvCxnSpPr>
        <p:spPr>
          <a:xfrm>
            <a:off x="6331527" y="3990110"/>
            <a:ext cx="1205346" cy="789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84BDD-096E-1F4D-998F-18BC7F3E8C8E}"/>
              </a:ext>
            </a:extLst>
          </p:cNvPr>
          <p:cNvCxnSpPr>
            <a:stCxn id="4" idx="3"/>
            <a:endCxn id="35" idx="1"/>
          </p:cNvCxnSpPr>
          <p:nvPr/>
        </p:nvCxnSpPr>
        <p:spPr>
          <a:xfrm>
            <a:off x="2535382" y="3198168"/>
            <a:ext cx="109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01D491-6330-BA4D-975E-B09634143D85}"/>
              </a:ext>
            </a:extLst>
          </p:cNvPr>
          <p:cNvCxnSpPr>
            <a:stCxn id="35" idx="3"/>
          </p:cNvCxnSpPr>
          <p:nvPr/>
        </p:nvCxnSpPr>
        <p:spPr>
          <a:xfrm flipV="1">
            <a:off x="5098473" y="2272145"/>
            <a:ext cx="1260763" cy="92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7A3BF6-1B22-9041-8BC1-F4E4BFC62D4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98473" y="3198168"/>
            <a:ext cx="1205345" cy="12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4BA4DB-4A4F-5949-B7AE-5AAD72375FCD}"/>
              </a:ext>
            </a:extLst>
          </p:cNvPr>
          <p:cNvGrpSpPr/>
          <p:nvPr/>
        </p:nvGrpSpPr>
        <p:grpSpPr>
          <a:xfrm>
            <a:off x="8118763" y="1731818"/>
            <a:ext cx="2521528" cy="549441"/>
            <a:chOff x="8118763" y="1731818"/>
            <a:chExt cx="2521528" cy="5494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F85A1D-20D3-164E-8DB2-FC037346E659}"/>
                </a:ext>
              </a:extLst>
            </p:cNvPr>
            <p:cNvSpPr txBox="1"/>
            <p:nvPr/>
          </p:nvSpPr>
          <p:spPr>
            <a:xfrm>
              <a:off x="8118763" y="1911927"/>
              <a:ext cx="252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= +1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2EA318-6738-1842-9A4E-1E3DE86AD17F}"/>
                </a:ext>
              </a:extLst>
            </p:cNvPr>
            <p:cNvSpPr txBox="1"/>
            <p:nvPr/>
          </p:nvSpPr>
          <p:spPr>
            <a:xfrm>
              <a:off x="8118763" y="17318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F6483B-8915-8C4D-831C-3F5096C295AE}"/>
              </a:ext>
            </a:extLst>
          </p:cNvPr>
          <p:cNvGrpSpPr/>
          <p:nvPr/>
        </p:nvGrpSpPr>
        <p:grpSpPr>
          <a:xfrm>
            <a:off x="7994072" y="4017818"/>
            <a:ext cx="2521528" cy="549442"/>
            <a:chOff x="7994072" y="4017818"/>
            <a:chExt cx="2521528" cy="54944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9B3624-AF95-F143-844A-9949A4CDDC93}"/>
                </a:ext>
              </a:extLst>
            </p:cNvPr>
            <p:cNvSpPr txBox="1"/>
            <p:nvPr/>
          </p:nvSpPr>
          <p:spPr>
            <a:xfrm>
              <a:off x="7994072" y="4197928"/>
              <a:ext cx="252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= - 1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A2C92E-189F-6848-A10A-75F2B3A9D110}"/>
                </a:ext>
              </a:extLst>
            </p:cNvPr>
            <p:cNvSpPr txBox="1"/>
            <p:nvPr/>
          </p:nvSpPr>
          <p:spPr>
            <a:xfrm>
              <a:off x="7994073" y="40178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885954E-520B-A24E-9050-8079EAEC1977}"/>
              </a:ext>
            </a:extLst>
          </p:cNvPr>
          <p:cNvSpPr txBox="1"/>
          <p:nvPr/>
        </p:nvSpPr>
        <p:spPr>
          <a:xfrm>
            <a:off x="9712036" y="2782669"/>
            <a:ext cx="160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y :</a:t>
            </a:r>
          </a:p>
          <a:p>
            <a:r>
              <a:rPr lang="en-US" dirty="0"/>
              <a:t>Predicted class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6D4FCE-EA83-5847-8DF5-08EE1869B17D}"/>
              </a:ext>
            </a:extLst>
          </p:cNvPr>
          <p:cNvSpPr txBox="1"/>
          <p:nvPr/>
        </p:nvSpPr>
        <p:spPr>
          <a:xfrm>
            <a:off x="10418618" y="268778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400084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054" y="0"/>
            <a:ext cx="10972800" cy="1143000"/>
          </a:xfrm>
        </p:spPr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08E790-5132-1640-82E0-B86489CA3C43}"/>
              </a:ext>
            </a:extLst>
          </p:cNvPr>
          <p:cNvSpPr txBox="1"/>
          <p:nvPr/>
        </p:nvSpPr>
        <p:spPr>
          <a:xfrm>
            <a:off x="290945" y="1139614"/>
            <a:ext cx="831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classifier will use training data to learn a weight/coefficient for each word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2001A0-B9AF-364E-B00F-5F34D1A9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75954"/>
              </p:ext>
            </p:extLst>
          </p:nvPr>
        </p:nvGraphicFramePr>
        <p:xfrm>
          <a:off x="494146" y="2316480"/>
          <a:ext cx="54356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40706791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6116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5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7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Disappointing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1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Book, the, we,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2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3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054" y="0"/>
            <a:ext cx="10972800" cy="1143000"/>
          </a:xfrm>
        </p:spPr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2 - Classification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08E790-5132-1640-82E0-B86489CA3C43}"/>
              </a:ext>
            </a:extLst>
          </p:cNvPr>
          <p:cNvSpPr txBox="1"/>
          <p:nvPr/>
        </p:nvSpPr>
        <p:spPr>
          <a:xfrm>
            <a:off x="290945" y="1139614"/>
            <a:ext cx="831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classifier will use training data to learn a weight/coefficient for each word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2001A0-B9AF-364E-B00F-5F34D1A9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06328"/>
              </p:ext>
            </p:extLst>
          </p:nvPr>
        </p:nvGraphicFramePr>
        <p:xfrm>
          <a:off x="494146" y="2316480"/>
          <a:ext cx="5435600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40706791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6116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5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7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Disappointing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1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Book, the, we,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230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963577C-D647-4846-A49A-3E7AF14616ED}"/>
              </a:ext>
            </a:extLst>
          </p:cNvPr>
          <p:cNvSpPr txBox="1"/>
          <p:nvPr/>
        </p:nvSpPr>
        <p:spPr>
          <a:xfrm>
            <a:off x="7550727" y="2288462"/>
            <a:ext cx="2770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X</a:t>
            </a:r>
            <a:r>
              <a:rPr lang="en-US" baseline="-25000" dirty="0"/>
              <a:t>i </a:t>
            </a:r>
            <a:r>
              <a:rPr lang="en-US" dirty="0"/>
              <a:t>:</a:t>
            </a:r>
          </a:p>
          <a:p>
            <a:r>
              <a:rPr lang="en-US" dirty="0"/>
              <a:t>The story was </a:t>
            </a:r>
            <a:r>
              <a:rPr lang="en-US" b="1" dirty="0"/>
              <a:t>good</a:t>
            </a:r>
            <a:r>
              <a:rPr lang="en-US" dirty="0"/>
              <a:t>, the characters well developed and plot </a:t>
            </a:r>
            <a:r>
              <a:rPr lang="en-US" b="1" dirty="0"/>
              <a:t>amazing</a:t>
            </a:r>
            <a:r>
              <a:rPr lang="en-US" dirty="0"/>
              <a:t>. But the ending is </a:t>
            </a:r>
            <a:r>
              <a:rPr lang="en-US" b="1" dirty="0"/>
              <a:t>disappointing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D1DEF-921E-D14D-A959-CE5C7ECE0290}"/>
              </a:ext>
            </a:extLst>
          </p:cNvPr>
          <p:cNvSpPr txBox="1"/>
          <p:nvPr/>
        </p:nvSpPr>
        <p:spPr>
          <a:xfrm>
            <a:off x="6954983" y="4294910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Score(X</a:t>
            </a:r>
            <a:r>
              <a:rPr lang="en-US" baseline="-25000" dirty="0"/>
              <a:t>i</a:t>
            </a:r>
            <a:r>
              <a:rPr lang="en-US" dirty="0"/>
              <a:t>) = 1 + 1.5 - 0.5 =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680A3-8181-2141-BC8F-DA9A16C76943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936182" y="3765790"/>
            <a:ext cx="0" cy="50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5985D8-E671-4D43-AC63-1C5ADF0AF1CB}"/>
              </a:ext>
            </a:extLst>
          </p:cNvPr>
          <p:cNvSpPr txBox="1"/>
          <p:nvPr/>
        </p:nvSpPr>
        <p:spPr>
          <a:xfrm>
            <a:off x="7633855" y="5195455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Score(X</a:t>
            </a:r>
            <a:r>
              <a:rPr lang="en-US" baseline="-25000" dirty="0"/>
              <a:t>i</a:t>
            </a:r>
            <a:r>
              <a:rPr lang="en-US" dirty="0"/>
              <a:t>) &gt;0 </a:t>
            </a:r>
            <a:r>
              <a:rPr lang="en-US" dirty="0">
                <a:sym typeface="Wingdings" pitchFamily="2" charset="2"/>
              </a:rPr>
              <a:t> y = +1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169A14-36D6-F949-8EED-A193250865F7}"/>
              </a:ext>
            </a:extLst>
          </p:cNvPr>
          <p:cNvSpPr txBox="1"/>
          <p:nvPr/>
        </p:nvSpPr>
        <p:spPr>
          <a:xfrm>
            <a:off x="9060872" y="50984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0ABB4-FE28-EB47-A1F1-3720BD403295}"/>
              </a:ext>
            </a:extLst>
          </p:cNvPr>
          <p:cNvSpPr txBox="1"/>
          <p:nvPr/>
        </p:nvSpPr>
        <p:spPr>
          <a:xfrm>
            <a:off x="360218" y="5334000"/>
            <a:ext cx="573578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Called a linear classifier because the output is the weighted sum of inputs</a:t>
            </a:r>
          </a:p>
        </p:txBody>
      </p:sp>
    </p:spTree>
    <p:extLst>
      <p:ext uri="{BB962C8B-B14F-4D97-AF65-F5344CB8AC3E}">
        <p14:creationId xmlns:p14="http://schemas.microsoft.com/office/powerpoint/2010/main" val="14639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5CCD6534-FD1A-3D41-AE54-4CE4FDEAC267}"/>
              </a:ext>
            </a:extLst>
          </p:cNvPr>
          <p:cNvSpPr txBox="1">
            <a:spLocks/>
          </p:cNvSpPr>
          <p:nvPr/>
        </p:nvSpPr>
        <p:spPr>
          <a:xfrm>
            <a:off x="471054" y="2771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Classifier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B8880-140F-E14D-B97B-94497750DE94}"/>
              </a:ext>
            </a:extLst>
          </p:cNvPr>
          <p:cNvGrpSpPr/>
          <p:nvPr/>
        </p:nvGrpSpPr>
        <p:grpSpPr>
          <a:xfrm>
            <a:off x="5652653" y="775855"/>
            <a:ext cx="5361710" cy="3131127"/>
            <a:chOff x="1454727" y="1233055"/>
            <a:chExt cx="5361710" cy="313112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EF2C133-6022-644F-A89F-60450B5E185E}"/>
                </a:ext>
              </a:extLst>
            </p:cNvPr>
            <p:cNvCxnSpPr/>
            <p:nvPr/>
          </p:nvCxnSpPr>
          <p:spPr>
            <a:xfrm flipV="1">
              <a:off x="1454727" y="1233055"/>
              <a:ext cx="0" cy="3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7890D5-8AA7-6F4A-A4F5-3A06805AE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582" y="4357254"/>
              <a:ext cx="53478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605544-CDF0-F144-8838-E1FF288B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46745"/>
              </p:ext>
            </p:extLst>
          </p:nvPr>
        </p:nvGraphicFramePr>
        <p:xfrm>
          <a:off x="563416" y="1226556"/>
          <a:ext cx="32620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023">
                  <a:extLst>
                    <a:ext uri="{9D8B030D-6E8A-4147-A177-3AD203B41FA5}">
                      <a16:colId xmlns:a16="http://schemas.microsoft.com/office/drawing/2014/main" val="1031317756"/>
                    </a:ext>
                  </a:extLst>
                </a:gridCol>
                <a:gridCol w="1631023">
                  <a:extLst>
                    <a:ext uri="{9D8B030D-6E8A-4147-A177-3AD203B41FA5}">
                      <a16:colId xmlns:a16="http://schemas.microsoft.com/office/drawing/2014/main" val="146961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4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4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411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0F35C2-8F22-BA47-BA8D-04AB982BE6F0}"/>
              </a:ext>
            </a:extLst>
          </p:cNvPr>
          <p:cNvSpPr txBox="1"/>
          <p:nvPr/>
        </p:nvSpPr>
        <p:spPr>
          <a:xfrm rot="16200000">
            <a:off x="4890654" y="9005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#Awful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D3D34-D674-2C43-A439-033C2F1D2B57}"/>
              </a:ext>
            </a:extLst>
          </p:cNvPr>
          <p:cNvSpPr txBox="1"/>
          <p:nvPr/>
        </p:nvSpPr>
        <p:spPr>
          <a:xfrm>
            <a:off x="10086108" y="4003963"/>
            <a:ext cx="112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Awsome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FEB7B1-F3F9-6F41-B50E-1EBA46A81DFF}"/>
              </a:ext>
            </a:extLst>
          </p:cNvPr>
          <p:cNvCxnSpPr/>
          <p:nvPr/>
        </p:nvCxnSpPr>
        <p:spPr>
          <a:xfrm flipV="1">
            <a:off x="5666508" y="817418"/>
            <a:ext cx="3532909" cy="30618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5E3456-7A5F-E449-A885-D0793E47AFB3}"/>
              </a:ext>
            </a:extLst>
          </p:cNvPr>
          <p:cNvSpPr txBox="1"/>
          <p:nvPr/>
        </p:nvSpPr>
        <p:spPr>
          <a:xfrm>
            <a:off x="8991600" y="47105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* #</a:t>
            </a:r>
            <a:r>
              <a:rPr lang="en-US" dirty="0" err="1">
                <a:solidFill>
                  <a:schemeClr val="accent1"/>
                </a:solidFill>
              </a:rPr>
              <a:t>Awsome</a:t>
            </a:r>
            <a:r>
              <a:rPr lang="en-US" dirty="0">
                <a:solidFill>
                  <a:schemeClr val="accent1"/>
                </a:solidFill>
              </a:rPr>
              <a:t> – 1.5 #Awful = 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300C8F-06E9-0142-B122-D158248D42FA}"/>
              </a:ext>
            </a:extLst>
          </p:cNvPr>
          <p:cNvSpPr/>
          <p:nvPr/>
        </p:nvSpPr>
        <p:spPr>
          <a:xfrm>
            <a:off x="6165272" y="2216727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538D78-32E4-6841-9C70-E1293ED74D6E}"/>
              </a:ext>
            </a:extLst>
          </p:cNvPr>
          <p:cNvSpPr/>
          <p:nvPr/>
        </p:nvSpPr>
        <p:spPr>
          <a:xfrm>
            <a:off x="7176654" y="1704108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792ABE-11D3-AE48-90D0-DE421F26F548}"/>
              </a:ext>
            </a:extLst>
          </p:cNvPr>
          <p:cNvSpPr/>
          <p:nvPr/>
        </p:nvSpPr>
        <p:spPr>
          <a:xfrm>
            <a:off x="6650181" y="1343891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505DB5-FB8F-2A4C-8327-4830956FE705}"/>
              </a:ext>
            </a:extLst>
          </p:cNvPr>
          <p:cNvSpPr/>
          <p:nvPr/>
        </p:nvSpPr>
        <p:spPr>
          <a:xfrm>
            <a:off x="8257308" y="2729345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03EB-236F-FC42-AAB7-D907150AE1F2}"/>
              </a:ext>
            </a:extLst>
          </p:cNvPr>
          <p:cNvSpPr/>
          <p:nvPr/>
        </p:nvSpPr>
        <p:spPr>
          <a:xfrm>
            <a:off x="6774872" y="3158836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42A3B0-CAE8-4C4F-8A4D-034441FED3FC}"/>
              </a:ext>
            </a:extLst>
          </p:cNvPr>
          <p:cNvSpPr/>
          <p:nvPr/>
        </p:nvSpPr>
        <p:spPr>
          <a:xfrm>
            <a:off x="9504218" y="1787236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A520CB-525D-5E4C-86EE-DD374B3DA94C}"/>
              </a:ext>
            </a:extLst>
          </p:cNvPr>
          <p:cNvSpPr/>
          <p:nvPr/>
        </p:nvSpPr>
        <p:spPr>
          <a:xfrm>
            <a:off x="8395854" y="3352800"/>
            <a:ext cx="166254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B669CC-E135-9141-8B26-3E0D0168F49B}"/>
              </a:ext>
            </a:extLst>
          </p:cNvPr>
          <p:cNvSpPr/>
          <p:nvPr/>
        </p:nvSpPr>
        <p:spPr>
          <a:xfrm>
            <a:off x="9448799" y="3172691"/>
            <a:ext cx="1454727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Score(x) &gt; 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3475F8-5A32-F646-89A7-47CF95A87721}"/>
              </a:ext>
            </a:extLst>
          </p:cNvPr>
          <p:cNvSpPr/>
          <p:nvPr/>
        </p:nvSpPr>
        <p:spPr>
          <a:xfrm>
            <a:off x="6012872" y="637310"/>
            <a:ext cx="1454727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Score(x) &lt;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EACF3-B039-4C4D-825E-27821000BC59}"/>
              </a:ext>
            </a:extLst>
          </p:cNvPr>
          <p:cNvSpPr txBox="1"/>
          <p:nvPr/>
        </p:nvSpPr>
        <p:spPr>
          <a:xfrm>
            <a:off x="277090" y="2676435"/>
            <a:ext cx="4959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linear classifiers, the decision boundary that separates positives and negative predictions is a line (for 2 coefficients) or a hyperplane (for D coefficients)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579E2-9C7C-904A-8DAF-29FF3952AD4D}"/>
              </a:ext>
            </a:extLst>
          </p:cNvPr>
          <p:cNvSpPr txBox="1"/>
          <p:nvPr/>
        </p:nvSpPr>
        <p:spPr>
          <a:xfrm>
            <a:off x="720437" y="5001490"/>
            <a:ext cx="500149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Score(X</a:t>
            </a:r>
            <a:r>
              <a:rPr lang="en-US" sz="2400" baseline="-25000" dirty="0"/>
              <a:t>i</a:t>
            </a:r>
            <a:r>
              <a:rPr lang="en-US" sz="2400" dirty="0"/>
              <a:t>) = W</a:t>
            </a:r>
            <a:r>
              <a:rPr lang="en-US" sz="2400" baseline="-25000" dirty="0"/>
              <a:t>0</a:t>
            </a:r>
            <a:r>
              <a:rPr lang="en-US" sz="2400" dirty="0"/>
              <a:t> + w</a:t>
            </a:r>
            <a:r>
              <a:rPr lang="en-US" sz="2400" baseline="-25000" dirty="0"/>
              <a:t>1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[1] + … + w</a:t>
            </a:r>
            <a:r>
              <a:rPr lang="en-US" sz="2400" baseline="-25000" dirty="0"/>
              <a:t>d</a:t>
            </a:r>
            <a:r>
              <a:rPr lang="en-US" sz="2400" dirty="0"/>
              <a:t> x</a:t>
            </a:r>
            <a:r>
              <a:rPr lang="en-US" sz="2400" baseline="-25000" dirty="0"/>
              <a:t>i</a:t>
            </a:r>
            <a:r>
              <a:rPr lang="en-US" sz="2400" dirty="0"/>
              <a:t>[d]</a:t>
            </a:r>
          </a:p>
          <a:p>
            <a:endParaRPr lang="en-US" sz="2400" dirty="0"/>
          </a:p>
          <a:p>
            <a:r>
              <a:rPr lang="en-US" sz="2400" dirty="0"/>
              <a:t>Y</a:t>
            </a:r>
            <a:r>
              <a:rPr lang="en-US" sz="2400" baseline="-25000" dirty="0"/>
              <a:t>i</a:t>
            </a:r>
            <a:r>
              <a:rPr lang="en-US" sz="2400" dirty="0"/>
              <a:t> = sign(Score(X</a:t>
            </a:r>
            <a:r>
              <a:rPr lang="en-US" sz="2400" baseline="-25000" dirty="0"/>
              <a:t>i</a:t>
            </a:r>
            <a:r>
              <a:rPr lang="en-US" sz="2400" dirty="0"/>
              <a:t>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6E9FD-D3D7-244D-9D60-E2CE712DB9D5}"/>
              </a:ext>
            </a:extLst>
          </p:cNvPr>
          <p:cNvSpPr txBox="1"/>
          <p:nvPr/>
        </p:nvSpPr>
        <p:spPr>
          <a:xfrm>
            <a:off x="6594763" y="4890654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1 = 1</a:t>
            </a:r>
          </a:p>
          <a:p>
            <a:r>
              <a:rPr lang="en-US" dirty="0"/>
              <a:t>Feature 2 = x[1] -&gt; #awesome</a:t>
            </a:r>
          </a:p>
          <a:p>
            <a:r>
              <a:rPr lang="en-US" dirty="0"/>
              <a:t>Feature 3 = x[2] -&gt; #awful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Feature d+1 = x[d] -&gt; #books</a:t>
            </a:r>
          </a:p>
        </p:txBody>
      </p:sp>
    </p:spTree>
    <p:extLst>
      <p:ext uri="{BB962C8B-B14F-4D97-AF65-F5344CB8AC3E}">
        <p14:creationId xmlns:p14="http://schemas.microsoft.com/office/powerpoint/2010/main" val="20997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2784</Words>
  <Application>Microsoft Macintosh PowerPoint</Application>
  <PresentationFormat>Widescreen</PresentationFormat>
  <Paragraphs>402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Sprint 2</vt:lpstr>
      <vt:lpstr>Sprint 2: Classification</vt:lpstr>
      <vt:lpstr>PowerPoint Presentation</vt:lpstr>
      <vt:lpstr>Book reviews sentiment analysis</vt:lpstr>
      <vt:lpstr>PowerPoint Presentation</vt:lpstr>
      <vt:lpstr>Linear Classifier</vt:lpstr>
      <vt:lpstr>Linear Classifier</vt:lpstr>
      <vt:lpstr>Linear Classifier</vt:lpstr>
      <vt:lpstr>PowerPoint Presentation</vt:lpstr>
      <vt:lpstr>PowerPoint Presentation</vt:lpstr>
      <vt:lpstr>Machine learning and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Microsoft Office User</dc:creator>
  <cp:lastModifiedBy>Microsoft Office User</cp:lastModifiedBy>
  <cp:revision>46</cp:revision>
  <dcterms:created xsi:type="dcterms:W3CDTF">2020-04-10T17:50:42Z</dcterms:created>
  <dcterms:modified xsi:type="dcterms:W3CDTF">2020-04-25T01:00:00Z</dcterms:modified>
</cp:coreProperties>
</file>