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7" r:id="rId5"/>
    <p:sldId id="265" r:id="rId6"/>
    <p:sldId id="267" r:id="rId7"/>
    <p:sldId id="266" r:id="rId8"/>
    <p:sldId id="270" r:id="rId9"/>
    <p:sldId id="271" r:id="rId10"/>
    <p:sldId id="272" r:id="rId11"/>
    <p:sldId id="274" r:id="rId12"/>
    <p:sldId id="281" r:id="rId13"/>
    <p:sldId id="280" r:id="rId14"/>
    <p:sldId id="260" r:id="rId15"/>
    <p:sldId id="283" r:id="rId16"/>
    <p:sldId id="285" r:id="rId17"/>
    <p:sldId id="286" r:id="rId18"/>
    <p:sldId id="275" r:id="rId19"/>
    <p:sldId id="276" r:id="rId20"/>
    <p:sldId id="268" r:id="rId21"/>
    <p:sldId id="269" r:id="rId22"/>
    <p:sldId id="287" r:id="rId23"/>
    <p:sldId id="288" r:id="rId24"/>
    <p:sldId id="291" r:id="rId25"/>
    <p:sldId id="290" r:id="rId26"/>
    <p:sldId id="293" r:id="rId27"/>
    <p:sldId id="294" r:id="rId28"/>
    <p:sldId id="277" r:id="rId29"/>
    <p:sldId id="295" r:id="rId30"/>
    <p:sldId id="282" r:id="rId31"/>
    <p:sldId id="261" r:id="rId32"/>
    <p:sldId id="273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4C2"/>
    <a:srgbClr val="240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1"/>
  </p:normalViewPr>
  <p:slideViewPr>
    <p:cSldViewPr snapToGrid="0" snapToObjects="1" showGuides="1">
      <p:cViewPr varScale="1">
        <p:scale>
          <a:sx n="92" d="100"/>
          <a:sy n="92" d="100"/>
        </p:scale>
        <p:origin x="6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4B8C-56FA-1A44-85F1-02D5F2AF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A294B-1BD5-C445-BCBF-627B9B60F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8CE3-6850-E149-AC9E-F0425CE7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D305-876E-F04F-9521-81825DBC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A133-28CA-2945-ADDD-45A0BE88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0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0590-DED1-7548-96A5-1D4C5BFE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D6C18-34B6-5E41-B16F-3FA5DB60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4FED6-B2C6-F442-A8B3-4582BA42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210E-1E96-8844-A711-8F941185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DA6C1-B968-6241-BBB4-5ADBAB24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1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175AE-8039-5549-BB88-3E82E3FF8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9AA79-3DE0-544D-AE88-F73D5EFC9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77168-C023-D345-8E6A-E5A31003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1A99C-EFB4-5B4F-B531-AEFCCBB8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8CF7B-DE62-E54D-AD7D-B9C0FBE9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F903-6448-6943-9393-E00F5912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71A1-B1DC-1540-B008-9C35B7B3A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517F-73DC-334D-87B1-98751A3B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9D515-9BF6-674E-938E-26320BE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F217A-12F2-DA4C-A535-62FBB26C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4587-0086-5640-AEA8-3B49F0E0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BC03B-9BE0-BB49-AEE8-1976B4EFD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AB72-7934-0C49-9664-C60B3140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7BB1-B4FB-0C4F-9647-824F2C6E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A563E-BED7-A741-8F85-67D4634E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BED9-28A4-0147-8FE7-86AE632A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584C-E81E-7742-B4DC-97BCEBB2C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59DC3-7CE3-5A4F-A043-A89B0C558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88E5D-A06A-6A45-B915-0A00318B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A2D1D-CBEA-3047-B2D4-9F7EEEBA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E65DE-9124-AA4B-9B59-83811879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6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0EC4-BE67-F549-BE9F-DBB32802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FF78-32F2-554D-A74F-9B94AA793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BAEDE-EFB6-C643-99C3-7AE79ADBD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C3E4E-4BE9-CE41-B9DC-D23209AB7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10CE8-1EE1-2D47-9362-B126E50DB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FB1EF-93C6-C049-8755-CE8BCA58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FCFE3-43F3-EF4F-A234-D34B6FED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8B813-3A5A-864F-A7C3-7C332CF9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935C-5D97-224B-A81B-BB74F3D8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152FE-0A09-174F-909C-F5662F86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E1B7D-DD0D-154C-8970-7865AA8D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E4E3B-F2E9-7D41-8E06-50731874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8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1A5AD-03B8-BD49-BFBE-209CBB19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83150-F4BE-8D40-8984-BE23449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284BD-E4DE-0243-9D9F-A927E625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D738-E1D1-DF4D-9486-34769A3B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5B38-63BF-E44C-BFF6-2CC02957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C9395-62AE-9143-9DC8-622DA07BB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23F5C-1739-9F41-AF14-4948CC11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B1B82-75DD-7D4C-8211-28935C74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92BCF-2A7C-6C4D-949D-DEBC7647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1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6B12-8DA1-B648-A377-BFA27820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2EDAA-B509-3348-81AE-CC2830C5A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92CBF-4952-1D4F-8CC9-98F58E1D1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A4509-B291-ED4E-A9A5-ED79AC13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89B36-4567-484A-9BB0-98CDA30A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84FFA-554F-3345-ADAB-8179314C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7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CAAAF-A543-4840-802D-75C5862C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18E37-BEB1-4549-A5CE-4D78A3DC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F88A-75E4-2D40-B91B-AC312961F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09F7-DFA5-7F4B-8B47-DAE36D9161C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0F60C-9054-E84C-A941-3D786B480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B35-BFC8-9244-AB80-7A769CFAB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4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A90-AA80-6640-8370-33012BF9B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3953-768D-F443-94F0-0F4291FBE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Retrieval</a:t>
            </a:r>
          </a:p>
        </p:txBody>
      </p:sp>
    </p:spTree>
    <p:extLst>
      <p:ext uri="{BB962C8B-B14F-4D97-AF65-F5344CB8AC3E}">
        <p14:creationId xmlns:p14="http://schemas.microsoft.com/office/powerpoint/2010/main" val="100350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TF-IDF model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06659" y="1232510"/>
            <a:ext cx="11649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TF-IDF </a:t>
            </a:r>
            <a:r>
              <a:rPr lang="fr-FR" sz="2400" dirty="0" err="1"/>
              <a:t>representation</a:t>
            </a:r>
            <a:r>
              <a:rPr lang="fr-FR" sz="2400" dirty="0"/>
              <a:t> </a:t>
            </a:r>
            <a:r>
              <a:rPr lang="fr-FR" sz="2400" dirty="0" err="1"/>
              <a:t>allows</a:t>
            </a:r>
            <a:r>
              <a:rPr lang="fr-FR" sz="2400" dirty="0"/>
              <a:t> to </a:t>
            </a:r>
            <a:r>
              <a:rPr lang="fr-FR" sz="2400" dirty="0" err="1"/>
              <a:t>emphacize</a:t>
            </a:r>
            <a:r>
              <a:rPr lang="fr-FR" sz="2400" dirty="0"/>
              <a:t> important </a:t>
            </a:r>
            <a:r>
              <a:rPr lang="fr-FR" sz="2400" dirty="0" err="1"/>
              <a:t>words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:</a:t>
            </a:r>
          </a:p>
          <a:p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 err="1"/>
              <a:t>Appears</a:t>
            </a:r>
            <a:r>
              <a:rPr lang="fr-FR" sz="2400" dirty="0"/>
              <a:t> </a:t>
            </a:r>
            <a:r>
              <a:rPr lang="fr-FR" sz="2400" dirty="0" err="1"/>
              <a:t>frequently</a:t>
            </a:r>
            <a:r>
              <a:rPr lang="fr-FR" sz="2400" dirty="0"/>
              <a:t> in the document (local </a:t>
            </a:r>
            <a:r>
              <a:rPr lang="fr-FR" sz="2400" dirty="0" err="1"/>
              <a:t>frequency</a:t>
            </a:r>
            <a:r>
              <a:rPr lang="fr-FR" sz="2400" dirty="0"/>
              <a:t>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… but are rare in the corpus of document (global </a:t>
            </a:r>
            <a:r>
              <a:rPr lang="fr-FR" sz="2400" dirty="0" err="1"/>
              <a:t>frequency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391477" y="2605679"/>
            <a:ext cx="2560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Term</a:t>
            </a:r>
            <a:r>
              <a:rPr lang="fr-FR" sz="2400" dirty="0"/>
              <a:t> </a:t>
            </a:r>
            <a:r>
              <a:rPr lang="fr-FR" sz="2400" dirty="0" err="1"/>
              <a:t>frequency</a:t>
            </a:r>
            <a:endParaRPr lang="fr-FR" sz="2400" dirty="0"/>
          </a:p>
          <a:p>
            <a:r>
              <a:rPr lang="fr-FR" sz="2400" dirty="0"/>
              <a:t>(</a:t>
            </a:r>
            <a:r>
              <a:rPr lang="fr-FR" sz="2400" dirty="0" err="1"/>
              <a:t>word</a:t>
            </a:r>
            <a:r>
              <a:rPr lang="fr-FR" sz="2400" dirty="0"/>
              <a:t> count/total) </a:t>
            </a:r>
          </a:p>
        </p:txBody>
      </p:sp>
      <p:graphicFrame>
        <p:nvGraphicFramePr>
          <p:cNvPr id="19" name="Tableau 18"/>
          <p:cNvGraphicFramePr>
            <a:graphicFrameLocks noGrp="1"/>
          </p:cNvGraphicFramePr>
          <p:nvPr/>
        </p:nvGraphicFramePr>
        <p:xfrm>
          <a:off x="4079777" y="2721156"/>
          <a:ext cx="7012683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Waititi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wrote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screenplay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directed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movie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1503500" y="4409745"/>
            <a:ext cx="2482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Inverse document</a:t>
            </a:r>
          </a:p>
          <a:p>
            <a:r>
              <a:rPr lang="fr-FR" sz="2400" dirty="0" err="1"/>
              <a:t>frequency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4655840" y="4581129"/>
                <a:ext cx="3744416" cy="670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sz="2400" dirty="0"/>
                  <a:t>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/>
                          </a:rPr>
                          <m:t>𝑛𝑏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𝑜𝑓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𝑑𝑜𝑐𝑢𝑚𝑒𝑛𝑡𝑠</m:t>
                        </m:r>
                      </m:num>
                      <m:den>
                        <m:r>
                          <a:rPr lang="fr-FR" sz="2400" i="1">
                            <a:latin typeface="Cambria Math"/>
                          </a:rPr>
                          <m:t>𝑛𝑏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𝑜𝑓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𝑑𝑜𝑐𝑠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𝑢𝑠𝑖𝑛𝑔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𝑡h𝑒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𝑤𝑜𝑟𝑑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4581129"/>
                <a:ext cx="3744416" cy="670055"/>
              </a:xfrm>
              <a:prstGeom prst="rect">
                <a:avLst/>
              </a:prstGeom>
              <a:blipFill>
                <a:blip r:embed="rId2"/>
                <a:stretch>
                  <a:fillRect l="-2365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/>
          <p:cNvCxnSpPr/>
          <p:nvPr/>
        </p:nvCxnSpPr>
        <p:spPr>
          <a:xfrm>
            <a:off x="10704512" y="3621022"/>
            <a:ext cx="0" cy="945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8496267" y="4916909"/>
            <a:ext cx="12593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9936427" y="4718397"/>
            <a:ext cx="132396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TF*IDF</a:t>
            </a:r>
          </a:p>
        </p:txBody>
      </p:sp>
      <p:grpSp>
        <p:nvGrpSpPr>
          <p:cNvPr id="34" name="Groupe 11">
            <a:extLst>
              <a:ext uri="{FF2B5EF4-FFF2-40B4-BE49-F238E27FC236}">
                <a16:creationId xmlns:a16="http://schemas.microsoft.com/office/drawing/2014/main" id="{9A5CEFA1-A177-484A-979A-56A8F9153118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46E7A6-A051-9146-876D-A319EF9FA8C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6" name="ZoneTexte 10">
              <a:extLst>
                <a:ext uri="{FF2B5EF4-FFF2-40B4-BE49-F238E27FC236}">
                  <a16:creationId xmlns:a16="http://schemas.microsoft.com/office/drawing/2014/main" id="{841BBEF5-8C42-BA4B-A529-F5630D8FA681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86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TF-IDF model</a:t>
            </a:r>
          </a:p>
        </p:txBody>
      </p:sp>
      <p:sp>
        <p:nvSpPr>
          <p:cNvPr id="34" name="ZoneTexte 20">
            <a:extLst>
              <a:ext uri="{FF2B5EF4-FFF2-40B4-BE49-F238E27FC236}">
                <a16:creationId xmlns:a16="http://schemas.microsoft.com/office/drawing/2014/main" id="{C35BD344-0E8C-2242-97CA-960851029DA1}"/>
              </a:ext>
            </a:extLst>
          </p:cNvPr>
          <p:cNvSpPr txBox="1"/>
          <p:nvPr/>
        </p:nvSpPr>
        <p:spPr>
          <a:xfrm>
            <a:off x="143339" y="1028733"/>
            <a:ext cx="11649981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/>
              <a:t>Document 1: « </a:t>
            </a:r>
            <a:r>
              <a:rPr lang="fr-FR" sz="2133" dirty="0" err="1"/>
              <a:t>Waititi</a:t>
            </a:r>
            <a:r>
              <a:rPr lang="fr-FR" sz="2133" dirty="0"/>
              <a:t> </a:t>
            </a:r>
            <a:r>
              <a:rPr lang="fr-FR" sz="2133" dirty="0" err="1"/>
              <a:t>wrote</a:t>
            </a:r>
            <a:r>
              <a:rPr lang="fr-FR" sz="2133" dirty="0"/>
              <a:t> the </a:t>
            </a:r>
            <a:r>
              <a:rPr lang="fr-FR" sz="2133" dirty="0" err="1"/>
              <a:t>screenplay</a:t>
            </a:r>
            <a:r>
              <a:rPr lang="fr-FR" sz="2133" dirty="0"/>
              <a:t> and </a:t>
            </a:r>
            <a:r>
              <a:rPr lang="fr-FR" sz="2133" dirty="0" err="1"/>
              <a:t>directed</a:t>
            </a:r>
            <a:r>
              <a:rPr lang="fr-FR" sz="2133" dirty="0"/>
              <a:t> the </a:t>
            </a:r>
            <a:r>
              <a:rPr lang="fr-FR" sz="2133" dirty="0" err="1"/>
              <a:t>movie</a:t>
            </a:r>
            <a:r>
              <a:rPr lang="fr-FR" sz="2133" dirty="0"/>
              <a:t> »</a:t>
            </a:r>
          </a:p>
          <a:p>
            <a:r>
              <a:rPr lang="fr-FR" sz="2133" dirty="0"/>
              <a:t>Document 2: « </a:t>
            </a:r>
            <a:r>
              <a:rPr lang="fr-FR" sz="2133" dirty="0" err="1"/>
              <a:t>Waititi</a:t>
            </a:r>
            <a:r>
              <a:rPr lang="fr-FR" sz="2133" dirty="0"/>
              <a:t> stars as Hitler in the new </a:t>
            </a:r>
            <a:r>
              <a:rPr lang="fr-FR" sz="2133" dirty="0" err="1"/>
              <a:t>movie</a:t>
            </a:r>
            <a:r>
              <a:rPr lang="fr-FR" sz="2133" dirty="0"/>
              <a:t>. »</a:t>
            </a:r>
          </a:p>
          <a:p>
            <a:r>
              <a:rPr lang="fr-FR" sz="2133" dirty="0"/>
              <a:t>Document 3: « </a:t>
            </a:r>
            <a:r>
              <a:rPr lang="en-US" sz="2133" dirty="0"/>
              <a:t>The protesters achieved their demands for higher wages</a:t>
            </a:r>
            <a:r>
              <a:rPr lang="fr-FR" sz="2133" dirty="0"/>
              <a:t>»</a:t>
            </a:r>
          </a:p>
        </p:txBody>
      </p:sp>
      <p:grpSp>
        <p:nvGrpSpPr>
          <p:cNvPr id="35" name="Groupe 11">
            <a:extLst>
              <a:ext uri="{FF2B5EF4-FFF2-40B4-BE49-F238E27FC236}">
                <a16:creationId xmlns:a16="http://schemas.microsoft.com/office/drawing/2014/main" id="{BB53CA08-2A45-524A-BCBF-71C2B3DD7DC9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CFB487-8D70-F244-8548-88FF8846B7E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7" name="ZoneTexte 10">
              <a:extLst>
                <a:ext uri="{FF2B5EF4-FFF2-40B4-BE49-F238E27FC236}">
                  <a16:creationId xmlns:a16="http://schemas.microsoft.com/office/drawing/2014/main" id="{12F56154-BC3A-1041-83D5-587849BB5C8C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472136-9956-2D4A-A385-EC737158B10A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180862"/>
          <a:ext cx="10972801" cy="39130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253">
                  <a:extLst>
                    <a:ext uri="{9D8B030D-6E8A-4147-A177-3AD203B41FA5}">
                      <a16:colId xmlns:a16="http://schemas.microsoft.com/office/drawing/2014/main" val="879981094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625054401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4101088590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2416866033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4110426914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368203620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2608648979"/>
                    </a:ext>
                  </a:extLst>
                </a:gridCol>
                <a:gridCol w="1023972">
                  <a:extLst>
                    <a:ext uri="{9D8B030D-6E8A-4147-A177-3AD203B41FA5}">
                      <a16:colId xmlns:a16="http://schemas.microsoft.com/office/drawing/2014/main" val="1143538905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2113994359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2512759539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4261613247"/>
                    </a:ext>
                  </a:extLst>
                </a:gridCol>
              </a:tblGrid>
              <a:tr h="19158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Word counts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Term frequency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IDF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TF-IDF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66850"/>
                  </a:ext>
                </a:extLst>
              </a:tr>
              <a:tr h="19158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Doc2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Doc3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885798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Waititi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0.176091259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0.176091259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0.176091259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756114655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wrote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229902993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682803801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screenplay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411151151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289353628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directed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806275443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movie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0.176091259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0.176091259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0.176091259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65089092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1418270462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222668406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Hitler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149879946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4114470737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1152950177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protesters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942235404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achieved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1336465355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their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949320294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demands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308032240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531943335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450762258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wages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39859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51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Distance </a:t>
            </a:r>
            <a:r>
              <a:rPr lang="fr-FR" sz="3733" dirty="0" err="1">
                <a:solidFill>
                  <a:schemeClr val="bg1"/>
                </a:solidFill>
              </a:rPr>
              <a:t>metric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Choosing</a:t>
            </a:r>
            <a:r>
              <a:rPr lang="fr-FR" dirty="0"/>
              <a:t> a </a:t>
            </a:r>
            <a:r>
              <a:rPr lang="fr-FR" dirty="0" err="1"/>
              <a:t>similarity</a:t>
            </a:r>
            <a:r>
              <a:rPr lang="fr-FR" dirty="0"/>
              <a:t> </a:t>
            </a:r>
            <a:r>
              <a:rPr lang="fr-FR" dirty="0" err="1"/>
              <a:t>metric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06659" y="1232510"/>
            <a:ext cx="1164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How </a:t>
            </a:r>
            <a:r>
              <a:rPr lang="fr-FR" sz="2400" dirty="0" err="1"/>
              <a:t>can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compare </a:t>
            </a:r>
            <a:r>
              <a:rPr lang="fr-FR" sz="2400" dirty="0" err="1"/>
              <a:t>two</a:t>
            </a:r>
            <a:r>
              <a:rPr lang="fr-FR" sz="2400" dirty="0"/>
              <a:t> documents ?</a:t>
            </a:r>
          </a:p>
        </p:txBody>
      </p:sp>
      <p:graphicFrame>
        <p:nvGraphicFramePr>
          <p:cNvPr id="34" name="Tableau 18">
            <a:extLst>
              <a:ext uri="{FF2B5EF4-FFF2-40B4-BE49-F238E27FC236}">
                <a16:creationId xmlns:a16="http://schemas.microsoft.com/office/drawing/2014/main" id="{7DFD65F4-9236-3E43-8ED8-63C813FA5ACA}"/>
              </a:ext>
            </a:extLst>
          </p:cNvPr>
          <p:cNvGraphicFramePr>
            <a:graphicFrameLocks noGrp="1"/>
          </p:cNvGraphicFramePr>
          <p:nvPr/>
        </p:nvGraphicFramePr>
        <p:xfrm>
          <a:off x="4655841" y="1988840"/>
          <a:ext cx="7012683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Waititi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wrote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screenplay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directed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movie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0.18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ZoneTexte 12">
            <a:extLst>
              <a:ext uri="{FF2B5EF4-FFF2-40B4-BE49-F238E27FC236}">
                <a16:creationId xmlns:a16="http://schemas.microsoft.com/office/drawing/2014/main" id="{B0DCBDB9-1DFD-E940-8C8D-EB58AC916A85}"/>
              </a:ext>
            </a:extLst>
          </p:cNvPr>
          <p:cNvSpPr txBox="1"/>
          <p:nvPr/>
        </p:nvSpPr>
        <p:spPr>
          <a:xfrm>
            <a:off x="1" y="1796819"/>
            <a:ext cx="436095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Document 1</a:t>
            </a:r>
          </a:p>
          <a:p>
            <a:r>
              <a:rPr lang="fr-FR" sz="2400" dirty="0"/>
              <a:t>« </a:t>
            </a:r>
            <a:r>
              <a:rPr lang="fr-FR" sz="2400" dirty="0" err="1"/>
              <a:t>Waititi</a:t>
            </a:r>
            <a:r>
              <a:rPr lang="fr-FR" sz="2400" dirty="0"/>
              <a:t> </a:t>
            </a:r>
            <a:r>
              <a:rPr lang="fr-FR" sz="2400" dirty="0" err="1"/>
              <a:t>wrote</a:t>
            </a:r>
            <a:r>
              <a:rPr lang="fr-FR" sz="2400" dirty="0"/>
              <a:t> the </a:t>
            </a:r>
            <a:r>
              <a:rPr lang="fr-FR" sz="2400" dirty="0" err="1"/>
              <a:t>screenplay</a:t>
            </a:r>
            <a:r>
              <a:rPr lang="fr-FR" sz="2400" dirty="0"/>
              <a:t> and </a:t>
            </a:r>
            <a:r>
              <a:rPr lang="fr-FR" sz="2400" dirty="0" err="1"/>
              <a:t>directed</a:t>
            </a:r>
            <a:r>
              <a:rPr lang="fr-FR" sz="2400" dirty="0"/>
              <a:t> the </a:t>
            </a:r>
            <a:r>
              <a:rPr lang="fr-FR" sz="2400" dirty="0" err="1"/>
              <a:t>movie</a:t>
            </a:r>
            <a:r>
              <a:rPr lang="fr-FR" sz="2400" dirty="0"/>
              <a:t>. »</a:t>
            </a:r>
          </a:p>
        </p:txBody>
      </p:sp>
      <p:sp>
        <p:nvSpPr>
          <p:cNvPr id="36" name="ZoneTexte 12">
            <a:extLst>
              <a:ext uri="{FF2B5EF4-FFF2-40B4-BE49-F238E27FC236}">
                <a16:creationId xmlns:a16="http://schemas.microsoft.com/office/drawing/2014/main" id="{CE4CEDAB-FC09-5B4A-9652-50B5555D6DEA}"/>
              </a:ext>
            </a:extLst>
          </p:cNvPr>
          <p:cNvSpPr txBox="1"/>
          <p:nvPr/>
        </p:nvSpPr>
        <p:spPr>
          <a:xfrm>
            <a:off x="10881" y="4197086"/>
            <a:ext cx="436095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Document 2</a:t>
            </a:r>
            <a:endParaRPr lang="fr-FR" sz="2400" dirty="0"/>
          </a:p>
          <a:p>
            <a:r>
              <a:rPr lang="fr-FR" sz="2400" dirty="0"/>
              <a:t>« </a:t>
            </a:r>
            <a:r>
              <a:rPr lang="fr-FR" sz="2400" dirty="0" err="1"/>
              <a:t>Waititi</a:t>
            </a:r>
            <a:r>
              <a:rPr lang="fr-FR" sz="2400" dirty="0"/>
              <a:t> stars as Hitler in the new </a:t>
            </a:r>
            <a:r>
              <a:rPr lang="fr-FR" sz="2400" dirty="0" err="1"/>
              <a:t>movie</a:t>
            </a:r>
            <a:r>
              <a:rPr lang="fr-FR" sz="2400" dirty="0"/>
              <a:t>. »</a:t>
            </a:r>
          </a:p>
        </p:txBody>
      </p:sp>
      <p:graphicFrame>
        <p:nvGraphicFramePr>
          <p:cNvPr id="37" name="Tableau 18">
            <a:extLst>
              <a:ext uri="{FF2B5EF4-FFF2-40B4-BE49-F238E27FC236}">
                <a16:creationId xmlns:a16="http://schemas.microsoft.com/office/drawing/2014/main" id="{DDC0BDD0-C0E2-5A4F-A1AF-53216D3824F2}"/>
              </a:ext>
            </a:extLst>
          </p:cNvPr>
          <p:cNvGraphicFramePr>
            <a:graphicFrameLocks noGrp="1"/>
          </p:cNvGraphicFramePr>
          <p:nvPr/>
        </p:nvGraphicFramePr>
        <p:xfrm>
          <a:off x="4463819" y="4389107"/>
          <a:ext cx="7396727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4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0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029">
                  <a:extLst>
                    <a:ext uri="{9D8B030D-6E8A-4147-A177-3AD203B41FA5}">
                      <a16:colId xmlns:a16="http://schemas.microsoft.com/office/drawing/2014/main" val="814324108"/>
                    </a:ext>
                  </a:extLst>
                </a:gridCol>
                <a:gridCol w="719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Waititi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stars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Hitler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new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movie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0.18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0.18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5ECEE5-339C-204E-909D-63AB63E1442C}"/>
              </a:ext>
            </a:extLst>
          </p:cNvPr>
          <p:cNvCxnSpPr/>
          <p:nvPr/>
        </p:nvCxnSpPr>
        <p:spPr>
          <a:xfrm>
            <a:off x="8304245" y="2852936"/>
            <a:ext cx="0" cy="13441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EB3464-5CDA-DE42-9624-C32AC2BE1FC6}"/>
              </a:ext>
            </a:extLst>
          </p:cNvPr>
          <p:cNvSpPr txBox="1"/>
          <p:nvPr/>
        </p:nvSpPr>
        <p:spPr>
          <a:xfrm>
            <a:off x="8400256" y="3140969"/>
            <a:ext cx="307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Similarity between the word vectors?</a:t>
            </a:r>
          </a:p>
        </p:txBody>
      </p:sp>
      <p:grpSp>
        <p:nvGrpSpPr>
          <p:cNvPr id="20" name="Groupe 11">
            <a:extLst>
              <a:ext uri="{FF2B5EF4-FFF2-40B4-BE49-F238E27FC236}">
                <a16:creationId xmlns:a16="http://schemas.microsoft.com/office/drawing/2014/main" id="{315358EF-A7CD-2040-9E57-A1599CC1E444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2EDCAD-F853-A243-BC8F-9C50AF182E1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4" name="ZoneTexte 10">
              <a:extLst>
                <a:ext uri="{FF2B5EF4-FFF2-40B4-BE49-F238E27FC236}">
                  <a16:creationId xmlns:a16="http://schemas.microsoft.com/office/drawing/2014/main" id="{AFB0BB11-7F0D-C446-886B-EC39B01E43F4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95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Euclidean</a:t>
            </a:r>
            <a:r>
              <a:rPr lang="fr-FR" dirty="0"/>
              <a:t> distance</a:t>
            </a: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4943872" y="1700808"/>
            <a:ext cx="6912768" cy="1056117"/>
          </a:xfrm>
        </p:spPr>
        <p:txBody>
          <a:bodyPr>
            <a:normAutofit/>
          </a:bodyPr>
          <a:lstStyle/>
          <a:p>
            <a:r>
              <a:rPr lang="fr-FR" sz="2400" dirty="0" err="1"/>
              <a:t>Euclidian</a:t>
            </a:r>
            <a:r>
              <a:rPr lang="fr-FR" sz="2400" dirty="0"/>
              <a:t> </a:t>
            </a:r>
            <a:r>
              <a:rPr lang="fr-FR" sz="2400" dirty="0" err="1"/>
              <a:t>similarity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en-US" sz="2400" dirty="0"/>
              <a:t>simply an element-wise product over the word vectors.</a:t>
            </a:r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41175AE7-0D5A-7B4D-B3D2-F0CB16667B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D44516-8B89-7D47-9D54-E9AA20280E7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62C5AD1E-0482-A642-A39C-5DF574CBAF86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56103A-AF28-4749-9B4D-7CBBF8ABA189}"/>
              </a:ext>
            </a:extLst>
          </p:cNvPr>
          <p:cNvGraphicFramePr>
            <a:graphicFrameLocks noGrp="1"/>
          </p:cNvGraphicFramePr>
          <p:nvPr/>
        </p:nvGraphicFramePr>
        <p:xfrm>
          <a:off x="335360" y="1028734"/>
          <a:ext cx="4431152" cy="506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160">
                  <a:extLst>
                    <a:ext uri="{9D8B030D-6E8A-4147-A177-3AD203B41FA5}">
                      <a16:colId xmlns:a16="http://schemas.microsoft.com/office/drawing/2014/main" val="3767013029"/>
                    </a:ext>
                  </a:extLst>
                </a:gridCol>
                <a:gridCol w="1183664">
                  <a:extLst>
                    <a:ext uri="{9D8B030D-6E8A-4147-A177-3AD203B41FA5}">
                      <a16:colId xmlns:a16="http://schemas.microsoft.com/office/drawing/2014/main" val="2533013201"/>
                    </a:ext>
                  </a:extLst>
                </a:gridCol>
                <a:gridCol w="1183664">
                  <a:extLst>
                    <a:ext uri="{9D8B030D-6E8A-4147-A177-3AD203B41FA5}">
                      <a16:colId xmlns:a16="http://schemas.microsoft.com/office/drawing/2014/main" val="2425603481"/>
                    </a:ext>
                  </a:extLst>
                </a:gridCol>
                <a:gridCol w="1183664">
                  <a:extLst>
                    <a:ext uri="{9D8B030D-6E8A-4147-A177-3AD203B41FA5}">
                      <a16:colId xmlns:a16="http://schemas.microsoft.com/office/drawing/2014/main" val="2221497066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count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58062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Doc1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Doc2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Doc3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032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Waititi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56227887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wrote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33801453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402053152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screenplay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14047969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12999600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directed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412758189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11136098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23152872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80319781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Hitler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80983527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76176290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83859326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protesters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77777771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achieved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88805299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their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57525226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demands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65105990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44074728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higher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51445187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wages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855873351"/>
                  </a:ext>
                </a:extLst>
              </a:tr>
            </a:tbl>
          </a:graphicData>
        </a:graphic>
      </p:graphicFrame>
      <p:sp>
        <p:nvSpPr>
          <p:cNvPr id="27" name="Espace réservé du contenu 12">
            <a:extLst>
              <a:ext uri="{FF2B5EF4-FFF2-40B4-BE49-F238E27FC236}">
                <a16:creationId xmlns:a16="http://schemas.microsoft.com/office/drawing/2014/main" id="{9BD6ED1E-DCFC-5943-BD87-7557727F0619}"/>
              </a:ext>
            </a:extLst>
          </p:cNvPr>
          <p:cNvSpPr txBox="1">
            <a:spLocks/>
          </p:cNvSpPr>
          <p:nvPr/>
        </p:nvSpPr>
        <p:spPr>
          <a:xfrm>
            <a:off x="5423926" y="2660915"/>
            <a:ext cx="6331759" cy="192021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Dist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, 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) =    (x</a:t>
            </a:r>
            <a:r>
              <a:rPr lang="en-US" sz="2400" baseline="-25000" dirty="0"/>
              <a:t>i</a:t>
            </a:r>
            <a:r>
              <a:rPr lang="en-US" sz="2400" dirty="0"/>
              <a:t>[1]-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[1])</a:t>
            </a:r>
            <a:r>
              <a:rPr lang="en-US" sz="2400" baseline="30000" dirty="0"/>
              <a:t>2</a:t>
            </a:r>
            <a:r>
              <a:rPr lang="en-US" sz="2400" dirty="0"/>
              <a:t> + … + (x</a:t>
            </a:r>
            <a:r>
              <a:rPr lang="en-US" sz="2400" baseline="-25000" dirty="0"/>
              <a:t>i</a:t>
            </a:r>
            <a:r>
              <a:rPr lang="en-US" sz="2400" dirty="0"/>
              <a:t>[d]-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[d])</a:t>
            </a:r>
            <a:r>
              <a:rPr lang="en-US" sz="2400" baseline="30000" dirty="0"/>
              <a:t>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8" name="Espace réservé du contenu 12">
            <a:extLst>
              <a:ext uri="{FF2B5EF4-FFF2-40B4-BE49-F238E27FC236}">
                <a16:creationId xmlns:a16="http://schemas.microsoft.com/office/drawing/2014/main" id="{AD7FA39F-0F4C-1640-BA68-1817D64108D5}"/>
              </a:ext>
            </a:extLst>
          </p:cNvPr>
          <p:cNvSpPr txBox="1">
            <a:spLocks/>
          </p:cNvSpPr>
          <p:nvPr/>
        </p:nvSpPr>
        <p:spPr>
          <a:xfrm>
            <a:off x="5039883" y="4869160"/>
            <a:ext cx="6912768" cy="115212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D1A69B-849D-EF4B-92C4-39F597EE75A7}"/>
              </a:ext>
            </a:extLst>
          </p:cNvPr>
          <p:cNvGrpSpPr/>
          <p:nvPr/>
        </p:nvGrpSpPr>
        <p:grpSpPr>
          <a:xfrm>
            <a:off x="6889118" y="2521978"/>
            <a:ext cx="3948546" cy="610963"/>
            <a:chOff x="6844145" y="2576945"/>
            <a:chExt cx="3948546" cy="6109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14FC638-80CB-8845-950E-2BEE562CCC02}"/>
                </a:ext>
              </a:extLst>
            </p:cNvPr>
            <p:cNvCxnSpPr>
              <a:cxnSpLocks/>
            </p:cNvCxnSpPr>
            <p:nvPr/>
          </p:nvCxnSpPr>
          <p:spPr>
            <a:xfrm>
              <a:off x="6844145" y="2757055"/>
              <a:ext cx="156262" cy="4308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C79F2F-D452-F041-8BCB-94C7667536E6}"/>
                </a:ext>
              </a:extLst>
            </p:cNvPr>
            <p:cNvCxnSpPr/>
            <p:nvPr/>
          </p:nvCxnSpPr>
          <p:spPr>
            <a:xfrm flipV="1">
              <a:off x="6996545" y="2590800"/>
              <a:ext cx="0" cy="5957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34FDBD-A965-8D4E-8F71-3A53B4827BF7}"/>
                </a:ext>
              </a:extLst>
            </p:cNvPr>
            <p:cNvCxnSpPr>
              <a:cxnSpLocks/>
            </p:cNvCxnSpPr>
            <p:nvPr/>
          </p:nvCxnSpPr>
          <p:spPr>
            <a:xfrm>
              <a:off x="6995410" y="2576945"/>
              <a:ext cx="379728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52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Weighting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– </a:t>
            </a:r>
            <a:r>
              <a:rPr lang="fr-FR" dirty="0" err="1"/>
              <a:t>Scaled</a:t>
            </a:r>
            <a:r>
              <a:rPr lang="fr-FR" dirty="0"/>
              <a:t> </a:t>
            </a:r>
            <a:r>
              <a:rPr lang="fr-FR" dirty="0" err="1"/>
              <a:t>Euclidean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1300126" y="1146626"/>
            <a:ext cx="10476238" cy="4533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/>
              <a:t>Some</a:t>
            </a:r>
            <a:r>
              <a:rPr lang="fr-FR" sz="2400" dirty="0"/>
              <a:t> </a:t>
            </a:r>
            <a:r>
              <a:rPr lang="fr-FR" sz="2400" dirty="0" err="1"/>
              <a:t>features</a:t>
            </a:r>
            <a:r>
              <a:rPr lang="fr-FR" sz="2400" dirty="0"/>
              <a:t> are more relevant </a:t>
            </a:r>
            <a:r>
              <a:rPr lang="fr-FR" sz="2400" dirty="0" err="1"/>
              <a:t>than</a:t>
            </a:r>
            <a:r>
              <a:rPr lang="fr-FR" sz="2400" dirty="0"/>
              <a:t> </a:t>
            </a:r>
            <a:r>
              <a:rPr lang="fr-FR" sz="2400" dirty="0" err="1"/>
              <a:t>others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In a document you may want to put higher weights on words from title and abstracts rather than the main body…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Scaled Euclidean distance: 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 err="1"/>
              <a:t>Dist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, 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) =    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[1]-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[1])</a:t>
            </a:r>
            <a:r>
              <a:rPr lang="en-US" sz="2400" baseline="30000" dirty="0"/>
              <a:t>2</a:t>
            </a:r>
            <a:r>
              <a:rPr lang="en-US" sz="2400" dirty="0"/>
              <a:t> + … +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baseline="-25000" dirty="0">
                <a:solidFill>
                  <a:srgbClr val="C00000"/>
                </a:solidFill>
              </a:rPr>
              <a:t>d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[d]-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[d])</a:t>
            </a:r>
            <a:r>
              <a:rPr lang="en-US" sz="2400" baseline="30000" dirty="0"/>
              <a:t>2</a:t>
            </a:r>
          </a:p>
          <a:p>
            <a:pPr marL="0" indent="0">
              <a:buNone/>
            </a:pPr>
            <a:endParaRPr lang="en-US" sz="2400" baseline="30000" dirty="0"/>
          </a:p>
          <a:p>
            <a:pPr marL="0" indent="0">
              <a:buNone/>
            </a:pPr>
            <a:r>
              <a:rPr lang="en-US" sz="2400" baseline="30000" dirty="0"/>
              <a:t>	</a:t>
            </a:r>
            <a:r>
              <a:rPr lang="en-US" sz="2400" baseline="30000" dirty="0">
                <a:solidFill>
                  <a:srgbClr val="C00000"/>
                </a:solidFill>
              </a:rPr>
              <a:t>Note: if setting weights as 0 or 1 is equivalent to feature selection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41175AE7-0D5A-7B4D-B3D2-F0CB16667B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D44516-8B89-7D47-9D54-E9AA20280E7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62C5AD1E-0482-A642-A39C-5DF574CBAF86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1BAB0E-2D34-3F49-BF9B-62DBBE83B03F}"/>
              </a:ext>
            </a:extLst>
          </p:cNvPr>
          <p:cNvGrpSpPr/>
          <p:nvPr/>
        </p:nvGrpSpPr>
        <p:grpSpPr>
          <a:xfrm>
            <a:off x="2901318" y="4033278"/>
            <a:ext cx="4540882" cy="610963"/>
            <a:chOff x="6844145" y="2576945"/>
            <a:chExt cx="4540882" cy="61096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61FDB32-7A8A-3340-859E-39D6C45D80BB}"/>
                </a:ext>
              </a:extLst>
            </p:cNvPr>
            <p:cNvCxnSpPr>
              <a:cxnSpLocks/>
            </p:cNvCxnSpPr>
            <p:nvPr/>
          </p:nvCxnSpPr>
          <p:spPr>
            <a:xfrm>
              <a:off x="6844145" y="2757055"/>
              <a:ext cx="156262" cy="4308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C94EB1-27EC-9B4F-8672-413F248B9A39}"/>
                </a:ext>
              </a:extLst>
            </p:cNvPr>
            <p:cNvCxnSpPr/>
            <p:nvPr/>
          </p:nvCxnSpPr>
          <p:spPr>
            <a:xfrm flipV="1">
              <a:off x="6996545" y="2590800"/>
              <a:ext cx="0" cy="5957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72A78E-918C-0C45-8D53-4A07ED48F725}"/>
                </a:ext>
              </a:extLst>
            </p:cNvPr>
            <p:cNvCxnSpPr>
              <a:cxnSpLocks/>
            </p:cNvCxnSpPr>
            <p:nvPr/>
          </p:nvCxnSpPr>
          <p:spPr>
            <a:xfrm>
              <a:off x="6995410" y="2576945"/>
              <a:ext cx="43896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599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similarity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1300126" y="1146626"/>
            <a:ext cx="10476238" cy="48985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popular</a:t>
            </a:r>
            <a:r>
              <a:rPr lang="fr-FR" sz="2400" dirty="0"/>
              <a:t> </a:t>
            </a:r>
            <a:r>
              <a:rPr lang="fr-FR" sz="2400" dirty="0" err="1"/>
              <a:t>metric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use the </a:t>
            </a:r>
            <a:r>
              <a:rPr lang="fr-FR" sz="2400" dirty="0" err="1"/>
              <a:t>cosine</a:t>
            </a:r>
            <a:r>
              <a:rPr lang="fr-FR" sz="2400" dirty="0"/>
              <a:t> of the </a:t>
            </a:r>
            <a:r>
              <a:rPr lang="fr-FR" sz="2400" dirty="0">
                <a:solidFill>
                  <a:srgbClr val="C00000"/>
                </a:solidFill>
              </a:rPr>
              <a:t>angle</a:t>
            </a:r>
            <a:r>
              <a:rPr lang="fr-FR" sz="2400" dirty="0"/>
              <a:t> of the </a:t>
            </a:r>
            <a:r>
              <a:rPr lang="fr-FR" sz="2400" dirty="0" err="1"/>
              <a:t>word</a:t>
            </a:r>
            <a:r>
              <a:rPr lang="fr-FR" sz="2400" dirty="0"/>
              <a:t> </a:t>
            </a:r>
            <a:r>
              <a:rPr lang="fr-FR" sz="2400" dirty="0" err="1"/>
              <a:t>vectors</a:t>
            </a:r>
            <a:r>
              <a:rPr lang="fr-FR" sz="2400" dirty="0"/>
              <a:t>. </a:t>
            </a:r>
          </a:p>
          <a:p>
            <a:pPr marL="0" indent="0">
              <a:buNone/>
            </a:pPr>
            <a:r>
              <a:rPr lang="fr-FR" sz="2400" dirty="0" err="1"/>
              <a:t>Bound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0 and 1 for positive </a:t>
            </a:r>
            <a:r>
              <a:rPr lang="fr-FR" sz="2400" dirty="0" err="1"/>
              <a:t>features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Cosine</a:t>
            </a:r>
            <a:r>
              <a:rPr lang="fr-FR" sz="2400" dirty="0"/>
              <a:t> </a:t>
            </a:r>
            <a:r>
              <a:rPr lang="fr-FR" sz="2400" dirty="0" err="1"/>
              <a:t>Similarity</a:t>
            </a:r>
            <a:r>
              <a:rPr lang="fr-FR" sz="2400" dirty="0"/>
              <a:t> (</a:t>
            </a:r>
            <a:r>
              <a:rPr lang="fr-FR" sz="2400" dirty="0" err="1"/>
              <a:t>x</a:t>
            </a:r>
            <a:r>
              <a:rPr lang="fr-FR" sz="2400" baseline="-25000" dirty="0" err="1"/>
              <a:t>q</a:t>
            </a:r>
            <a:r>
              <a:rPr lang="fr-FR" sz="2400" dirty="0"/>
              <a:t>-x</a:t>
            </a:r>
            <a:r>
              <a:rPr lang="fr-FR" sz="2400" baseline="-25000" dirty="0"/>
              <a:t>i</a:t>
            </a:r>
            <a:r>
              <a:rPr lang="fr-FR" sz="2400" dirty="0"/>
              <a:t>) = cos(</a:t>
            </a:r>
            <a:r>
              <a:rPr lang="fr-FR" sz="2400" dirty="0" err="1"/>
              <a:t>Θ</a:t>
            </a:r>
            <a:r>
              <a:rPr lang="fr-FR" sz="2400" dirty="0"/>
              <a:t>)</a:t>
            </a:r>
          </a:p>
          <a:p>
            <a:pPr marL="0" indent="0">
              <a:buNone/>
            </a:pPr>
            <a:r>
              <a:rPr lang="fr-FR" sz="2400" dirty="0"/>
              <a:t>Distance = 1 - </a:t>
            </a:r>
            <a:r>
              <a:rPr lang="fr-FR" sz="2400" dirty="0" err="1"/>
              <a:t>Similarity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Notes: </a:t>
            </a:r>
          </a:p>
          <a:p>
            <a:pPr lvl="1"/>
            <a:r>
              <a:rPr lang="fr-FR" sz="2000" dirty="0" err="1"/>
              <a:t>Does</a:t>
            </a:r>
            <a:r>
              <a:rPr lang="fr-FR" sz="2000" dirty="0"/>
              <a:t> not </a:t>
            </a:r>
            <a:r>
              <a:rPr lang="fr-FR" sz="2000" dirty="0" err="1"/>
              <a:t>obey</a:t>
            </a:r>
            <a:r>
              <a:rPr lang="fr-FR" sz="2000" dirty="0"/>
              <a:t> the triangle </a:t>
            </a:r>
            <a:r>
              <a:rPr lang="fr-FR" sz="2000" dirty="0" err="1"/>
              <a:t>inequality</a:t>
            </a:r>
            <a:r>
              <a:rPr lang="fr-FR" sz="2000" dirty="0"/>
              <a:t> </a:t>
            </a:r>
            <a:r>
              <a:rPr lang="fr-FR" sz="2000" dirty="0" err="1"/>
              <a:t>property</a:t>
            </a:r>
            <a:r>
              <a:rPr lang="fr-FR" sz="2000" dirty="0"/>
              <a:t> (not a real distance </a:t>
            </a:r>
            <a:r>
              <a:rPr lang="fr-FR" sz="2000" dirty="0" err="1"/>
              <a:t>metric</a:t>
            </a:r>
            <a:r>
              <a:rPr lang="fr-FR" sz="2000" dirty="0"/>
              <a:t>)</a:t>
            </a:r>
          </a:p>
          <a:p>
            <a:pPr lvl="1"/>
            <a:r>
              <a:rPr lang="fr-FR" sz="2000" dirty="0" err="1"/>
              <a:t>Low</a:t>
            </a:r>
            <a:r>
              <a:rPr lang="fr-FR" sz="2000" dirty="0"/>
              <a:t> </a:t>
            </a:r>
            <a:r>
              <a:rPr lang="fr-FR" sz="2000" dirty="0" err="1"/>
              <a:t>complexity</a:t>
            </a:r>
            <a:r>
              <a:rPr lang="fr-FR" sz="2000" dirty="0"/>
              <a:t> –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easily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computed</a:t>
            </a:r>
            <a:r>
              <a:rPr lang="fr-FR" sz="2000" dirty="0"/>
              <a:t> on large </a:t>
            </a:r>
            <a:r>
              <a:rPr lang="fr-FR" sz="2000" dirty="0" err="1"/>
              <a:t>sparse</a:t>
            </a:r>
            <a:r>
              <a:rPr lang="fr-FR" sz="2000" dirty="0"/>
              <a:t> </a:t>
            </a:r>
            <a:r>
              <a:rPr lang="fr-FR" sz="2000" dirty="0" err="1"/>
              <a:t>vectors</a:t>
            </a:r>
            <a:endParaRPr lang="fr-FR" sz="2000" dirty="0"/>
          </a:p>
          <a:p>
            <a:pPr lvl="1"/>
            <a:r>
              <a:rPr lang="fr-FR" sz="2000" dirty="0"/>
              <a:t>Is </a:t>
            </a:r>
            <a:r>
              <a:rPr lang="fr-FR" sz="2000" dirty="0" err="1"/>
              <a:t>normalized</a:t>
            </a:r>
            <a:r>
              <a:rPr lang="fr-FR" sz="2000" dirty="0"/>
              <a:t> for document </a:t>
            </a:r>
            <a:r>
              <a:rPr lang="fr-FR" sz="2000" dirty="0" err="1"/>
              <a:t>length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41175AE7-0D5A-7B4D-B3D2-F0CB16667B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D44516-8B89-7D47-9D54-E9AA20280E7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62C5AD1E-0482-A642-A39C-5DF574CBAF86}"/>
                </a:ext>
              </a:extLst>
            </p:cNvPr>
            <p:cNvSpPr txBox="1"/>
            <p:nvPr/>
          </p:nvSpPr>
          <p:spPr>
            <a:xfrm>
              <a:off x="12236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40B991-3734-5745-8F94-4EEB44ED9873}"/>
              </a:ext>
            </a:extLst>
          </p:cNvPr>
          <p:cNvGrpSpPr/>
          <p:nvPr/>
        </p:nvGrpSpPr>
        <p:grpSpPr>
          <a:xfrm>
            <a:off x="5867400" y="2146300"/>
            <a:ext cx="3791466" cy="2248932"/>
            <a:chOff x="6749534" y="1549400"/>
            <a:chExt cx="3791466" cy="224893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6065B15-7211-4D44-BCF7-40A2EC5B2972}"/>
                </a:ext>
              </a:extLst>
            </p:cNvPr>
            <p:cNvCxnSpPr/>
            <p:nvPr/>
          </p:nvCxnSpPr>
          <p:spPr>
            <a:xfrm flipV="1">
              <a:off x="7124700" y="1612900"/>
              <a:ext cx="0" cy="18161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93FBC2-965E-DC47-9F2E-F99483D5AE5B}"/>
                </a:ext>
              </a:extLst>
            </p:cNvPr>
            <p:cNvCxnSpPr>
              <a:cxnSpLocks/>
            </p:cNvCxnSpPr>
            <p:nvPr/>
          </p:nvCxnSpPr>
          <p:spPr>
            <a:xfrm>
              <a:off x="7124700" y="3429000"/>
              <a:ext cx="3289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8975B6-F564-B14E-ACF5-2402938CC385}"/>
                </a:ext>
              </a:extLst>
            </p:cNvPr>
            <p:cNvSpPr/>
            <p:nvPr/>
          </p:nvSpPr>
          <p:spPr>
            <a:xfrm>
              <a:off x="7607300" y="2184400"/>
              <a:ext cx="1270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1B5389-4E1F-BA46-B61A-885BE3D0F340}"/>
                </a:ext>
              </a:extLst>
            </p:cNvPr>
            <p:cNvSpPr/>
            <p:nvPr/>
          </p:nvSpPr>
          <p:spPr>
            <a:xfrm>
              <a:off x="9194800" y="2870200"/>
              <a:ext cx="1270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C66614-1842-404A-B1E4-A705600BD650}"/>
                </a:ext>
              </a:extLst>
            </p:cNvPr>
            <p:cNvSpPr txBox="1"/>
            <p:nvPr/>
          </p:nvSpPr>
          <p:spPr>
            <a:xfrm>
              <a:off x="9474200" y="34290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87AD89-96BE-924C-9ADB-B5C5A2D38ECD}"/>
                </a:ext>
              </a:extLst>
            </p:cNvPr>
            <p:cNvSpPr txBox="1"/>
            <p:nvPr/>
          </p:nvSpPr>
          <p:spPr>
            <a:xfrm rot="16200000">
              <a:off x="6391017" y="1907917"/>
              <a:ext cx="108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F03A511-7382-6741-9757-D0A5683632EB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V="1">
              <a:off x="7150100" y="2324100"/>
              <a:ext cx="520700" cy="110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D148A4D-8294-9644-8D1E-4636963DB539}"/>
                </a:ext>
              </a:extLst>
            </p:cNvPr>
            <p:cNvCxnSpPr>
              <a:endCxn id="16" idx="3"/>
            </p:cNvCxnSpPr>
            <p:nvPr/>
          </p:nvCxnSpPr>
          <p:spPr>
            <a:xfrm flipV="1">
              <a:off x="7162800" y="2989441"/>
              <a:ext cx="2050599" cy="439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FA98F8A2-5D79-524F-86C1-F2B05B5F69B6}"/>
                </a:ext>
              </a:extLst>
            </p:cNvPr>
            <p:cNvSpPr/>
            <p:nvPr/>
          </p:nvSpPr>
          <p:spPr>
            <a:xfrm>
              <a:off x="6896100" y="2743200"/>
              <a:ext cx="1130300" cy="965200"/>
            </a:xfrm>
            <a:prstGeom prst="arc">
              <a:avLst>
                <a:gd name="adj1" fmla="val 16344662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14F32E-6E23-5E40-B621-A5048EFBDF9C}"/>
                </a:ext>
              </a:extLst>
            </p:cNvPr>
            <p:cNvSpPr txBox="1"/>
            <p:nvPr/>
          </p:nvSpPr>
          <p:spPr>
            <a:xfrm>
              <a:off x="7848600" y="261620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Θ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9754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notes on </a:t>
            </a:r>
            <a:r>
              <a:rPr lang="fr-FR" dirty="0" err="1"/>
              <a:t>metrics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1300126" y="1146626"/>
            <a:ext cx="10476238" cy="4898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Normalization is not always relevant (may make documents very dissimilar in size appear similar)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Large number of other metrics can be used (Jaccard, Bray-Curtis, rank-based, hamming…)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These different metrics can also be combined on different features</a:t>
            </a:r>
          </a:p>
          <a:p>
            <a:pPr lvl="1"/>
            <a:r>
              <a:rPr lang="en-US" sz="2000" dirty="0"/>
              <a:t>Word content of documents: Cosine</a:t>
            </a:r>
          </a:p>
          <a:p>
            <a:pPr lvl="1"/>
            <a:r>
              <a:rPr lang="en-US" sz="2000" dirty="0" err="1"/>
              <a:t>Nb</a:t>
            </a:r>
            <a:r>
              <a:rPr lang="en-US" sz="2000" dirty="0"/>
              <a:t> of reads of documents: Euclidean</a:t>
            </a:r>
          </a:p>
          <a:p>
            <a:pPr lvl="1"/>
            <a:endParaRPr lang="en-US" sz="2000" dirty="0"/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41175AE7-0D5A-7B4D-B3D2-F0CB16667B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D44516-8B89-7D47-9D54-E9AA20280E7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62C5AD1E-0482-A642-A39C-5DF574CBAF86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88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wikipedia</a:t>
            </a:r>
            <a:r>
              <a:rPr lang="fr-FR" sz="3733" dirty="0">
                <a:solidFill>
                  <a:schemeClr val="bg1"/>
                </a:solidFill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698171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22C7-FD51-544F-AC95-7190ECA7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1325563"/>
          </a:xfrm>
        </p:spPr>
        <p:txBody>
          <a:bodyPr/>
          <a:lstStyle/>
          <a:p>
            <a:r>
              <a:rPr lang="en-US" dirty="0"/>
              <a:t>Implementation: Wikipedia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056F-02F7-4546-B749-77C779D1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025899"/>
            <a:ext cx="10515600" cy="1663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Tasks:</a:t>
            </a:r>
          </a:p>
          <a:p>
            <a:r>
              <a:rPr lang="en-US" sz="2400" dirty="0"/>
              <a:t>Compute Bag of words and TF-IDFs of Wikipedia pages</a:t>
            </a:r>
          </a:p>
          <a:p>
            <a:r>
              <a:rPr lang="en-US" sz="2400" dirty="0"/>
              <a:t>Compute Euclidean and Cosine distances between documents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9ED44-7F67-1A4B-9B1F-549CC3B1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0" y="1199681"/>
            <a:ext cx="5791200" cy="2162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306CE-866F-2942-8C20-F47653C136E0}"/>
              </a:ext>
            </a:extLst>
          </p:cNvPr>
          <p:cNvSpPr txBox="1"/>
          <p:nvPr/>
        </p:nvSpPr>
        <p:spPr>
          <a:xfrm>
            <a:off x="990600" y="1625600"/>
            <a:ext cx="467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Corpus: </a:t>
            </a:r>
          </a:p>
          <a:p>
            <a:r>
              <a:rPr lang="en-US" sz="2800" dirty="0"/>
              <a:t>Abstract from biographies </a:t>
            </a:r>
          </a:p>
          <a:p>
            <a:r>
              <a:rPr lang="en-US" sz="2800" dirty="0"/>
              <a:t>of person born in New-Zealand</a:t>
            </a:r>
          </a:p>
          <a:p>
            <a:endParaRPr lang="en-US" sz="2800" dirty="0"/>
          </a:p>
        </p:txBody>
      </p:sp>
      <p:grpSp>
        <p:nvGrpSpPr>
          <p:cNvPr id="7" name="Groupe 11">
            <a:extLst>
              <a:ext uri="{FF2B5EF4-FFF2-40B4-BE49-F238E27FC236}">
                <a16:creationId xmlns:a16="http://schemas.microsoft.com/office/drawing/2014/main" id="{0A4157BD-F30D-6646-8EF5-0F24C6F992F2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55ED8D-8558-A84F-8797-AD41F88FF13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9" name="ZoneTexte 10">
              <a:extLst>
                <a:ext uri="{FF2B5EF4-FFF2-40B4-BE49-F238E27FC236}">
                  <a16:creationId xmlns:a16="http://schemas.microsoft.com/office/drawing/2014/main" id="{0A081ADF-4900-BA47-B7E7-E30CC3C554CD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72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Identify and retrieve the closest object in a set to a </a:t>
            </a:r>
            <a:r>
              <a:rPr lang="en-US"/>
              <a:t>query object </a:t>
            </a:r>
            <a:r>
              <a:rPr lang="en-US" dirty="0"/>
              <a:t>of interest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6" y="369223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Distance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Approximation algorithms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37019" y="3706087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 Nearest-Neighbors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Locality sensitive hashing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B34A3-A180-D547-A588-83683E8AC627}"/>
              </a:ext>
            </a:extLst>
          </p:cNvPr>
          <p:cNvSpPr txBox="1"/>
          <p:nvPr/>
        </p:nvSpPr>
        <p:spPr>
          <a:xfrm>
            <a:off x="9296400" y="3694696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Wikipedia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metagenomes</a:t>
            </a:r>
          </a:p>
        </p:txBody>
      </p:sp>
    </p:spTree>
    <p:extLst>
      <p:ext uri="{BB962C8B-B14F-4D97-AF65-F5344CB8AC3E}">
        <p14:creationId xmlns:p14="http://schemas.microsoft.com/office/powerpoint/2010/main" val="2509652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Algorithm</a:t>
            </a:r>
            <a:r>
              <a:rPr lang="fr-FR" sz="3733" dirty="0">
                <a:solidFill>
                  <a:schemeClr val="bg1"/>
                </a:solidFill>
              </a:rPr>
              <a:t>: k-NN </a:t>
            </a:r>
            <a:r>
              <a:rPr lang="fr-FR" sz="3733" dirty="0" err="1">
                <a:solidFill>
                  <a:schemeClr val="bg1"/>
                </a:solidFill>
              </a:rPr>
              <a:t>search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35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9" y="0"/>
            <a:ext cx="10515600" cy="1325563"/>
          </a:xfrm>
        </p:spPr>
        <p:txBody>
          <a:bodyPr/>
          <a:lstStyle/>
          <a:p>
            <a:r>
              <a:rPr lang="en-US" dirty="0"/>
              <a:t>K-NN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7550-C100-AF43-A085-062BB7745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218" y="1409989"/>
            <a:ext cx="1023158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Initialize K to your chosen number of neighbors</a:t>
            </a:r>
          </a:p>
          <a:p>
            <a:endParaRPr lang="en-US" dirty="0"/>
          </a:p>
          <a:p>
            <a:r>
              <a:rPr lang="en-US" dirty="0"/>
              <a:t>For each example in the data</a:t>
            </a:r>
          </a:p>
          <a:p>
            <a:pPr lvl="1"/>
            <a:r>
              <a:rPr lang="en-US" dirty="0"/>
              <a:t>Calculate the distance between the query example and the current example from the data.</a:t>
            </a:r>
          </a:p>
          <a:p>
            <a:pPr lvl="1"/>
            <a:r>
              <a:rPr lang="en-US" dirty="0"/>
              <a:t>Add the distance and the index of the example to an ordered collection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Sort the ordered collection of distances and indices from smallest to largest (in ascending order) by the distances</a:t>
            </a:r>
          </a:p>
          <a:p>
            <a:endParaRPr lang="en-US" dirty="0"/>
          </a:p>
          <a:p>
            <a:r>
              <a:rPr lang="en-US" dirty="0"/>
              <a:t>Pick the first K entries from the sorted collection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816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5" y="0"/>
            <a:ext cx="10515600" cy="1325563"/>
          </a:xfrm>
        </p:spPr>
        <p:txBody>
          <a:bodyPr/>
          <a:lstStyle/>
          <a:p>
            <a:r>
              <a:rPr lang="en-US" dirty="0"/>
              <a:t>Complexity of brute-force k-NN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7550-C100-AF43-A085-062BB774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query point, scan through each point</a:t>
            </a:r>
          </a:p>
          <a:p>
            <a:pPr lvl="1"/>
            <a:r>
              <a:rPr lang="en-US" dirty="0"/>
              <a:t>O(N) distances computations per 1-NN query</a:t>
            </a:r>
          </a:p>
          <a:p>
            <a:pPr lvl="1"/>
            <a:r>
              <a:rPr lang="en-US" dirty="0"/>
              <a:t>O(</a:t>
            </a:r>
            <a:r>
              <a:rPr lang="en-US" dirty="0" err="1"/>
              <a:t>Nlogk</a:t>
            </a:r>
            <a:r>
              <a:rPr lang="en-US" dirty="0"/>
              <a:t>) per k-NN query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How can we approximate the search?</a:t>
            </a:r>
          </a:p>
          <a:p>
            <a:pPr lvl="1"/>
            <a:r>
              <a:rPr lang="en-US" sz="2000" dirty="0"/>
              <a:t>We often need A nearest neighbor (not THE nearest, but close enough)</a:t>
            </a:r>
          </a:p>
          <a:p>
            <a:pPr lvl="1"/>
            <a:r>
              <a:rPr lang="en-US" sz="2000" dirty="0"/>
              <a:t>The document representation and metric choice is influencing the retrieved NN</a:t>
            </a:r>
          </a:p>
          <a:p>
            <a:pPr lvl="1"/>
            <a:endParaRPr lang="en-US" sz="2000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526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1562100" y="2933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98600" y="37211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011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939800" y="365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60500" y="3721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46D00-C9AE-8141-96DE-2AF3BFFB50F5}"/>
              </a:ext>
            </a:extLst>
          </p:cNvPr>
          <p:cNvCxnSpPr>
            <a:cxnSpLocks/>
          </p:cNvCxnSpPr>
          <p:nvPr/>
        </p:nvCxnSpPr>
        <p:spPr>
          <a:xfrm flipV="1">
            <a:off x="508000" y="1651000"/>
            <a:ext cx="2933700" cy="2870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8AFE32-DDA6-A647-B186-5503881A8B53}"/>
              </a:ext>
            </a:extLst>
          </p:cNvPr>
          <p:cNvSpPr txBox="1"/>
          <p:nvPr/>
        </p:nvSpPr>
        <p:spPr>
          <a:xfrm rot="18900000">
            <a:off x="914399" y="211078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a(Feature1) – b(Feature2)=0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1A77E4-1828-AF4A-BDCB-66782374B076}"/>
              </a:ext>
            </a:extLst>
          </p:cNvPr>
          <p:cNvSpPr txBox="1"/>
          <p:nvPr/>
        </p:nvSpPr>
        <p:spPr>
          <a:xfrm>
            <a:off x="3467100" y="2794000"/>
            <a:ext cx="1930400" cy="369332"/>
          </a:xfrm>
          <a:prstGeom prst="rect">
            <a:avLst/>
          </a:prstGeom>
          <a:solidFill>
            <a:srgbClr val="2405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Sign(Score(x)) = +1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3EAD1-98C8-FB40-A0FA-5EBBC51F1782}"/>
              </a:ext>
            </a:extLst>
          </p:cNvPr>
          <p:cNvSpPr txBox="1"/>
          <p:nvPr/>
        </p:nvSpPr>
        <p:spPr>
          <a:xfrm>
            <a:off x="685800" y="1511300"/>
            <a:ext cx="19177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Sign(Score(x)) = -1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474272C-CE14-7046-9A6D-0C7B25740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57863"/>
              </p:ext>
            </p:extLst>
          </p:nvPr>
        </p:nvGraphicFramePr>
        <p:xfrm>
          <a:off x="6509289" y="2204017"/>
          <a:ext cx="41448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373">
                  <a:extLst>
                    <a:ext uri="{9D8B030D-6E8A-4147-A177-3AD203B41FA5}">
                      <a16:colId xmlns:a16="http://schemas.microsoft.com/office/drawing/2014/main" val="1518476231"/>
                    </a:ext>
                  </a:extLst>
                </a:gridCol>
                <a:gridCol w="1510742">
                  <a:extLst>
                    <a:ext uri="{9D8B030D-6E8A-4147-A177-3AD203B41FA5}">
                      <a16:colId xmlns:a16="http://schemas.microsoft.com/office/drawing/2014/main" val="2809815385"/>
                    </a:ext>
                  </a:extLst>
                </a:gridCol>
                <a:gridCol w="1510742">
                  <a:extLst>
                    <a:ext uri="{9D8B030D-6E8A-4147-A177-3AD203B41FA5}">
                      <a16:colId xmlns:a16="http://schemas.microsoft.com/office/drawing/2014/main" val="152496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{1,2,5,8,19…}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{3,6,7,9,15…}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8065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0826BE-699A-B244-8DD8-4F4354FD65FB}"/>
              </a:ext>
            </a:extLst>
          </p:cNvPr>
          <p:cNvSpPr txBox="1"/>
          <p:nvPr/>
        </p:nvSpPr>
        <p:spPr>
          <a:xfrm>
            <a:off x="6431796" y="1797803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875000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939800" y="365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60500" y="3721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46D00-C9AE-8141-96DE-2AF3BFFB50F5}"/>
              </a:ext>
            </a:extLst>
          </p:cNvPr>
          <p:cNvCxnSpPr>
            <a:cxnSpLocks/>
          </p:cNvCxnSpPr>
          <p:nvPr/>
        </p:nvCxnSpPr>
        <p:spPr>
          <a:xfrm flipV="1">
            <a:off x="508000" y="1651000"/>
            <a:ext cx="2933700" cy="2870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8AFE32-DDA6-A647-B186-5503881A8B53}"/>
              </a:ext>
            </a:extLst>
          </p:cNvPr>
          <p:cNvSpPr txBox="1"/>
          <p:nvPr/>
        </p:nvSpPr>
        <p:spPr>
          <a:xfrm rot="18900000">
            <a:off x="914399" y="211078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a(Feature1) – b(Feature2)=0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1A77E4-1828-AF4A-BDCB-66782374B076}"/>
              </a:ext>
            </a:extLst>
          </p:cNvPr>
          <p:cNvSpPr txBox="1"/>
          <p:nvPr/>
        </p:nvSpPr>
        <p:spPr>
          <a:xfrm>
            <a:off x="3467100" y="2794000"/>
            <a:ext cx="1930400" cy="369332"/>
          </a:xfrm>
          <a:prstGeom prst="rect">
            <a:avLst/>
          </a:prstGeom>
          <a:solidFill>
            <a:srgbClr val="2405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Sign(Score(x)) = +1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3EAD1-98C8-FB40-A0FA-5EBBC51F1782}"/>
              </a:ext>
            </a:extLst>
          </p:cNvPr>
          <p:cNvSpPr txBox="1"/>
          <p:nvPr/>
        </p:nvSpPr>
        <p:spPr>
          <a:xfrm>
            <a:off x="685800" y="1511300"/>
            <a:ext cx="19177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Sign(Score(x)) = -1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474272C-CE14-7046-9A6D-0C7B25740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10776"/>
              </p:ext>
            </p:extLst>
          </p:nvPr>
        </p:nvGraphicFramePr>
        <p:xfrm>
          <a:off x="6509288" y="2204017"/>
          <a:ext cx="31616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3">
                  <a:extLst>
                    <a:ext uri="{9D8B030D-6E8A-4147-A177-3AD203B41FA5}">
                      <a16:colId xmlns:a16="http://schemas.microsoft.com/office/drawing/2014/main" val="1518476231"/>
                    </a:ext>
                  </a:extLst>
                </a:gridCol>
                <a:gridCol w="1813301">
                  <a:extLst>
                    <a:ext uri="{9D8B030D-6E8A-4147-A177-3AD203B41FA5}">
                      <a16:colId xmlns:a16="http://schemas.microsoft.com/office/drawing/2014/main" val="152496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{1,2,5,8,19…}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{3,6,7,9,15…}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8065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0826BE-699A-B244-8DD8-4F4354FD65FB}"/>
              </a:ext>
            </a:extLst>
          </p:cNvPr>
          <p:cNvSpPr txBox="1"/>
          <p:nvPr/>
        </p:nvSpPr>
        <p:spPr>
          <a:xfrm>
            <a:off x="6431796" y="1797803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61186F5-0DF5-2E43-A1C3-DF206B79CED7}"/>
              </a:ext>
            </a:extLst>
          </p:cNvPr>
          <p:cNvSpPr/>
          <p:nvPr/>
        </p:nvSpPr>
        <p:spPr>
          <a:xfrm>
            <a:off x="2962114" y="3413928"/>
            <a:ext cx="139700" cy="139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9082AB-F90B-EB43-AD7F-B18C3869BC8E}"/>
              </a:ext>
            </a:extLst>
          </p:cNvPr>
          <p:cNvCxnSpPr>
            <a:endCxn id="37" idx="6"/>
          </p:cNvCxnSpPr>
          <p:nvPr/>
        </p:nvCxnSpPr>
        <p:spPr>
          <a:xfrm flipH="1" flipV="1">
            <a:off x="3101814" y="3483778"/>
            <a:ext cx="1299705" cy="514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014EF8-74EF-E84E-9B66-CF8423C21D50}"/>
              </a:ext>
            </a:extLst>
          </p:cNvPr>
          <p:cNvSpPr txBox="1"/>
          <p:nvPr/>
        </p:nvSpPr>
        <p:spPr>
          <a:xfrm>
            <a:off x="4432516" y="3874576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point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DDABBE-406F-BD43-90BE-F8F2B3748A07}"/>
              </a:ext>
            </a:extLst>
          </p:cNvPr>
          <p:cNvCxnSpPr>
            <a:cxnSpLocks/>
          </p:cNvCxnSpPr>
          <p:nvPr/>
        </p:nvCxnSpPr>
        <p:spPr>
          <a:xfrm flipH="1">
            <a:off x="9732506" y="3125112"/>
            <a:ext cx="4653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8423C0-EF73-FC49-AD9F-5C296CF464AF}"/>
              </a:ext>
            </a:extLst>
          </p:cNvPr>
          <p:cNvSpPr txBox="1"/>
          <p:nvPr/>
        </p:nvSpPr>
        <p:spPr>
          <a:xfrm>
            <a:off x="10226299" y="2926597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point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549C02A-BF28-EB4D-A514-23220E80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8908"/>
            <a:ext cx="10515600" cy="526942"/>
          </a:xfrm>
        </p:spPr>
        <p:txBody>
          <a:bodyPr/>
          <a:lstStyle/>
          <a:p>
            <a:pPr lvl="1"/>
            <a:r>
              <a:rPr lang="en-US" dirty="0"/>
              <a:t>How do we define the lines: random 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6472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939800" y="36576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60500" y="37211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46D00-C9AE-8141-96DE-2AF3BFFB50F5}"/>
              </a:ext>
            </a:extLst>
          </p:cNvPr>
          <p:cNvCxnSpPr>
            <a:cxnSpLocks/>
          </p:cNvCxnSpPr>
          <p:nvPr/>
        </p:nvCxnSpPr>
        <p:spPr>
          <a:xfrm flipV="1">
            <a:off x="535709" y="1651000"/>
            <a:ext cx="2905991" cy="2874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474272C-CE14-7046-9A6D-0C7B25740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49930"/>
              </p:ext>
            </p:extLst>
          </p:nvPr>
        </p:nvGraphicFramePr>
        <p:xfrm>
          <a:off x="6509288" y="2204017"/>
          <a:ext cx="31616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3">
                  <a:extLst>
                    <a:ext uri="{9D8B030D-6E8A-4147-A177-3AD203B41FA5}">
                      <a16:colId xmlns:a16="http://schemas.microsoft.com/office/drawing/2014/main" val="1518476231"/>
                    </a:ext>
                  </a:extLst>
                </a:gridCol>
                <a:gridCol w="1813301">
                  <a:extLst>
                    <a:ext uri="{9D8B030D-6E8A-4147-A177-3AD203B41FA5}">
                      <a16:colId xmlns:a16="http://schemas.microsoft.com/office/drawing/2014/main" val="152496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{1,2,5,8,19…}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{3,6,7,9,15…}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8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{12,13…}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5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 1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{14,16,17,…}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5021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0826BE-699A-B244-8DD8-4F4354FD65FB}"/>
              </a:ext>
            </a:extLst>
          </p:cNvPr>
          <p:cNvSpPr txBox="1"/>
          <p:nvPr/>
        </p:nvSpPr>
        <p:spPr>
          <a:xfrm>
            <a:off x="6431796" y="1797803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549C02A-BF28-EB4D-A514-23220E80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8908"/>
            <a:ext cx="10515600" cy="526942"/>
          </a:xfrm>
        </p:spPr>
        <p:txBody>
          <a:bodyPr/>
          <a:lstStyle/>
          <a:p>
            <a:pPr lvl="1"/>
            <a:r>
              <a:rPr lang="en-US" dirty="0"/>
              <a:t>How do we define the lines: random !</a:t>
            </a:r>
            <a:endParaRPr lang="en-US" sz="2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769F5A-5484-6048-827F-28D01AE006F3}"/>
              </a:ext>
            </a:extLst>
          </p:cNvPr>
          <p:cNvCxnSpPr>
            <a:cxnSpLocks/>
          </p:cNvCxnSpPr>
          <p:nvPr/>
        </p:nvCxnSpPr>
        <p:spPr>
          <a:xfrm flipV="1">
            <a:off x="544945" y="2752436"/>
            <a:ext cx="3962400" cy="1782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14E146-8608-DB48-AA7D-2E353B9BD049}"/>
              </a:ext>
            </a:extLst>
          </p:cNvPr>
          <p:cNvCxnSpPr>
            <a:cxnSpLocks/>
          </p:cNvCxnSpPr>
          <p:nvPr/>
        </p:nvCxnSpPr>
        <p:spPr>
          <a:xfrm flipV="1">
            <a:off x="535709" y="1208868"/>
            <a:ext cx="812644" cy="331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D7B038A-7A99-4645-A9FF-4B733AF3202B}"/>
              </a:ext>
            </a:extLst>
          </p:cNvPr>
          <p:cNvSpPr txBox="1"/>
          <p:nvPr/>
        </p:nvSpPr>
        <p:spPr>
          <a:xfrm>
            <a:off x="535708" y="1283855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0 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8A0165-91B6-594D-A1D4-4C2A3775DF58}"/>
              </a:ext>
            </a:extLst>
          </p:cNvPr>
          <p:cNvSpPr txBox="1"/>
          <p:nvPr/>
        </p:nvSpPr>
        <p:spPr>
          <a:xfrm>
            <a:off x="1935017" y="1519383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1 0]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9D2C03-7DCD-FB46-A90F-87ABE1C2E674}"/>
              </a:ext>
            </a:extLst>
          </p:cNvPr>
          <p:cNvSpPr txBox="1"/>
          <p:nvPr/>
        </p:nvSpPr>
        <p:spPr>
          <a:xfrm>
            <a:off x="3555999" y="1967346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7FB8FC-F443-C747-8A98-A66455F538C9}"/>
              </a:ext>
            </a:extLst>
          </p:cNvPr>
          <p:cNvSpPr txBox="1"/>
          <p:nvPr/>
        </p:nvSpPr>
        <p:spPr>
          <a:xfrm>
            <a:off x="4576617" y="3429000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FB6EF-E07B-F24D-9E20-D7CCC6555F4B}"/>
              </a:ext>
            </a:extLst>
          </p:cNvPr>
          <p:cNvSpPr txBox="1"/>
          <p:nvPr/>
        </p:nvSpPr>
        <p:spPr>
          <a:xfrm>
            <a:off x="1043708" y="895928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013EDE-CF9D-5C49-A136-E58A646E04E4}"/>
              </a:ext>
            </a:extLst>
          </p:cNvPr>
          <p:cNvSpPr txBox="1"/>
          <p:nvPr/>
        </p:nvSpPr>
        <p:spPr>
          <a:xfrm>
            <a:off x="3218871" y="1325419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E5D671-A456-B743-9B70-C34D30DC52C9}"/>
              </a:ext>
            </a:extLst>
          </p:cNvPr>
          <p:cNvSpPr txBox="1"/>
          <p:nvPr/>
        </p:nvSpPr>
        <p:spPr>
          <a:xfrm>
            <a:off x="4562762" y="2512292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</a:t>
            </a:r>
          </a:p>
        </p:txBody>
      </p:sp>
    </p:spTree>
    <p:extLst>
      <p:ext uri="{BB962C8B-B14F-4D97-AF65-F5344CB8AC3E}">
        <p14:creationId xmlns:p14="http://schemas.microsoft.com/office/powerpoint/2010/main" val="4280568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939800" y="36576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60500" y="37211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46D00-C9AE-8141-96DE-2AF3BFFB50F5}"/>
              </a:ext>
            </a:extLst>
          </p:cNvPr>
          <p:cNvCxnSpPr>
            <a:cxnSpLocks/>
          </p:cNvCxnSpPr>
          <p:nvPr/>
        </p:nvCxnSpPr>
        <p:spPr>
          <a:xfrm flipV="1">
            <a:off x="535709" y="1651000"/>
            <a:ext cx="2905991" cy="2874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474272C-CE14-7046-9A6D-0C7B2574076A}"/>
              </a:ext>
            </a:extLst>
          </p:cNvPr>
          <p:cNvGraphicFramePr>
            <a:graphicFrameLocks noGrp="1"/>
          </p:cNvGraphicFramePr>
          <p:nvPr/>
        </p:nvGraphicFramePr>
        <p:xfrm>
          <a:off x="6509288" y="2204017"/>
          <a:ext cx="31616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3">
                  <a:extLst>
                    <a:ext uri="{9D8B030D-6E8A-4147-A177-3AD203B41FA5}">
                      <a16:colId xmlns:a16="http://schemas.microsoft.com/office/drawing/2014/main" val="1518476231"/>
                    </a:ext>
                  </a:extLst>
                </a:gridCol>
                <a:gridCol w="1813301">
                  <a:extLst>
                    <a:ext uri="{9D8B030D-6E8A-4147-A177-3AD203B41FA5}">
                      <a16:colId xmlns:a16="http://schemas.microsoft.com/office/drawing/2014/main" val="152496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{1,2,5,8,19…}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{3,6,7,9,15…}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8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{12,13…}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5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 1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{14,16,17,…}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5021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0826BE-699A-B244-8DD8-4F4354FD65FB}"/>
              </a:ext>
            </a:extLst>
          </p:cNvPr>
          <p:cNvSpPr txBox="1"/>
          <p:nvPr/>
        </p:nvSpPr>
        <p:spPr>
          <a:xfrm>
            <a:off x="6431796" y="1797803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549C02A-BF28-EB4D-A514-23220E80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3782"/>
            <a:ext cx="10515600" cy="12330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Algorithm :</a:t>
            </a:r>
          </a:p>
          <a:p>
            <a:pPr marL="0" indent="0">
              <a:buNone/>
            </a:pPr>
            <a:r>
              <a:rPr lang="en-US" sz="2400" dirty="0"/>
              <a:t>	Continue searching until computational budget is reached or</a:t>
            </a:r>
          </a:p>
          <a:p>
            <a:pPr marL="0" indent="0">
              <a:buNone/>
            </a:pPr>
            <a:r>
              <a:rPr lang="en-US" sz="2400" dirty="0"/>
              <a:t>	 quality of NN good enough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769F5A-5484-6048-827F-28D01AE006F3}"/>
              </a:ext>
            </a:extLst>
          </p:cNvPr>
          <p:cNvCxnSpPr>
            <a:cxnSpLocks/>
          </p:cNvCxnSpPr>
          <p:nvPr/>
        </p:nvCxnSpPr>
        <p:spPr>
          <a:xfrm flipV="1">
            <a:off x="544945" y="2752436"/>
            <a:ext cx="3962400" cy="1782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14E146-8608-DB48-AA7D-2E353B9BD049}"/>
              </a:ext>
            </a:extLst>
          </p:cNvPr>
          <p:cNvCxnSpPr>
            <a:cxnSpLocks/>
          </p:cNvCxnSpPr>
          <p:nvPr/>
        </p:nvCxnSpPr>
        <p:spPr>
          <a:xfrm flipV="1">
            <a:off x="535709" y="1208868"/>
            <a:ext cx="812644" cy="331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D7B038A-7A99-4645-A9FF-4B733AF3202B}"/>
              </a:ext>
            </a:extLst>
          </p:cNvPr>
          <p:cNvSpPr txBox="1"/>
          <p:nvPr/>
        </p:nvSpPr>
        <p:spPr>
          <a:xfrm>
            <a:off x="535708" y="1283855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0 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8A0165-91B6-594D-A1D4-4C2A3775DF58}"/>
              </a:ext>
            </a:extLst>
          </p:cNvPr>
          <p:cNvSpPr txBox="1"/>
          <p:nvPr/>
        </p:nvSpPr>
        <p:spPr>
          <a:xfrm>
            <a:off x="1935017" y="1519383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1 0]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9D2C03-7DCD-FB46-A90F-87ABE1C2E674}"/>
              </a:ext>
            </a:extLst>
          </p:cNvPr>
          <p:cNvSpPr txBox="1"/>
          <p:nvPr/>
        </p:nvSpPr>
        <p:spPr>
          <a:xfrm>
            <a:off x="3555999" y="1967346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7FB8FC-F443-C747-8A98-A66455F538C9}"/>
              </a:ext>
            </a:extLst>
          </p:cNvPr>
          <p:cNvSpPr txBox="1"/>
          <p:nvPr/>
        </p:nvSpPr>
        <p:spPr>
          <a:xfrm>
            <a:off x="4576617" y="3429000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FB6EF-E07B-F24D-9E20-D7CCC6555F4B}"/>
              </a:ext>
            </a:extLst>
          </p:cNvPr>
          <p:cNvSpPr txBox="1"/>
          <p:nvPr/>
        </p:nvSpPr>
        <p:spPr>
          <a:xfrm>
            <a:off x="1043708" y="895928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013EDE-CF9D-5C49-A136-E58A646E04E4}"/>
              </a:ext>
            </a:extLst>
          </p:cNvPr>
          <p:cNvSpPr txBox="1"/>
          <p:nvPr/>
        </p:nvSpPr>
        <p:spPr>
          <a:xfrm>
            <a:off x="3218871" y="1325419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E5D671-A456-B743-9B70-C34D30DC52C9}"/>
              </a:ext>
            </a:extLst>
          </p:cNvPr>
          <p:cNvSpPr txBox="1"/>
          <p:nvPr/>
        </p:nvSpPr>
        <p:spPr>
          <a:xfrm>
            <a:off x="4562762" y="2512292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A57650-EEC3-9146-92E2-584A3C4931AD}"/>
              </a:ext>
            </a:extLst>
          </p:cNvPr>
          <p:cNvSpPr/>
          <p:nvPr/>
        </p:nvSpPr>
        <p:spPr>
          <a:xfrm>
            <a:off x="2807855" y="3112655"/>
            <a:ext cx="203200" cy="203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B54E6F-0F73-2A41-B3C7-569C8B9D8435}"/>
              </a:ext>
            </a:extLst>
          </p:cNvPr>
          <p:cNvCxnSpPr/>
          <p:nvPr/>
        </p:nvCxnSpPr>
        <p:spPr>
          <a:xfrm flipH="1">
            <a:off x="9753596" y="3500582"/>
            <a:ext cx="75738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EA1134-E359-9740-A1E7-43E673971B82}"/>
              </a:ext>
            </a:extLst>
          </p:cNvPr>
          <p:cNvCxnSpPr/>
          <p:nvPr/>
        </p:nvCxnSpPr>
        <p:spPr>
          <a:xfrm flipH="1">
            <a:off x="9776687" y="3893128"/>
            <a:ext cx="75738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71385F-CE69-B144-9A37-15FB30ED50B1}"/>
              </a:ext>
            </a:extLst>
          </p:cNvPr>
          <p:cNvCxnSpPr/>
          <p:nvPr/>
        </p:nvCxnSpPr>
        <p:spPr>
          <a:xfrm flipH="1">
            <a:off x="9758214" y="3108037"/>
            <a:ext cx="75738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9ECB5B-993C-2746-9BF3-F457A1C6BE54}"/>
              </a:ext>
            </a:extLst>
          </p:cNvPr>
          <p:cNvSpPr txBox="1"/>
          <p:nvPr/>
        </p:nvSpPr>
        <p:spPr>
          <a:xfrm>
            <a:off x="10584871" y="3008900"/>
            <a:ext cx="156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Bin and next closest (flip 1 bit)</a:t>
            </a:r>
          </a:p>
        </p:txBody>
      </p:sp>
    </p:spTree>
    <p:extLst>
      <p:ext uri="{BB962C8B-B14F-4D97-AF65-F5344CB8AC3E}">
        <p14:creationId xmlns:p14="http://schemas.microsoft.com/office/powerpoint/2010/main" val="1323794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wikipedia</a:t>
            </a:r>
            <a:r>
              <a:rPr lang="fr-FR" sz="3733" dirty="0">
                <a:solidFill>
                  <a:schemeClr val="bg1"/>
                </a:solidFill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3085867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22C7-FD51-544F-AC95-7190ECA7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1325563"/>
          </a:xfrm>
        </p:spPr>
        <p:txBody>
          <a:bodyPr/>
          <a:lstStyle/>
          <a:p>
            <a:r>
              <a:rPr lang="en-US" dirty="0"/>
              <a:t>Implementation: Wikipedia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056F-02F7-4546-B749-77C779D1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025899"/>
            <a:ext cx="10515600" cy="1663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Tasks:</a:t>
            </a:r>
          </a:p>
          <a:p>
            <a:r>
              <a:rPr lang="en-US" sz="2400" dirty="0"/>
              <a:t>Retrieve k-NN for Taika Waititi using TF-IDF model</a:t>
            </a:r>
          </a:p>
          <a:p>
            <a:pPr lvl="1"/>
            <a:r>
              <a:rPr lang="en-US" sz="2000" dirty="0"/>
              <a:t>Euclidean distance</a:t>
            </a:r>
          </a:p>
          <a:p>
            <a:pPr lvl="1"/>
            <a:r>
              <a:rPr lang="en-US" sz="2000" dirty="0"/>
              <a:t>cosine similarity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9ED44-7F67-1A4B-9B1F-549CC3B1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0" y="1199681"/>
            <a:ext cx="5791200" cy="2162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306CE-866F-2942-8C20-F47653C136E0}"/>
              </a:ext>
            </a:extLst>
          </p:cNvPr>
          <p:cNvSpPr txBox="1"/>
          <p:nvPr/>
        </p:nvSpPr>
        <p:spPr>
          <a:xfrm>
            <a:off x="990600" y="1625600"/>
            <a:ext cx="467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Corpus: </a:t>
            </a:r>
          </a:p>
          <a:p>
            <a:r>
              <a:rPr lang="en-US" sz="2800" dirty="0"/>
              <a:t>Abstract from biographies </a:t>
            </a:r>
          </a:p>
          <a:p>
            <a:r>
              <a:rPr lang="en-US" sz="2800" dirty="0"/>
              <a:t>of person born in New-Zealand</a:t>
            </a:r>
          </a:p>
          <a:p>
            <a:endParaRPr lang="en-US" sz="2800" dirty="0"/>
          </a:p>
        </p:txBody>
      </p:sp>
      <p:grpSp>
        <p:nvGrpSpPr>
          <p:cNvPr id="7" name="Groupe 11">
            <a:extLst>
              <a:ext uri="{FF2B5EF4-FFF2-40B4-BE49-F238E27FC236}">
                <a16:creationId xmlns:a16="http://schemas.microsoft.com/office/drawing/2014/main" id="{0A4157BD-F30D-6646-8EF5-0F24C6F992F2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55ED8D-8558-A84F-8797-AD41F88FF13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9" name="ZoneTexte 10">
              <a:extLst>
                <a:ext uri="{FF2B5EF4-FFF2-40B4-BE49-F238E27FC236}">
                  <a16:creationId xmlns:a16="http://schemas.microsoft.com/office/drawing/2014/main" id="{0A081ADF-4900-BA47-B7E7-E30CC3C554CD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70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Task</a:t>
            </a:r>
            <a:r>
              <a:rPr lang="fr-FR" sz="3733" dirty="0">
                <a:solidFill>
                  <a:schemeClr val="bg1"/>
                </a:solidFill>
              </a:rPr>
              <a:t> : </a:t>
            </a:r>
            <a:r>
              <a:rPr lang="fr-FR" sz="3733" dirty="0" err="1">
                <a:solidFill>
                  <a:schemeClr val="bg1"/>
                </a:solidFill>
              </a:rPr>
              <a:t>Retrieving</a:t>
            </a:r>
            <a:r>
              <a:rPr lang="fr-FR" sz="3733" dirty="0">
                <a:solidFill>
                  <a:schemeClr val="bg1"/>
                </a:solidFill>
              </a:rPr>
              <a:t> documents of </a:t>
            </a:r>
            <a:r>
              <a:rPr lang="fr-FR" sz="3733" dirty="0" err="1">
                <a:solidFill>
                  <a:schemeClr val="bg1"/>
                </a:solidFill>
              </a:rPr>
              <a:t>interest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76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Applying</a:t>
            </a:r>
            <a:r>
              <a:rPr lang="fr-FR" sz="3733" dirty="0">
                <a:solidFill>
                  <a:schemeClr val="bg1"/>
                </a:solidFill>
              </a:rPr>
              <a:t> document-</a:t>
            </a:r>
            <a:r>
              <a:rPr lang="fr-FR" sz="3733" dirty="0" err="1">
                <a:solidFill>
                  <a:schemeClr val="bg1"/>
                </a:solidFill>
              </a:rPr>
              <a:t>based</a:t>
            </a:r>
            <a:r>
              <a:rPr lang="fr-FR" sz="3733" dirty="0">
                <a:solidFill>
                  <a:schemeClr val="bg1"/>
                </a:solidFill>
              </a:rPr>
              <a:t> concepts to </a:t>
            </a:r>
            <a:r>
              <a:rPr lang="fr-FR" sz="3733" dirty="0" err="1">
                <a:solidFill>
                  <a:schemeClr val="bg1"/>
                </a:solidFill>
              </a:rPr>
              <a:t>metagenomics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39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Metagenomes</a:t>
            </a:r>
            <a:r>
              <a:rPr lang="fr-FR" dirty="0"/>
              <a:t> as documents</a:t>
            </a:r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7F505052-21F3-6E48-B5B6-8178BFBB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9" y="1028732"/>
            <a:ext cx="12048661" cy="1977703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is possible to apply these methods to compare metagenomes on their sequence content.</a:t>
            </a:r>
          </a:p>
          <a:p>
            <a:pPr lvl="1"/>
            <a:endParaRPr lang="en-US" sz="2133" dirty="0"/>
          </a:p>
          <a:p>
            <a:pPr lvl="1"/>
            <a:r>
              <a:rPr lang="en-US" sz="2133" dirty="0"/>
              <a:t>Document </a:t>
            </a:r>
            <a:r>
              <a:rPr lang="en-US" sz="2133" dirty="0">
                <a:sym typeface="Wingdings" pitchFamily="2" charset="2"/>
              </a:rPr>
              <a:t> </a:t>
            </a:r>
            <a:r>
              <a:rPr lang="en-US" sz="2133" dirty="0">
                <a:solidFill>
                  <a:schemeClr val="accent2"/>
                </a:solidFill>
                <a:sym typeface="Wingdings" pitchFamily="2" charset="2"/>
              </a:rPr>
              <a:t>Metagenome</a:t>
            </a:r>
          </a:p>
          <a:p>
            <a:pPr lvl="1"/>
            <a:r>
              <a:rPr lang="en-US" sz="2133" dirty="0">
                <a:sym typeface="Wingdings" pitchFamily="2" charset="2"/>
              </a:rPr>
              <a:t>Sentences  </a:t>
            </a:r>
            <a:r>
              <a:rPr lang="en-US" sz="2133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Reads</a:t>
            </a:r>
          </a:p>
          <a:p>
            <a:pPr lvl="1"/>
            <a:r>
              <a:rPr lang="en-US" sz="2133" dirty="0">
                <a:sym typeface="Wingdings" pitchFamily="2" charset="2"/>
              </a:rPr>
              <a:t>Words 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Kmers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  (usually around 21bp)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EC859CE7-F146-AE4A-840B-5F71603CC7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899F7A4-1538-2241-8313-D3C3B700D4DD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EF9B2232-C35B-6B40-9352-D42CF7A3AF9A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AC8438-505C-1A4E-831C-0739D87F6249}"/>
              </a:ext>
            </a:extLst>
          </p:cNvPr>
          <p:cNvSpPr txBox="1"/>
          <p:nvPr/>
        </p:nvSpPr>
        <p:spPr>
          <a:xfrm>
            <a:off x="886690" y="3726873"/>
            <a:ext cx="436418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&gt;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read1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ATTGATTCGTATTCGTAGCGGTAACCGGTTA</a:t>
            </a:r>
          </a:p>
          <a:p>
            <a:r>
              <a:rPr lang="en-US" dirty="0"/>
              <a:t>&gt;read2</a:t>
            </a:r>
          </a:p>
          <a:p>
            <a:r>
              <a:rPr lang="en-US" dirty="0"/>
              <a:t>TGATGCTAGGGCTTATAGCTTAGCGGTATCGG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330790-E114-D44D-A0D5-6DF99A3E0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80118"/>
              </p:ext>
            </p:extLst>
          </p:nvPr>
        </p:nvGraphicFramePr>
        <p:xfrm>
          <a:off x="7344689" y="3429000"/>
          <a:ext cx="246888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4441">
                  <a:extLst>
                    <a:ext uri="{9D8B030D-6E8A-4147-A177-3AD203B41FA5}">
                      <a16:colId xmlns:a16="http://schemas.microsoft.com/office/drawing/2014/main" val="963768038"/>
                    </a:ext>
                  </a:extLst>
                </a:gridCol>
                <a:gridCol w="1234441">
                  <a:extLst>
                    <a:ext uri="{9D8B030D-6E8A-4147-A177-3AD203B41FA5}">
                      <a16:colId xmlns:a16="http://schemas.microsoft.com/office/drawing/2014/main" val="2468218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</a:t>
                      </a:r>
                      <a:r>
                        <a:rPr lang="en-US" dirty="0" err="1"/>
                        <a:t>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89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AATTTGTG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08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TTGTTTGG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51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TATTATTG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99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AAAAAAA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1018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7438A2-40C1-8941-BA81-1E75978E6A83}"/>
              </a:ext>
            </a:extLst>
          </p:cNvPr>
          <p:cNvCxnSpPr/>
          <p:nvPr/>
        </p:nvCxnSpPr>
        <p:spPr>
          <a:xfrm>
            <a:off x="5389418" y="4336473"/>
            <a:ext cx="1787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653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492"/>
            <a:ext cx="10972800" cy="1604305"/>
          </a:xfrm>
        </p:spPr>
        <p:txBody>
          <a:bodyPr>
            <a:normAutofit/>
          </a:bodyPr>
          <a:lstStyle/>
          <a:p>
            <a:r>
              <a:rPr lang="fr-FR" i="1" dirty="0"/>
              <a:t>de novo </a:t>
            </a:r>
            <a:r>
              <a:rPr lang="fr-FR" dirty="0"/>
              <a:t>comparative </a:t>
            </a:r>
            <a:r>
              <a:rPr lang="fr-FR" dirty="0" err="1"/>
              <a:t>metagenomic</a:t>
            </a:r>
            <a:r>
              <a:rPr lang="fr-FR" dirty="0"/>
              <a:t> </a:t>
            </a:r>
            <a:r>
              <a:rPr lang="fr-FR" dirty="0" err="1"/>
              <a:t>tools</a:t>
            </a:r>
            <a:endParaRPr lang="fr-FR" dirty="0"/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7F505052-21F3-6E48-B5B6-8178BFBB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1" y="4087091"/>
            <a:ext cx="11760629" cy="2022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Recent </a:t>
            </a:r>
            <a:r>
              <a:rPr lang="en-US" sz="2400" b="1" i="1" dirty="0"/>
              <a:t>de novo </a:t>
            </a:r>
            <a:r>
              <a:rPr lang="en-US" sz="2400" b="1" dirty="0"/>
              <a:t>comparative metagenomic tools:</a:t>
            </a:r>
            <a:endParaRPr lang="en-US" sz="2000" dirty="0"/>
          </a:p>
          <a:p>
            <a:pPr lvl="1"/>
            <a:r>
              <a:rPr lang="en-US" sz="2000" dirty="0"/>
              <a:t>MASH : Bag of word model, estimate a Jaccard distance between metagenomes</a:t>
            </a:r>
          </a:p>
          <a:p>
            <a:pPr lvl="1"/>
            <a:r>
              <a:rPr lang="en-US" sz="2000" dirty="0"/>
              <a:t>SIMKA: Bag of Word model, compute 10 different distances</a:t>
            </a:r>
          </a:p>
          <a:p>
            <a:pPr lvl="1"/>
            <a:r>
              <a:rPr lang="en-US" sz="2000" dirty="0"/>
              <a:t>LIBRA: Bag of word model, compute a cosine similarity </a:t>
            </a:r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73FC696E-D419-E642-AF7A-4696E71CCDF1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3DD4F0-C6E8-9B41-9BF8-550701EEE98F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7F0F6A4E-7742-B444-889B-817CA9763E44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Espace réservé du contenu 12">
            <a:extLst>
              <a:ext uri="{FF2B5EF4-FFF2-40B4-BE49-F238E27FC236}">
                <a16:creationId xmlns:a16="http://schemas.microsoft.com/office/drawing/2014/main" id="{D27AE56E-D2EE-C547-8F4F-16454981DD46}"/>
              </a:ext>
            </a:extLst>
          </p:cNvPr>
          <p:cNvSpPr txBox="1">
            <a:spLocks/>
          </p:cNvSpPr>
          <p:nvPr/>
        </p:nvSpPr>
        <p:spPr>
          <a:xfrm>
            <a:off x="455183" y="1586347"/>
            <a:ext cx="11501290" cy="220979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The method allows to compute distances between metagenomes based on the complete sequence content</a:t>
            </a:r>
            <a:r>
              <a:rPr lang="en-US" sz="2133" dirty="0">
                <a:sym typeface="Wingdings" pitchFamily="2" charset="2"/>
              </a:rPr>
              <a:t>.</a:t>
            </a:r>
          </a:p>
          <a:p>
            <a:pPr lvl="1"/>
            <a:r>
              <a:rPr lang="en-US" sz="2000" dirty="0">
                <a:sym typeface="Wingdings" pitchFamily="2" charset="2"/>
              </a:rPr>
              <a:t>Take into account the unknown fraction of the population</a:t>
            </a:r>
          </a:p>
          <a:p>
            <a:pPr lvl="1"/>
            <a:r>
              <a:rPr lang="en-US" sz="2000" dirty="0">
                <a:sym typeface="Wingdings" pitchFamily="2" charset="2"/>
              </a:rPr>
              <a:t>Do not require any taxonomic or functional annotation</a:t>
            </a:r>
          </a:p>
          <a:p>
            <a:endParaRPr lang="en-US" sz="2133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8968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22C7-FD51-544F-AC95-7190ECA7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1325563"/>
          </a:xfrm>
        </p:spPr>
        <p:txBody>
          <a:bodyPr/>
          <a:lstStyle/>
          <a:p>
            <a:r>
              <a:rPr lang="en-US" dirty="0"/>
              <a:t>Implementation: HMP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056F-02F7-4546-B749-77C779D1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972954"/>
            <a:ext cx="10515600" cy="1876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Tasks:</a:t>
            </a:r>
          </a:p>
          <a:p>
            <a:pPr marL="0" indent="0">
              <a:buNone/>
            </a:pPr>
            <a:r>
              <a:rPr lang="en-US" sz="2000" dirty="0"/>
              <a:t>-&gt; Bray-Curtis distances precomputed for 6 metagenomes using SIMKA (k-</a:t>
            </a:r>
            <a:r>
              <a:rPr lang="en-US" sz="2000" dirty="0" err="1"/>
              <a:t>mer</a:t>
            </a:r>
            <a:r>
              <a:rPr lang="en-US" sz="2000" dirty="0"/>
              <a:t> 25bp)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Retrieve k-NN for samples of interest using bag of word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306CE-866F-2942-8C20-F47653C136E0}"/>
              </a:ext>
            </a:extLst>
          </p:cNvPr>
          <p:cNvSpPr txBox="1"/>
          <p:nvPr/>
        </p:nvSpPr>
        <p:spPr>
          <a:xfrm>
            <a:off x="1587500" y="1306946"/>
            <a:ext cx="6823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Corpus: </a:t>
            </a:r>
          </a:p>
          <a:p>
            <a:r>
              <a:rPr lang="en-US" sz="2800" dirty="0"/>
              <a:t>6 metagenomes from the HMP project</a:t>
            </a:r>
          </a:p>
        </p:txBody>
      </p:sp>
      <p:grpSp>
        <p:nvGrpSpPr>
          <p:cNvPr id="7" name="Groupe 11">
            <a:extLst>
              <a:ext uri="{FF2B5EF4-FFF2-40B4-BE49-F238E27FC236}">
                <a16:creationId xmlns:a16="http://schemas.microsoft.com/office/drawing/2014/main" id="{0A4157BD-F30D-6646-8EF5-0F24C6F992F2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55ED8D-8558-A84F-8797-AD41F88FF13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9" name="ZoneTexte 10">
              <a:extLst>
                <a:ext uri="{FF2B5EF4-FFF2-40B4-BE49-F238E27FC236}">
                  <a16:creationId xmlns:a16="http://schemas.microsoft.com/office/drawing/2014/main" id="{0A081ADF-4900-BA47-B7E7-E30CC3C554CD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description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2" y="1988840"/>
            <a:ext cx="5942629" cy="278430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39349" y="1412777"/>
            <a:ext cx="528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Reading a document of </a:t>
            </a:r>
            <a:r>
              <a:rPr lang="fr-FR" sz="2400" dirty="0" err="1"/>
              <a:t>interest</a:t>
            </a:r>
            <a:endParaRPr lang="fr-FR" sz="2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768076" y="2444115"/>
            <a:ext cx="5184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How do I </a:t>
            </a:r>
            <a:r>
              <a:rPr lang="fr-FR" sz="2400" dirty="0" err="1"/>
              <a:t>find</a:t>
            </a:r>
            <a:r>
              <a:rPr lang="fr-FR" sz="2400" dirty="0"/>
              <a:t> </a:t>
            </a:r>
            <a:r>
              <a:rPr lang="fr-FR" sz="2400" dirty="0" err="1"/>
              <a:t>other</a:t>
            </a:r>
            <a:r>
              <a:rPr lang="fr-FR" sz="2400" dirty="0"/>
              <a:t> documents on the </a:t>
            </a:r>
            <a:r>
              <a:rPr lang="fr-FR" sz="2400" dirty="0" err="1"/>
              <a:t>same</a:t>
            </a:r>
            <a:r>
              <a:rPr lang="fr-FR" sz="2400" dirty="0"/>
              <a:t> topic ?</a:t>
            </a:r>
          </a:p>
          <a:p>
            <a:endParaRPr lang="fr-FR" sz="2400" dirty="0"/>
          </a:p>
          <a:p>
            <a:r>
              <a:rPr lang="fr-FR" sz="2400" dirty="0"/>
              <a:t>Can I </a:t>
            </a:r>
            <a:r>
              <a:rPr lang="fr-FR" sz="2400" dirty="0" err="1"/>
              <a:t>retrieve</a:t>
            </a:r>
            <a:r>
              <a:rPr lang="fr-FR" sz="2400" dirty="0"/>
              <a:t> </a:t>
            </a:r>
            <a:r>
              <a:rPr lang="fr-FR" sz="2400" dirty="0" err="1"/>
              <a:t>another</a:t>
            </a:r>
            <a:r>
              <a:rPr lang="fr-FR" sz="2400" dirty="0"/>
              <a:t> document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on </a:t>
            </a:r>
            <a:r>
              <a:rPr lang="fr-FR" sz="2400" dirty="0" err="1"/>
              <a:t>this</a:t>
            </a:r>
            <a:r>
              <a:rPr lang="fr-FR" sz="2400" dirty="0"/>
              <a:t> topic ?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9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description – K-</a:t>
            </a:r>
            <a:r>
              <a:rPr lang="fr-FR" dirty="0" err="1"/>
              <a:t>Nearest</a:t>
            </a:r>
            <a:r>
              <a:rPr lang="fr-FR" dirty="0"/>
              <a:t> Neighbors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39349" y="1412777"/>
            <a:ext cx="100268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Input: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query</a:t>
            </a:r>
            <a:r>
              <a:rPr lang="fr-FR" sz="2400" dirty="0"/>
              <a:t> article ( </a:t>
            </a:r>
            <a:r>
              <a:rPr lang="fr-FR" sz="2400" dirty="0" err="1"/>
              <a:t>wikipedia</a:t>
            </a:r>
            <a:r>
              <a:rPr lang="fr-FR" sz="2400" dirty="0"/>
              <a:t> article on </a:t>
            </a:r>
            <a:r>
              <a:rPr lang="fr-FR" sz="2400" dirty="0" err="1"/>
              <a:t>Taika</a:t>
            </a:r>
            <a:r>
              <a:rPr lang="fr-FR" sz="2400" dirty="0"/>
              <a:t> </a:t>
            </a:r>
            <a:r>
              <a:rPr lang="fr-FR" sz="2400" dirty="0" err="1"/>
              <a:t>Waititi</a:t>
            </a:r>
            <a:r>
              <a:rPr lang="fr-FR" sz="2400" dirty="0"/>
              <a:t> </a:t>
            </a:r>
            <a:r>
              <a:rPr lang="fr-FR" sz="2400" dirty="0" err="1"/>
              <a:t>x</a:t>
            </a:r>
            <a:r>
              <a:rPr lang="fr-FR" sz="2400" baseline="-25000" dirty="0" err="1"/>
              <a:t>q</a:t>
            </a:r>
            <a:r>
              <a:rPr lang="fr-FR" sz="2400" dirty="0"/>
              <a:t>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Corpus of documents ( set of </a:t>
            </a:r>
            <a:r>
              <a:rPr lang="fr-FR" sz="2400" dirty="0" err="1"/>
              <a:t>wikipedia</a:t>
            </a:r>
            <a:r>
              <a:rPr lang="fr-FR" sz="2400" dirty="0"/>
              <a:t> articles </a:t>
            </a:r>
            <a:r>
              <a:rPr lang="fr-FR" sz="2400" dirty="0" err="1"/>
              <a:t>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 </a:t>
            </a:r>
            <a:r>
              <a:rPr lang="fr-FR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baseline="-25000" dirty="0"/>
          </a:p>
          <a:p>
            <a:r>
              <a:rPr lang="fr-FR" sz="2400" dirty="0"/>
              <a:t>Output: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k </a:t>
            </a:r>
            <a:r>
              <a:rPr lang="fr-FR" sz="2400" dirty="0" err="1"/>
              <a:t>most</a:t>
            </a:r>
            <a:r>
              <a:rPr lang="fr-FR" sz="2400" dirty="0"/>
              <a:t> </a:t>
            </a:r>
            <a:r>
              <a:rPr lang="fr-FR" sz="2400" dirty="0" err="1"/>
              <a:t>similar</a:t>
            </a:r>
            <a:r>
              <a:rPr lang="fr-FR" sz="2400" dirty="0"/>
              <a:t> articles ( article on </a:t>
            </a:r>
            <a:r>
              <a:rPr lang="fr-FR" sz="2400" dirty="0" err="1"/>
              <a:t>Neo-Zelander</a:t>
            </a:r>
            <a:r>
              <a:rPr lang="fr-FR" sz="2400" dirty="0"/>
              <a:t> </a:t>
            </a:r>
            <a:r>
              <a:rPr lang="fr-FR" sz="2400" dirty="0" err="1"/>
              <a:t>movie</a:t>
            </a:r>
            <a:r>
              <a:rPr lang="fr-FR" sz="2400" dirty="0"/>
              <a:t> maker </a:t>
            </a:r>
            <a:r>
              <a:rPr lang="fr-FR" sz="2400" dirty="0" err="1"/>
              <a:t>x</a:t>
            </a:r>
            <a:r>
              <a:rPr lang="fr-FR" sz="2400" baseline="30000" dirty="0" err="1"/>
              <a:t>NN</a:t>
            </a:r>
            <a:r>
              <a:rPr lang="fr-FR" sz="2400" dirty="0"/>
              <a:t> )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nearest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neigbors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	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accent1">
                    <a:lumMod val="75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= {x</a:t>
            </a:r>
            <a:r>
              <a:rPr lang="fr-FR" sz="2400" baseline="30000" dirty="0">
                <a:solidFill>
                  <a:schemeClr val="accent1">
                    <a:lumMod val="75000"/>
                  </a:schemeClr>
                </a:solidFill>
              </a:rPr>
              <a:t>NN1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, … ,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accent1">
                    <a:lumMod val="75000"/>
                  </a:schemeClr>
                </a:solidFill>
              </a:rPr>
              <a:t>NNk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	For all x</a:t>
            </a:r>
            <a:r>
              <a:rPr lang="fr-FR" sz="2400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not in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accent1">
                    <a:lumMod val="75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, distance(x</a:t>
            </a:r>
            <a:r>
              <a:rPr lang="fr-FR" sz="2400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) &gt;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max_distance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accent1">
                    <a:lumMod val="75000"/>
                  </a:schemeClr>
                </a:solidFill>
              </a:rPr>
              <a:t>NNk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16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description – K-</a:t>
            </a:r>
            <a:r>
              <a:rPr lang="fr-FR" dirty="0" err="1"/>
              <a:t>Nearest</a:t>
            </a:r>
            <a:r>
              <a:rPr lang="fr-FR" dirty="0"/>
              <a:t> Neighbors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39349" y="1412777"/>
            <a:ext cx="100268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Input: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query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article (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wikipedia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article on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Taika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Waititi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Corpus of documents ( set of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wikipedia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articles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fr-FR" sz="2400" baseline="-25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baseline="-25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Output: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k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most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similar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articles ( article on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Neo-Zelander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movie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maker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)</a:t>
            </a:r>
          </a:p>
          <a:p>
            <a:endParaRPr lang="fr-FR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fr-FR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K-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nearest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neigbors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: </a:t>
            </a: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	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= {x</a:t>
            </a:r>
            <a:r>
              <a:rPr lang="fr-FR" sz="2400" baseline="30000" dirty="0">
                <a:solidFill>
                  <a:schemeClr val="bg2">
                    <a:lumMod val="50000"/>
                  </a:schemeClr>
                </a:solidFill>
              </a:rPr>
              <a:t>NN1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, … ,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NNk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}</a:t>
            </a: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	For all x</a:t>
            </a:r>
            <a:r>
              <a:rPr lang="fr-FR" sz="2400" baseline="-25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not in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400" dirty="0">
                <a:solidFill>
                  <a:srgbClr val="C00000"/>
                </a:solidFill>
              </a:rPr>
              <a:t>distance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(x</a:t>
            </a:r>
            <a:r>
              <a:rPr lang="fr-FR" sz="2400" baseline="-25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) &gt;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max_distance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NNk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7F0AC20-BC3D-7945-9119-E76F0D43226D}"/>
              </a:ext>
            </a:extLst>
          </p:cNvPr>
          <p:cNvSpPr txBox="1"/>
          <p:nvPr/>
        </p:nvSpPr>
        <p:spPr>
          <a:xfrm>
            <a:off x="2770909" y="5597236"/>
            <a:ext cx="527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How do we calculate distances between documents?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How do we represent documents? </a:t>
            </a:r>
          </a:p>
        </p:txBody>
      </p:sp>
    </p:spTree>
    <p:extLst>
      <p:ext uri="{BB962C8B-B14F-4D97-AF65-F5344CB8AC3E}">
        <p14:creationId xmlns:p14="http://schemas.microsoft.com/office/powerpoint/2010/main" val="395281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Document </a:t>
            </a:r>
            <a:r>
              <a:rPr lang="fr-FR" sz="3733" dirty="0" err="1">
                <a:solidFill>
                  <a:schemeClr val="bg1"/>
                </a:solidFill>
              </a:rPr>
              <a:t>representation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bag of </a:t>
            </a:r>
            <a:r>
              <a:rPr lang="fr-FR" dirty="0" err="1"/>
              <a:t>word</a:t>
            </a:r>
            <a:r>
              <a:rPr lang="fr-FR" dirty="0"/>
              <a:t> model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06659" y="1232510"/>
            <a:ext cx="11649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bag of </a:t>
            </a:r>
            <a:r>
              <a:rPr lang="fr-FR" sz="2400" dirty="0" err="1"/>
              <a:t>word</a:t>
            </a:r>
            <a:r>
              <a:rPr lang="fr-FR" sz="2400" dirty="0"/>
              <a:t> model </a:t>
            </a:r>
            <a:r>
              <a:rPr lang="fr-FR" sz="2400" dirty="0" err="1"/>
              <a:t>is</a:t>
            </a:r>
            <a:r>
              <a:rPr lang="fr-FR" sz="2400" dirty="0"/>
              <a:t> a simple </a:t>
            </a:r>
            <a:r>
              <a:rPr lang="fr-FR" sz="2400" dirty="0" err="1"/>
              <a:t>representation</a:t>
            </a:r>
            <a:r>
              <a:rPr lang="fr-FR" sz="2400" dirty="0"/>
              <a:t> of documents </a:t>
            </a:r>
            <a:r>
              <a:rPr lang="fr-FR" sz="2400" dirty="0" err="1"/>
              <a:t>that</a:t>
            </a:r>
            <a:r>
              <a:rPr lang="fr-FR" sz="2400" dirty="0"/>
              <a:t>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Ignore the </a:t>
            </a:r>
            <a:r>
              <a:rPr lang="fr-FR" sz="2400" dirty="0" err="1"/>
              <a:t>order</a:t>
            </a:r>
            <a:r>
              <a:rPr lang="fr-FR" sz="2400" dirty="0"/>
              <a:t> of the </a:t>
            </a:r>
            <a:r>
              <a:rPr lang="fr-FR" sz="2400" dirty="0" err="1"/>
              <a:t>words</a:t>
            </a: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Is </a:t>
            </a:r>
            <a:r>
              <a:rPr lang="fr-FR" sz="2400" dirty="0" err="1"/>
              <a:t>simply</a:t>
            </a:r>
            <a:r>
              <a:rPr lang="fr-FR" sz="2400" dirty="0"/>
              <a:t> a </a:t>
            </a:r>
            <a:r>
              <a:rPr lang="fr-FR" sz="2400" dirty="0" err="1"/>
              <a:t>vector</a:t>
            </a:r>
            <a:r>
              <a:rPr lang="fr-FR" sz="2400" dirty="0"/>
              <a:t> of </a:t>
            </a:r>
            <a:r>
              <a:rPr lang="fr-FR" sz="2400" dirty="0" err="1"/>
              <a:t>word</a:t>
            </a:r>
            <a:r>
              <a:rPr lang="fr-FR" sz="2400" dirty="0"/>
              <a:t> count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1" y="2748525"/>
            <a:ext cx="4024753" cy="1885724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9562" y="4637251"/>
            <a:ext cx="436095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« </a:t>
            </a:r>
            <a:r>
              <a:rPr lang="fr-FR" sz="2400" dirty="0" err="1"/>
              <a:t>Waititi</a:t>
            </a:r>
            <a:r>
              <a:rPr lang="fr-FR" sz="2400" dirty="0"/>
              <a:t> </a:t>
            </a:r>
            <a:r>
              <a:rPr lang="fr-FR" sz="2400" dirty="0" err="1"/>
              <a:t>wrote</a:t>
            </a:r>
            <a:r>
              <a:rPr lang="fr-FR" sz="2400" dirty="0"/>
              <a:t> the </a:t>
            </a:r>
            <a:r>
              <a:rPr lang="fr-FR" sz="2400" dirty="0" err="1"/>
              <a:t>screenplay</a:t>
            </a:r>
            <a:r>
              <a:rPr lang="fr-FR" sz="2400" dirty="0"/>
              <a:t> and </a:t>
            </a:r>
            <a:r>
              <a:rPr lang="fr-FR" sz="2400" dirty="0" err="1"/>
              <a:t>directed</a:t>
            </a:r>
            <a:r>
              <a:rPr lang="fr-FR" sz="2400" dirty="0"/>
              <a:t> the </a:t>
            </a:r>
            <a:r>
              <a:rPr lang="fr-FR" sz="2400" dirty="0" err="1"/>
              <a:t>movie</a:t>
            </a:r>
            <a:r>
              <a:rPr lang="fr-FR" sz="2400" dirty="0"/>
              <a:t>. »</a:t>
            </a: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4459918" y="2820621"/>
          <a:ext cx="7424140" cy="88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6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2369">
                <a:tc>
                  <a:txBody>
                    <a:bodyPr/>
                    <a:lstStyle/>
                    <a:p>
                      <a:pPr algn="ctr"/>
                      <a:r>
                        <a:rPr lang="fr-FR" sz="19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Waititi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wrote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screenplay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directed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movie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fr-FR" sz="19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ZoneTexte 16"/>
          <p:cNvSpPr txBox="1"/>
          <p:nvPr/>
        </p:nvSpPr>
        <p:spPr>
          <a:xfrm>
            <a:off x="5534441" y="4293096"/>
            <a:ext cx="5473417" cy="14463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/>
              <a:t>Issue :</a:t>
            </a:r>
          </a:p>
          <a:p>
            <a:r>
              <a:rPr lang="fr-FR" sz="2133" b="1" dirty="0"/>
              <a:t>Common </a:t>
            </a:r>
            <a:r>
              <a:rPr lang="fr-FR" sz="2133" b="1" dirty="0" err="1"/>
              <a:t>words</a:t>
            </a:r>
            <a:r>
              <a:rPr lang="fr-FR" sz="2133" b="1" dirty="0"/>
              <a:t> </a:t>
            </a:r>
            <a:r>
              <a:rPr lang="fr-FR" sz="2133" dirty="0"/>
              <a:t>in the document « the », « a »… </a:t>
            </a:r>
            <a:r>
              <a:rPr lang="fr-FR" sz="2133" dirty="0" err="1"/>
              <a:t>dominate</a:t>
            </a:r>
            <a:r>
              <a:rPr lang="fr-FR" sz="2133" dirty="0"/>
              <a:t> </a:t>
            </a:r>
            <a:r>
              <a:rPr lang="fr-FR" sz="2133" b="1" dirty="0"/>
              <a:t>important </a:t>
            </a:r>
            <a:r>
              <a:rPr lang="fr-FR" sz="2133" b="1" dirty="0" err="1"/>
              <a:t>words</a:t>
            </a:r>
            <a:r>
              <a:rPr lang="fr-FR" sz="2133" dirty="0"/>
              <a:t> </a:t>
            </a:r>
            <a:r>
              <a:rPr lang="fr-FR" sz="2133" dirty="0" err="1"/>
              <a:t>like</a:t>
            </a:r>
            <a:r>
              <a:rPr lang="fr-FR" sz="2133" dirty="0"/>
              <a:t> « film », « </a:t>
            </a:r>
            <a:r>
              <a:rPr lang="fr-FR" sz="2133" dirty="0" err="1"/>
              <a:t>movie</a:t>
            </a:r>
            <a:r>
              <a:rPr lang="fr-FR" sz="2133" dirty="0"/>
              <a:t> »…</a:t>
            </a:r>
          </a:p>
        </p:txBody>
      </p:sp>
      <p:grpSp>
        <p:nvGrpSpPr>
          <p:cNvPr id="30" name="Groupe 11">
            <a:extLst>
              <a:ext uri="{FF2B5EF4-FFF2-40B4-BE49-F238E27FC236}">
                <a16:creationId xmlns:a16="http://schemas.microsoft.com/office/drawing/2014/main" id="{33C01996-A5C7-1C4E-AC08-934B186BE573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BA1EB13-5EC7-DD45-B2D1-5CFFA92F36AB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2" name="ZoneTexte 10">
              <a:extLst>
                <a:ext uri="{FF2B5EF4-FFF2-40B4-BE49-F238E27FC236}">
                  <a16:creationId xmlns:a16="http://schemas.microsoft.com/office/drawing/2014/main" id="{1CE08CDF-AB52-C645-947B-C318DACF69B0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147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TF-IDF model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06659" y="1232509"/>
            <a:ext cx="11649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TF-IDF (</a:t>
            </a:r>
            <a:r>
              <a:rPr lang="fr-FR" sz="1867" dirty="0" err="1"/>
              <a:t>Term</a:t>
            </a:r>
            <a:r>
              <a:rPr lang="fr-FR" sz="1867" dirty="0"/>
              <a:t> </a:t>
            </a:r>
            <a:r>
              <a:rPr lang="fr-FR" sz="1867" dirty="0" err="1"/>
              <a:t>frequency</a:t>
            </a:r>
            <a:r>
              <a:rPr lang="fr-FR" sz="1867" dirty="0"/>
              <a:t> – Inverse Document </a:t>
            </a:r>
            <a:r>
              <a:rPr lang="fr-FR" sz="1867" dirty="0" err="1"/>
              <a:t>Frequency</a:t>
            </a:r>
            <a:r>
              <a:rPr lang="fr-FR" sz="2400" dirty="0"/>
              <a:t>) </a:t>
            </a:r>
            <a:r>
              <a:rPr lang="fr-FR" sz="2400" dirty="0" err="1"/>
              <a:t>representation</a:t>
            </a:r>
            <a:r>
              <a:rPr lang="fr-FR" sz="2400" dirty="0"/>
              <a:t> </a:t>
            </a:r>
            <a:r>
              <a:rPr lang="fr-FR" sz="2400" dirty="0" err="1"/>
              <a:t>allows</a:t>
            </a:r>
            <a:r>
              <a:rPr lang="fr-FR" sz="2400" dirty="0"/>
              <a:t> to </a:t>
            </a:r>
            <a:r>
              <a:rPr lang="fr-FR" sz="2400" dirty="0" err="1"/>
              <a:t>emphacize</a:t>
            </a:r>
            <a:r>
              <a:rPr lang="fr-FR" sz="2400" dirty="0"/>
              <a:t> important </a:t>
            </a:r>
            <a:r>
              <a:rPr lang="fr-FR" sz="2400" dirty="0" err="1"/>
              <a:t>words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 err="1"/>
              <a:t>Appears</a:t>
            </a:r>
            <a:r>
              <a:rPr lang="fr-FR" sz="2400" dirty="0"/>
              <a:t> </a:t>
            </a:r>
            <a:r>
              <a:rPr lang="fr-FR" sz="2400" dirty="0" err="1"/>
              <a:t>frequently</a:t>
            </a:r>
            <a:r>
              <a:rPr lang="fr-FR" sz="2400" dirty="0"/>
              <a:t> in the document (local </a:t>
            </a:r>
            <a:r>
              <a:rPr lang="fr-FR" sz="2400" dirty="0" err="1"/>
              <a:t>frequency</a:t>
            </a:r>
            <a:r>
              <a:rPr lang="fr-FR" sz="2400" dirty="0"/>
              <a:t>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… but are rare in the corpus of document (global </a:t>
            </a:r>
            <a:r>
              <a:rPr lang="fr-FR" sz="2400" dirty="0" err="1"/>
              <a:t>frequency</a:t>
            </a:r>
            <a:r>
              <a:rPr lang="fr-FR" sz="2400" dirty="0"/>
              <a:t>)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26" y="2564904"/>
            <a:ext cx="2653977" cy="1243472"/>
          </a:xfrm>
          <a:prstGeom prst="rect">
            <a:avLst/>
          </a:prstGeom>
        </p:spPr>
      </p:pic>
      <p:pic>
        <p:nvPicPr>
          <p:cNvPr id="1026" name="Picture 2" descr="French Wikipedia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39" y="4310276"/>
            <a:ext cx="1486727" cy="170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039883" y="2940419"/>
            <a:ext cx="451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« </a:t>
            </a:r>
            <a:r>
              <a:rPr lang="fr-FR" sz="2400" dirty="0" err="1"/>
              <a:t>movie</a:t>
            </a:r>
            <a:r>
              <a:rPr lang="fr-FR" sz="2400" dirty="0"/>
              <a:t> », « New-</a:t>
            </a:r>
            <a:r>
              <a:rPr lang="fr-FR" sz="2400" dirty="0" err="1"/>
              <a:t>Zealand</a:t>
            </a:r>
            <a:r>
              <a:rPr lang="fr-FR" sz="2400" dirty="0"/>
              <a:t> »…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231904" y="4869161"/>
            <a:ext cx="451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«The», « a»…</a:t>
            </a:r>
          </a:p>
        </p:txBody>
      </p:sp>
      <p:grpSp>
        <p:nvGrpSpPr>
          <p:cNvPr id="30" name="Groupe 11">
            <a:extLst>
              <a:ext uri="{FF2B5EF4-FFF2-40B4-BE49-F238E27FC236}">
                <a16:creationId xmlns:a16="http://schemas.microsoft.com/office/drawing/2014/main" id="{A47191DF-A77F-094B-AE4D-C28662E90D83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BF92F75-DDC2-944E-B182-C12C300BF877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2" name="ZoneTexte 10">
              <a:extLst>
                <a:ext uri="{FF2B5EF4-FFF2-40B4-BE49-F238E27FC236}">
                  <a16:creationId xmlns:a16="http://schemas.microsoft.com/office/drawing/2014/main" id="{42BD2037-0688-DF4F-A92D-056285F1CEBF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99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3548</TotalTime>
  <Words>1964</Words>
  <Application>Microsoft Macintosh PowerPoint</Application>
  <PresentationFormat>Widescreen</PresentationFormat>
  <Paragraphs>685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Sprint 3</vt:lpstr>
      <vt:lpstr>Module overview</vt:lpstr>
      <vt:lpstr>PowerPoint Presentation</vt:lpstr>
      <vt:lpstr>Task description</vt:lpstr>
      <vt:lpstr>Task description – K-Nearest Neighbors search</vt:lpstr>
      <vt:lpstr>Task description – K-Nearest Neighbors search</vt:lpstr>
      <vt:lpstr>PowerPoint Presentation</vt:lpstr>
      <vt:lpstr>The bag of word model</vt:lpstr>
      <vt:lpstr>The TF-IDF model</vt:lpstr>
      <vt:lpstr>The TF-IDF model</vt:lpstr>
      <vt:lpstr>The TF-IDF model</vt:lpstr>
      <vt:lpstr>PowerPoint Presentation</vt:lpstr>
      <vt:lpstr>Choosing a similarity metric</vt:lpstr>
      <vt:lpstr>Euclidean distance</vt:lpstr>
      <vt:lpstr>Weighting different features – Scaled Euclidean</vt:lpstr>
      <vt:lpstr>Cosine similarity</vt:lpstr>
      <vt:lpstr>Other notes on metrics</vt:lpstr>
      <vt:lpstr>PowerPoint Presentation</vt:lpstr>
      <vt:lpstr>Implementation: Wikipedia pages</vt:lpstr>
      <vt:lpstr>PowerPoint Presentation</vt:lpstr>
      <vt:lpstr>K-NN overview</vt:lpstr>
      <vt:lpstr>Complexity of brute-force k-NN search</vt:lpstr>
      <vt:lpstr>Locality Sensitive Hashing</vt:lpstr>
      <vt:lpstr>Locality Sensitive Hashing</vt:lpstr>
      <vt:lpstr>Locality Sensitive Hashing</vt:lpstr>
      <vt:lpstr>Locality Sensitive Hashing</vt:lpstr>
      <vt:lpstr>Locality Sensitive Hashing</vt:lpstr>
      <vt:lpstr>PowerPoint Presentation</vt:lpstr>
      <vt:lpstr>Implementation: Wikipedia pages</vt:lpstr>
      <vt:lpstr>PowerPoint Presentation</vt:lpstr>
      <vt:lpstr>Metagenomes as documents</vt:lpstr>
      <vt:lpstr>de novo comparative metagenomic tools</vt:lpstr>
      <vt:lpstr>Implementation: HMP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dcterms:created xsi:type="dcterms:W3CDTF">2020-03-26T17:37:03Z</dcterms:created>
  <dcterms:modified xsi:type="dcterms:W3CDTF">2020-04-29T22:34:24Z</dcterms:modified>
</cp:coreProperties>
</file>