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5" d="100"/>
          <a:sy n="105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6F44-2E4E-B348-A52E-EA3F1775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0C51-A060-0640-A8D2-D1017CA6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F01B-6647-5A48-99E1-EABAF1A4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BF23-4E99-8E43-AE54-89A0F7EF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70E3-702B-BD48-905A-41AB9747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626D-677E-FA4A-8BCB-3847E3D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F318C-F581-184A-BD34-207C8ADF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D085-CE77-504E-AADB-21570D91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3C03-698A-1D40-82DE-B3237705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821D-E4B8-9345-867E-0B622CDB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CDB98-89AC-8A4B-AFEB-D66C82BF3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E848-B387-A241-A1A0-C538EBF6E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B44-A39B-1548-8382-15F86C6A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BFC0-5953-7042-A0A4-5F089AD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6001-F740-C546-A7BE-69F19681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9E6-FFC1-C341-BB93-01AA85E0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BA3F-D300-0145-A4DF-88301BB9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64F3-C92C-8A46-A9F1-A2967DB3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B816-ED76-314C-8A55-C14E0069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5DDA-0848-1949-A707-413DF092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2EC-B530-8C43-A18B-0C31FED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6BB03-955F-4A4A-BEDB-ADA00CBF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6670-5652-884F-8AB3-40CE3CA0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F481-F3D0-3940-9701-F972761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BC43-1155-4E41-948E-E9141856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9233-5360-634D-9B1A-8C9D0800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EEA5-832F-9644-9995-A421C9D5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DA32-7091-5D42-9985-D21E41A8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F95D-C51F-7846-BD66-B0AB893F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DC131-8A67-C34B-A35A-B9E4DC52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87DF-1742-A14D-BA3E-A0C75EBD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541-21A3-2949-9629-F112EFFC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A6788-2112-FA44-BCEA-118AE89E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2459A-4CE2-D348-93C0-38C5FB95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3C6C-5DD2-4F48-A75C-C9D1D2DE5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DFDC-DDBF-3643-A4C2-A4143439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9478F-3B2B-5042-B3F5-EBB74AB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08EC3-7CE5-C94D-B81D-3A4D680D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D4CF3-9FBD-1144-B918-69FA0014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331-561D-8941-BD68-58434E7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DA327-542C-814B-B422-D706F01E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8AB1-C051-4C4C-B723-D16236F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9045C-9115-DD49-9AD5-8A790428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697F8-9C70-F949-9D27-41C2AC4C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662BA-D409-6F46-9A26-3585224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CF4BD-D7CC-1F44-BC57-55D9447F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C00B-D53B-4F43-B558-9C058946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759F-4C11-FE43-953D-EBB30932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17A4-E1CE-2042-935F-390FE40C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E223-24BE-CF4C-B296-C420EF87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3DC1F-B7C1-E546-9CB1-20583668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BB837-2F51-AD42-99CF-AC9A4A4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FEC5-8989-C043-8CD9-1E77D272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8ECEF-7885-D945-84FE-C91C0101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00C0-8A04-4C43-8568-79F2E341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B2488-5679-2F4A-93BB-2EA4641F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E631-3019-B647-B3EE-B3CD7E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70B4-743B-FC43-9324-27679415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A527-2A08-1A4F-9A89-A2F7E97C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BBB9-C351-5B41-86E5-8CDFAFE4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23D8-A403-4F47-A1BC-12E44157B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63A5-B32B-D64E-B053-504D714CFE7E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DB6F-BEBE-2A43-89DB-DB5AEED82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EEAB-65DC-5443-8B18-CF295EA59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627F-E96B-B346-89D2-710B7877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03367-DBD3-214C-AA14-E0D3ECC9D93F}"/>
              </a:ext>
            </a:extLst>
          </p:cNvPr>
          <p:cNvGrpSpPr/>
          <p:nvPr/>
        </p:nvGrpSpPr>
        <p:grpSpPr>
          <a:xfrm>
            <a:off x="5937840" y="1310640"/>
            <a:ext cx="4833167" cy="438912"/>
            <a:chOff x="859974" y="1231392"/>
            <a:chExt cx="4833167" cy="4389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A2ABB-0C62-0648-9193-DAC6373C9919}"/>
                </a:ext>
              </a:extLst>
            </p:cNvPr>
            <p:cNvGrpSpPr/>
            <p:nvPr/>
          </p:nvGrpSpPr>
          <p:grpSpPr>
            <a:xfrm>
              <a:off x="859974" y="1317170"/>
              <a:ext cx="4833167" cy="261258"/>
              <a:chOff x="859974" y="1317170"/>
              <a:chExt cx="4833167" cy="2612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ACEF00-00F7-2A4E-BA01-C14078044D09}"/>
                  </a:ext>
                </a:extLst>
              </p:cNvPr>
              <p:cNvSpPr/>
              <p:nvPr/>
            </p:nvSpPr>
            <p:spPr>
              <a:xfrm>
                <a:off x="859974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998B22-F994-F349-BB59-DBA6EB2771D4}"/>
                  </a:ext>
                </a:extLst>
              </p:cNvPr>
              <p:cNvSpPr/>
              <p:nvPr/>
            </p:nvSpPr>
            <p:spPr>
              <a:xfrm>
                <a:off x="1175654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C85417-2A77-3540-B0C5-D73C1DBB4381}"/>
                  </a:ext>
                </a:extLst>
              </p:cNvPr>
              <p:cNvSpPr/>
              <p:nvPr/>
            </p:nvSpPr>
            <p:spPr>
              <a:xfrm>
                <a:off x="1480455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DB053D-46B6-C84B-99B2-DE76AD6FB5DD}"/>
                  </a:ext>
                </a:extLst>
              </p:cNvPr>
              <p:cNvSpPr/>
              <p:nvPr/>
            </p:nvSpPr>
            <p:spPr>
              <a:xfrm>
                <a:off x="1785256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6FE31A-F1D9-2648-A18F-D7F49B514AB4}"/>
                  </a:ext>
                </a:extLst>
              </p:cNvPr>
              <p:cNvSpPr/>
              <p:nvPr/>
            </p:nvSpPr>
            <p:spPr>
              <a:xfrm>
                <a:off x="2090057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235034-77CB-8141-A352-EE025457E230}"/>
                  </a:ext>
                </a:extLst>
              </p:cNvPr>
              <p:cNvSpPr/>
              <p:nvPr/>
            </p:nvSpPr>
            <p:spPr>
              <a:xfrm>
                <a:off x="2394845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7B7A9-35F5-B64B-92B0-4ECF49A07260}"/>
                  </a:ext>
                </a:extLst>
              </p:cNvPr>
              <p:cNvSpPr/>
              <p:nvPr/>
            </p:nvSpPr>
            <p:spPr>
              <a:xfrm>
                <a:off x="2699633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EEEE5D-8A1E-CA4A-8B03-CDBC35883FA5}"/>
                  </a:ext>
                </a:extLst>
              </p:cNvPr>
              <p:cNvSpPr/>
              <p:nvPr/>
            </p:nvSpPr>
            <p:spPr>
              <a:xfrm>
                <a:off x="3004421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8279EB-2F46-6F43-8DE9-7684CE953E74}"/>
                  </a:ext>
                </a:extLst>
              </p:cNvPr>
              <p:cNvSpPr/>
              <p:nvPr/>
            </p:nvSpPr>
            <p:spPr>
              <a:xfrm>
                <a:off x="3298323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95AC43-E1E3-E248-A80C-94AFE18EAC79}"/>
                  </a:ext>
                </a:extLst>
              </p:cNvPr>
              <p:cNvSpPr/>
              <p:nvPr/>
            </p:nvSpPr>
            <p:spPr>
              <a:xfrm>
                <a:off x="3614003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AA32E1-0C3C-5F42-9882-CFD413EA4181}"/>
                  </a:ext>
                </a:extLst>
              </p:cNvPr>
              <p:cNvSpPr/>
              <p:nvPr/>
            </p:nvSpPr>
            <p:spPr>
              <a:xfrm>
                <a:off x="3918804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174E40-7DC8-DF45-A5DB-AE7751DA3550}"/>
                  </a:ext>
                </a:extLst>
              </p:cNvPr>
              <p:cNvSpPr/>
              <p:nvPr/>
            </p:nvSpPr>
            <p:spPr>
              <a:xfrm>
                <a:off x="4223605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C06C394-FAB2-BB47-9E61-4657202CB4A8}"/>
                  </a:ext>
                </a:extLst>
              </p:cNvPr>
              <p:cNvSpPr/>
              <p:nvPr/>
            </p:nvSpPr>
            <p:spPr>
              <a:xfrm>
                <a:off x="4528406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3AC21C-0AE1-114C-9431-59CE23802DAF}"/>
                  </a:ext>
                </a:extLst>
              </p:cNvPr>
              <p:cNvSpPr/>
              <p:nvPr/>
            </p:nvSpPr>
            <p:spPr>
              <a:xfrm>
                <a:off x="4833194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B0D6A3-A6C3-B64D-989C-A5EAF4F3D03F}"/>
                  </a:ext>
                </a:extLst>
              </p:cNvPr>
              <p:cNvSpPr/>
              <p:nvPr/>
            </p:nvSpPr>
            <p:spPr>
              <a:xfrm>
                <a:off x="5137982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4D2620-C153-AD4C-9670-2D045840F609}"/>
                  </a:ext>
                </a:extLst>
              </p:cNvPr>
              <p:cNvSpPr/>
              <p:nvPr/>
            </p:nvSpPr>
            <p:spPr>
              <a:xfrm>
                <a:off x="5442770" y="1317170"/>
                <a:ext cx="250371" cy="2612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0D0261-0729-1246-A39B-82F8B9FA415B}"/>
                </a:ext>
              </a:extLst>
            </p:cNvPr>
            <p:cNvSpPr/>
            <p:nvPr/>
          </p:nvSpPr>
          <p:spPr>
            <a:xfrm>
              <a:off x="859974" y="1231392"/>
              <a:ext cx="4833167" cy="4389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AD0790-85B1-6047-8811-A2DC48C846EC}"/>
              </a:ext>
            </a:extLst>
          </p:cNvPr>
          <p:cNvGrpSpPr/>
          <p:nvPr/>
        </p:nvGrpSpPr>
        <p:grpSpPr>
          <a:xfrm>
            <a:off x="1073334" y="1396418"/>
            <a:ext cx="4833167" cy="261258"/>
            <a:chOff x="859974" y="1317170"/>
            <a:chExt cx="4833167" cy="261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35B00F-E57F-824D-B5A1-FF8A174CA1B4}"/>
                </a:ext>
              </a:extLst>
            </p:cNvPr>
            <p:cNvSpPr/>
            <p:nvPr/>
          </p:nvSpPr>
          <p:spPr>
            <a:xfrm>
              <a:off x="859974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FFF053-D983-5248-A726-A10A4011BB01}"/>
                </a:ext>
              </a:extLst>
            </p:cNvPr>
            <p:cNvSpPr/>
            <p:nvPr/>
          </p:nvSpPr>
          <p:spPr>
            <a:xfrm>
              <a:off x="1175654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067F79-169A-2140-9FC4-73A18AA0F240}"/>
                </a:ext>
              </a:extLst>
            </p:cNvPr>
            <p:cNvSpPr/>
            <p:nvPr/>
          </p:nvSpPr>
          <p:spPr>
            <a:xfrm>
              <a:off x="1480455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1CB588-12E2-4B44-AA54-96B23B17E94B}"/>
                </a:ext>
              </a:extLst>
            </p:cNvPr>
            <p:cNvSpPr/>
            <p:nvPr/>
          </p:nvSpPr>
          <p:spPr>
            <a:xfrm>
              <a:off x="1785256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4C0FB1-D776-D545-A717-1A01445BF34E}"/>
                </a:ext>
              </a:extLst>
            </p:cNvPr>
            <p:cNvSpPr/>
            <p:nvPr/>
          </p:nvSpPr>
          <p:spPr>
            <a:xfrm>
              <a:off x="2090057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D292D3-A443-2947-A840-8DA5A7C8031F}"/>
                </a:ext>
              </a:extLst>
            </p:cNvPr>
            <p:cNvSpPr/>
            <p:nvPr/>
          </p:nvSpPr>
          <p:spPr>
            <a:xfrm>
              <a:off x="2394845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8E1C92-7900-0F48-941F-74DF73E2A495}"/>
                </a:ext>
              </a:extLst>
            </p:cNvPr>
            <p:cNvSpPr/>
            <p:nvPr/>
          </p:nvSpPr>
          <p:spPr>
            <a:xfrm>
              <a:off x="2699633" y="1317170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A39C5-23D6-E34F-84C0-A3485DAA4ACE}"/>
                </a:ext>
              </a:extLst>
            </p:cNvPr>
            <p:cNvSpPr/>
            <p:nvPr/>
          </p:nvSpPr>
          <p:spPr>
            <a:xfrm>
              <a:off x="3004421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185D85-E7E9-5B4C-9AD2-E8E8D049BD2F}"/>
                </a:ext>
              </a:extLst>
            </p:cNvPr>
            <p:cNvSpPr/>
            <p:nvPr/>
          </p:nvSpPr>
          <p:spPr>
            <a:xfrm>
              <a:off x="3298323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AEE3BB-30F5-3F43-BE03-E02B6F467AEB}"/>
                </a:ext>
              </a:extLst>
            </p:cNvPr>
            <p:cNvSpPr/>
            <p:nvPr/>
          </p:nvSpPr>
          <p:spPr>
            <a:xfrm>
              <a:off x="3614003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FF731B-85B3-1649-9FD0-5274839AEA9C}"/>
                </a:ext>
              </a:extLst>
            </p:cNvPr>
            <p:cNvSpPr/>
            <p:nvPr/>
          </p:nvSpPr>
          <p:spPr>
            <a:xfrm>
              <a:off x="3918804" y="1317170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F42218-6A40-6F48-8762-A5AA66F933F7}"/>
                </a:ext>
              </a:extLst>
            </p:cNvPr>
            <p:cNvSpPr/>
            <p:nvPr/>
          </p:nvSpPr>
          <p:spPr>
            <a:xfrm>
              <a:off x="4223605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02915C-258B-214E-8818-4B615926C2C4}"/>
                </a:ext>
              </a:extLst>
            </p:cNvPr>
            <p:cNvSpPr/>
            <p:nvPr/>
          </p:nvSpPr>
          <p:spPr>
            <a:xfrm>
              <a:off x="4528406" y="1317170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CE1936-487B-3544-B082-75D629F3B80D}"/>
                </a:ext>
              </a:extLst>
            </p:cNvPr>
            <p:cNvSpPr/>
            <p:nvPr/>
          </p:nvSpPr>
          <p:spPr>
            <a:xfrm>
              <a:off x="4833194" y="1317170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9CFA3F-A037-CF49-B28D-9CA0B0F36160}"/>
                </a:ext>
              </a:extLst>
            </p:cNvPr>
            <p:cNvSpPr/>
            <p:nvPr/>
          </p:nvSpPr>
          <p:spPr>
            <a:xfrm>
              <a:off x="5137982" y="1317170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C188D3-EC14-964F-950F-ED5FB02F1840}"/>
                </a:ext>
              </a:extLst>
            </p:cNvPr>
            <p:cNvSpPr/>
            <p:nvPr/>
          </p:nvSpPr>
          <p:spPr>
            <a:xfrm>
              <a:off x="5442770" y="1317170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CD551-3EE2-7240-98A1-7546C799E61F}"/>
              </a:ext>
            </a:extLst>
          </p:cNvPr>
          <p:cNvSpPr/>
          <p:nvPr/>
        </p:nvSpPr>
        <p:spPr>
          <a:xfrm>
            <a:off x="1073334" y="1310640"/>
            <a:ext cx="4833167" cy="438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512A25-3271-B14E-92CF-E90ED52CEF6D}"/>
              </a:ext>
            </a:extLst>
          </p:cNvPr>
          <p:cNvSpPr txBox="1"/>
          <p:nvPr/>
        </p:nvSpPr>
        <p:spPr>
          <a:xfrm>
            <a:off x="2999955" y="873816"/>
            <a:ext cx="21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Lookup Period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05303-675B-6C4D-8E89-558953FE505E}"/>
              </a:ext>
            </a:extLst>
          </p:cNvPr>
          <p:cNvSpPr txBox="1"/>
          <p:nvPr/>
        </p:nvSpPr>
        <p:spPr>
          <a:xfrm>
            <a:off x="7857912" y="895978"/>
            <a:ext cx="19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Lookup Period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2A53F3-53C2-4245-9E52-18E1AC53DCA8}"/>
              </a:ext>
            </a:extLst>
          </p:cNvPr>
          <p:cNvGrpSpPr/>
          <p:nvPr/>
        </p:nvGrpSpPr>
        <p:grpSpPr>
          <a:xfrm>
            <a:off x="249364" y="2506059"/>
            <a:ext cx="4985730" cy="1004364"/>
            <a:chOff x="1365761" y="2390064"/>
            <a:chExt cx="4985730" cy="100436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823689-11C7-8245-8912-AC308EAAC1AC}"/>
                </a:ext>
              </a:extLst>
            </p:cNvPr>
            <p:cNvSpPr/>
            <p:nvPr/>
          </p:nvSpPr>
          <p:spPr>
            <a:xfrm>
              <a:off x="1391405" y="2758001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68F54C-8E12-F548-8A72-68D051B6D164}"/>
                </a:ext>
              </a:extLst>
            </p:cNvPr>
            <p:cNvSpPr/>
            <p:nvPr/>
          </p:nvSpPr>
          <p:spPr>
            <a:xfrm>
              <a:off x="1393378" y="2451024"/>
              <a:ext cx="250371" cy="261258"/>
            </a:xfrm>
            <a:prstGeom prst="rect">
              <a:avLst/>
            </a:prstGeom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73AB9B-6C9F-2343-A0B0-D30F97A689FE}"/>
                </a:ext>
              </a:extLst>
            </p:cNvPr>
            <p:cNvSpPr txBox="1"/>
            <p:nvPr/>
          </p:nvSpPr>
          <p:spPr>
            <a:xfrm>
              <a:off x="1599544" y="2390064"/>
              <a:ext cx="2162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Above Threshold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375B18-79B8-554B-BC3D-E6EA2367F8A4}"/>
                </a:ext>
              </a:extLst>
            </p:cNvPr>
            <p:cNvSpPr txBox="1"/>
            <p:nvPr/>
          </p:nvSpPr>
          <p:spPr>
            <a:xfrm>
              <a:off x="1593447" y="2688768"/>
              <a:ext cx="216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Below Threshold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4A610D-E400-D146-BDF5-6E16A7F34333}"/>
                </a:ext>
              </a:extLst>
            </p:cNvPr>
            <p:cNvSpPr/>
            <p:nvPr/>
          </p:nvSpPr>
          <p:spPr>
            <a:xfrm>
              <a:off x="1365761" y="3025096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CE12D5-191D-0542-8C69-C44E87CF8D28}"/>
                </a:ext>
              </a:extLst>
            </p:cNvPr>
            <p:cNvSpPr txBox="1"/>
            <p:nvPr/>
          </p:nvSpPr>
          <p:spPr>
            <a:xfrm>
              <a:off x="1593448" y="3017646"/>
              <a:ext cx="475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Target Day (last day of 2 week look-up period)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04218B-EC0C-B941-A318-D79C6E408A35}"/>
                </a:ext>
              </a:extLst>
            </p:cNvPr>
            <p:cNvSpPr/>
            <p:nvPr/>
          </p:nvSpPr>
          <p:spPr>
            <a:xfrm>
              <a:off x="1386726" y="3084836"/>
              <a:ext cx="250371" cy="2612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EA49916-1724-2C4D-B715-269E86E75006}"/>
              </a:ext>
            </a:extLst>
          </p:cNvPr>
          <p:cNvSpPr txBox="1"/>
          <p:nvPr/>
        </p:nvSpPr>
        <p:spPr>
          <a:xfrm>
            <a:off x="1762494" y="3749031"/>
            <a:ext cx="80376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a visual example of my logic is for determining </a:t>
            </a:r>
            <a:r>
              <a:rPr lang="en-US" b="1" dirty="0">
                <a:solidFill>
                  <a:srgbClr val="FF0000"/>
                </a:solidFill>
              </a:rPr>
              <a:t>Breakup Start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this example the 2 target days (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) are adjacent chronologically and the Lookup Period constitutes the 14 days (including the target) before the target date. </a:t>
            </a:r>
          </a:p>
          <a:p>
            <a:endParaRPr lang="en-US" dirty="0"/>
          </a:p>
          <a:p>
            <a:r>
              <a:rPr lang="en-US" dirty="0"/>
              <a:t>In the example the data are beginning to dip below the threshold set. </a:t>
            </a:r>
          </a:p>
          <a:p>
            <a:r>
              <a:rPr lang="en-US" dirty="0"/>
              <a:t>The way I interpret this example in terms of coding logic, is that in </a:t>
            </a:r>
            <a:r>
              <a:rPr lang="en-US" b="1" dirty="0"/>
              <a:t>Lookup Period 2</a:t>
            </a:r>
            <a:r>
              <a:rPr lang="en-US" dirty="0"/>
              <a:t>, all values are below the threshold set which means breakup has started in that 14-day period. Therefore, the date of the target (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) is the date breakup started in that year.</a:t>
            </a:r>
            <a:endParaRPr lang="en-US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C4548BF-5121-AC4F-B275-5F2F8B24462D}"/>
              </a:ext>
            </a:extLst>
          </p:cNvPr>
          <p:cNvSpPr/>
          <p:nvPr/>
        </p:nvSpPr>
        <p:spPr>
          <a:xfrm rot="16200000">
            <a:off x="3301908" y="-420451"/>
            <a:ext cx="369334" cy="48331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EF1016-97F0-674E-8F7E-350F4A43EC88}"/>
              </a:ext>
            </a:extLst>
          </p:cNvPr>
          <p:cNvSpPr txBox="1"/>
          <p:nvPr/>
        </p:nvSpPr>
        <p:spPr>
          <a:xfrm>
            <a:off x="2188027" y="2255520"/>
            <a:ext cx="26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Days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BF6EA4F7-67AA-D548-B93D-FF83CAC84AA6}"/>
              </a:ext>
            </a:extLst>
          </p:cNvPr>
          <p:cNvSpPr/>
          <p:nvPr/>
        </p:nvSpPr>
        <p:spPr>
          <a:xfrm rot="16200000">
            <a:off x="8199750" y="-420451"/>
            <a:ext cx="369334" cy="48331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C977F7-9C94-334F-938A-6DE4B7806454}"/>
              </a:ext>
            </a:extLst>
          </p:cNvPr>
          <p:cNvSpPr txBox="1"/>
          <p:nvPr/>
        </p:nvSpPr>
        <p:spPr>
          <a:xfrm>
            <a:off x="7085869" y="2255520"/>
            <a:ext cx="26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Days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A64CB6-C2C9-DA4F-9D67-8ECA3B319847}"/>
              </a:ext>
            </a:extLst>
          </p:cNvPr>
          <p:cNvSpPr txBox="1"/>
          <p:nvPr/>
        </p:nvSpPr>
        <p:spPr>
          <a:xfrm>
            <a:off x="2231136" y="14999"/>
            <a:ext cx="75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Break-Up Start Example</a:t>
            </a:r>
          </a:p>
        </p:txBody>
      </p:sp>
    </p:spTree>
    <p:extLst>
      <p:ext uri="{BB962C8B-B14F-4D97-AF65-F5344CB8AC3E}">
        <p14:creationId xmlns:p14="http://schemas.microsoft.com/office/powerpoint/2010/main" val="97731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Lindgren</dc:creator>
  <cp:lastModifiedBy>Michael Lindgren</cp:lastModifiedBy>
  <cp:revision>4</cp:revision>
  <dcterms:created xsi:type="dcterms:W3CDTF">2019-04-08T21:30:02Z</dcterms:created>
  <dcterms:modified xsi:type="dcterms:W3CDTF">2019-04-08T22:12:45Z</dcterms:modified>
</cp:coreProperties>
</file>