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9" r:id="rId2"/>
    <p:sldId id="261" r:id="rId3"/>
    <p:sldId id="359" r:id="rId4"/>
    <p:sldId id="265" r:id="rId5"/>
    <p:sldId id="413" r:id="rId6"/>
    <p:sldId id="438" r:id="rId7"/>
    <p:sldId id="439" r:id="rId8"/>
    <p:sldId id="440" r:id="rId9"/>
    <p:sldId id="423" r:id="rId10"/>
    <p:sldId id="421" r:id="rId11"/>
    <p:sldId id="414" r:id="rId12"/>
    <p:sldId id="416" r:id="rId13"/>
    <p:sldId id="417" r:id="rId14"/>
    <p:sldId id="425" r:id="rId15"/>
    <p:sldId id="426" r:id="rId16"/>
    <p:sldId id="435" r:id="rId17"/>
    <p:sldId id="427" r:id="rId18"/>
    <p:sldId id="436" r:id="rId19"/>
    <p:sldId id="428" r:id="rId20"/>
    <p:sldId id="429" r:id="rId21"/>
    <p:sldId id="430" r:id="rId22"/>
    <p:sldId id="431" r:id="rId23"/>
    <p:sldId id="432" r:id="rId24"/>
    <p:sldId id="443" r:id="rId25"/>
    <p:sldId id="441" r:id="rId26"/>
    <p:sldId id="442" r:id="rId27"/>
    <p:sldId id="444" r:id="rId28"/>
    <p:sldId id="433" r:id="rId29"/>
    <p:sldId id="446" r:id="rId30"/>
    <p:sldId id="447" r:id="rId31"/>
    <p:sldId id="448" r:id="rId32"/>
    <p:sldId id="449" r:id="rId33"/>
    <p:sldId id="450" r:id="rId34"/>
    <p:sldId id="451" r:id="rId35"/>
    <p:sldId id="452" r:id="rId36"/>
    <p:sldId id="453" r:id="rId37"/>
    <p:sldId id="454" r:id="rId38"/>
    <p:sldId id="456" r:id="rId39"/>
    <p:sldId id="457" r:id="rId40"/>
    <p:sldId id="458" r:id="rId41"/>
    <p:sldId id="459" r:id="rId42"/>
    <p:sldId id="460" r:id="rId43"/>
    <p:sldId id="461" r:id="rId44"/>
    <p:sldId id="462" r:id="rId45"/>
    <p:sldId id="463" r:id="rId46"/>
    <p:sldId id="464" r:id="rId47"/>
    <p:sldId id="465" r:id="rId48"/>
    <p:sldId id="455" r:id="rId4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n Alis Koehl" initials="DAK" lastIdx="2" clrIdx="0">
    <p:extLst>
      <p:ext uri="{19B8F6BF-5375-455C-9EA6-DF929625EA0E}">
        <p15:presenceInfo xmlns:p15="http://schemas.microsoft.com/office/powerpoint/2012/main" userId="S-1-5-21-484763869-1637723038-1801674531-13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9" autoAdjust="0"/>
    <p:restoredTop sz="90942" autoAdjust="0"/>
  </p:normalViewPr>
  <p:slideViewPr>
    <p:cSldViewPr>
      <p:cViewPr varScale="1">
        <p:scale>
          <a:sx n="84" d="100"/>
          <a:sy n="84" d="100"/>
        </p:scale>
        <p:origin x="82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3" d="100"/>
          <a:sy n="73" d="100"/>
        </p:scale>
        <p:origin x="3138" y="6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F41D6-8CD4-4266-A6FC-2FBFEDE648D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7B23AFC-DF83-4BBD-8A69-3455F34E77E4}">
      <dgm:prSet phldrT="[Text]"/>
      <dgm:spPr/>
      <dgm:t>
        <a:bodyPr/>
        <a:lstStyle/>
        <a:p>
          <a:r>
            <a:rPr lang="en-US" dirty="0" smtClean="0"/>
            <a:t>Listings</a:t>
          </a:r>
        </a:p>
        <a:p>
          <a:r>
            <a:rPr lang="en-US" dirty="0" smtClean="0"/>
            <a:t>January 1, 1993 – December 31, 2018</a:t>
          </a:r>
        </a:p>
        <a:p>
          <a:r>
            <a:rPr lang="en-US" dirty="0" smtClean="0"/>
            <a:t>N = 9204</a:t>
          </a:r>
          <a:endParaRPr lang="en-US" dirty="0"/>
        </a:p>
      </dgm:t>
    </dgm:pt>
    <dgm:pt modelId="{4A7D926B-D08D-4B95-8494-B7A688CF027A}" type="parTrans" cxnId="{E2C1077E-8CF2-4468-93DC-8C104073BA59}">
      <dgm:prSet/>
      <dgm:spPr/>
      <dgm:t>
        <a:bodyPr/>
        <a:lstStyle/>
        <a:p>
          <a:endParaRPr lang="en-US"/>
        </a:p>
      </dgm:t>
    </dgm:pt>
    <dgm:pt modelId="{6D39EEB5-5608-4B14-95E3-4D35217B5476}" type="sibTrans" cxnId="{E2C1077E-8CF2-4468-93DC-8C104073BA59}">
      <dgm:prSet/>
      <dgm:spPr/>
      <dgm:t>
        <a:bodyPr/>
        <a:lstStyle/>
        <a:p>
          <a:endParaRPr lang="en-US"/>
        </a:p>
      </dgm:t>
    </dgm:pt>
    <dgm:pt modelId="{43CCC8AF-B383-4515-A114-D92F70D772FF}">
      <dgm:prSet phldrT="[Text]"/>
      <dgm:spPr/>
      <dgm:t>
        <a:bodyPr/>
        <a:lstStyle/>
        <a:p>
          <a:r>
            <a:rPr lang="en-US" dirty="0" smtClean="0"/>
            <a:t>Died on Waitlist</a:t>
          </a:r>
        </a:p>
        <a:p>
          <a:r>
            <a:rPr lang="en-US" dirty="0" smtClean="0"/>
            <a:t>N = 1288</a:t>
          </a:r>
        </a:p>
        <a:p>
          <a:r>
            <a:rPr lang="en-US" dirty="0" smtClean="0"/>
            <a:t>14%</a:t>
          </a:r>
          <a:endParaRPr lang="en-US" dirty="0"/>
        </a:p>
      </dgm:t>
    </dgm:pt>
    <dgm:pt modelId="{D49C49D4-F1D4-4C10-98C5-F66D38D32A9F}" type="parTrans" cxnId="{C556D814-A8C3-4AF3-87F4-ADA1FC4CB875}">
      <dgm:prSet/>
      <dgm:spPr/>
      <dgm:t>
        <a:bodyPr/>
        <a:lstStyle/>
        <a:p>
          <a:endParaRPr lang="en-US"/>
        </a:p>
      </dgm:t>
    </dgm:pt>
    <dgm:pt modelId="{CFA68EF3-1AA5-4B10-94B7-FC9562DF81F6}" type="sibTrans" cxnId="{C556D814-A8C3-4AF3-87F4-ADA1FC4CB875}">
      <dgm:prSet/>
      <dgm:spPr/>
      <dgm:t>
        <a:bodyPr/>
        <a:lstStyle/>
        <a:p>
          <a:endParaRPr lang="en-US"/>
        </a:p>
      </dgm:t>
    </dgm:pt>
    <dgm:pt modelId="{47A4691B-CAFD-4866-9823-94FE795D9512}">
      <dgm:prSet phldrT="[Text]"/>
      <dgm:spPr/>
      <dgm:t>
        <a:bodyPr/>
        <a:lstStyle/>
        <a:p>
          <a:r>
            <a:rPr lang="en-US" dirty="0" smtClean="0"/>
            <a:t>Removed From List</a:t>
          </a:r>
        </a:p>
        <a:p>
          <a:r>
            <a:rPr lang="en-US" dirty="0" smtClean="0"/>
            <a:t>N = 719</a:t>
          </a:r>
        </a:p>
        <a:p>
          <a:r>
            <a:rPr lang="en-US" dirty="0" smtClean="0"/>
            <a:t>8%</a:t>
          </a:r>
        </a:p>
      </dgm:t>
    </dgm:pt>
    <dgm:pt modelId="{5B67119C-1D00-4B8E-89BC-B78961CBF20B}" type="parTrans" cxnId="{E22CB6EB-33F4-4D93-9438-74525C488741}">
      <dgm:prSet/>
      <dgm:spPr/>
      <dgm:t>
        <a:bodyPr/>
        <a:lstStyle/>
        <a:p>
          <a:endParaRPr lang="en-US"/>
        </a:p>
      </dgm:t>
    </dgm:pt>
    <dgm:pt modelId="{8A856E76-0BC6-4F7E-A970-1A692CD64D00}" type="sibTrans" cxnId="{E22CB6EB-33F4-4D93-9438-74525C488741}">
      <dgm:prSet/>
      <dgm:spPr/>
      <dgm:t>
        <a:bodyPr/>
        <a:lstStyle/>
        <a:p>
          <a:endParaRPr lang="en-US"/>
        </a:p>
      </dgm:t>
    </dgm:pt>
    <dgm:pt modelId="{48A94D47-8425-49DD-BBF7-668D37C4A6E1}">
      <dgm:prSet phldrT="[Text]"/>
      <dgm:spPr/>
      <dgm:t>
        <a:bodyPr/>
        <a:lstStyle/>
        <a:p>
          <a:r>
            <a:rPr lang="en-US" dirty="0" smtClean="0"/>
            <a:t>Alive on List*</a:t>
          </a:r>
        </a:p>
        <a:p>
          <a:r>
            <a:rPr lang="en-US" dirty="0" smtClean="0"/>
            <a:t>N = 524</a:t>
          </a:r>
        </a:p>
        <a:p>
          <a:r>
            <a:rPr lang="en-US" dirty="0" smtClean="0"/>
            <a:t>6%</a:t>
          </a:r>
          <a:endParaRPr lang="en-US" dirty="0"/>
        </a:p>
      </dgm:t>
    </dgm:pt>
    <dgm:pt modelId="{9AD56647-5C10-4B9B-8AD2-32E0CB1A2460}" type="parTrans" cxnId="{9C046A0C-B288-44FF-AC2A-525BDF70DDB3}">
      <dgm:prSet/>
      <dgm:spPr/>
      <dgm:t>
        <a:bodyPr/>
        <a:lstStyle/>
        <a:p>
          <a:endParaRPr lang="en-US"/>
        </a:p>
      </dgm:t>
    </dgm:pt>
    <dgm:pt modelId="{F4E3F474-83BF-4459-984E-B81A931877C4}" type="sibTrans" cxnId="{9C046A0C-B288-44FF-AC2A-525BDF70DDB3}">
      <dgm:prSet/>
      <dgm:spPr/>
      <dgm:t>
        <a:bodyPr/>
        <a:lstStyle/>
        <a:p>
          <a:endParaRPr lang="en-US"/>
        </a:p>
      </dgm:t>
    </dgm:pt>
    <dgm:pt modelId="{F3A6157F-5889-4147-AA7A-823F4E4FCF1D}">
      <dgm:prSet phldrT="[Text]"/>
      <dgm:spPr/>
      <dgm:t>
        <a:bodyPr/>
        <a:lstStyle/>
        <a:p>
          <a:r>
            <a:rPr lang="en-US" dirty="0" smtClean="0"/>
            <a:t>Transplant </a:t>
          </a:r>
        </a:p>
        <a:p>
          <a:r>
            <a:rPr lang="en-US" dirty="0" smtClean="0"/>
            <a:t>n = 6673</a:t>
          </a:r>
        </a:p>
        <a:p>
          <a:r>
            <a:rPr lang="en-US" dirty="0" smtClean="0"/>
            <a:t>73%</a:t>
          </a:r>
          <a:endParaRPr lang="en-US" dirty="0"/>
        </a:p>
      </dgm:t>
    </dgm:pt>
    <dgm:pt modelId="{CCF464EE-0939-444C-B386-C7D12B8F3DFB}" type="parTrans" cxnId="{3BE45B82-3D22-4E30-B716-AA5FEF9A2162}">
      <dgm:prSet/>
      <dgm:spPr/>
      <dgm:t>
        <a:bodyPr/>
        <a:lstStyle/>
        <a:p>
          <a:endParaRPr lang="en-US"/>
        </a:p>
      </dgm:t>
    </dgm:pt>
    <dgm:pt modelId="{0215368A-5BB7-4FE5-BEE6-AC38AFA841AD}" type="sibTrans" cxnId="{3BE45B82-3D22-4E30-B716-AA5FEF9A2162}">
      <dgm:prSet/>
      <dgm:spPr/>
      <dgm:t>
        <a:bodyPr/>
        <a:lstStyle/>
        <a:p>
          <a:endParaRPr lang="en-US"/>
        </a:p>
      </dgm:t>
    </dgm:pt>
    <dgm:pt modelId="{E1A5C1F8-1C3A-474D-831E-59F803649AA5}">
      <dgm:prSet phldrT="[Text]"/>
      <dgm:spPr/>
      <dgm:t>
        <a:bodyPr/>
        <a:lstStyle/>
        <a:p>
          <a:r>
            <a:rPr lang="en-US" dirty="0" smtClean="0"/>
            <a:t>Death after Transplant</a:t>
          </a:r>
        </a:p>
        <a:p>
          <a:r>
            <a:rPr lang="en-US" dirty="0" smtClean="0"/>
            <a:t>N = 1481</a:t>
          </a:r>
        </a:p>
        <a:p>
          <a:r>
            <a:rPr lang="en-US" dirty="0" smtClean="0"/>
            <a:t>22%</a:t>
          </a:r>
          <a:endParaRPr lang="en-US" dirty="0"/>
        </a:p>
      </dgm:t>
    </dgm:pt>
    <dgm:pt modelId="{61025574-CA8D-4BE7-B181-5F745FCCE57B}" type="parTrans" cxnId="{B2A2B619-CFFA-4432-B6C0-E0791382A319}">
      <dgm:prSet/>
      <dgm:spPr/>
      <dgm:t>
        <a:bodyPr/>
        <a:lstStyle/>
        <a:p>
          <a:endParaRPr lang="en-US"/>
        </a:p>
      </dgm:t>
    </dgm:pt>
    <dgm:pt modelId="{9C17DCD2-2A0D-43D4-BE78-9BDB5C67C015}" type="sibTrans" cxnId="{B2A2B619-CFFA-4432-B6C0-E0791382A319}">
      <dgm:prSet/>
      <dgm:spPr/>
      <dgm:t>
        <a:bodyPr/>
        <a:lstStyle/>
        <a:p>
          <a:endParaRPr lang="en-US"/>
        </a:p>
      </dgm:t>
    </dgm:pt>
    <dgm:pt modelId="{29EC681B-D595-4B6B-A249-4ED8F6378532}">
      <dgm:prSet phldrT="[Text]"/>
      <dgm:spPr/>
      <dgm:t>
        <a:bodyPr/>
        <a:lstStyle/>
        <a:p>
          <a:r>
            <a:rPr lang="en-US" dirty="0" smtClean="0"/>
            <a:t>Alive*</a:t>
          </a:r>
        </a:p>
        <a:p>
          <a:r>
            <a:rPr lang="en-US" dirty="0" smtClean="0"/>
            <a:t>N = 5192</a:t>
          </a:r>
        </a:p>
        <a:p>
          <a:r>
            <a:rPr lang="en-US" dirty="0" smtClean="0"/>
            <a:t>78%</a:t>
          </a:r>
          <a:endParaRPr lang="en-US" dirty="0"/>
        </a:p>
      </dgm:t>
    </dgm:pt>
    <dgm:pt modelId="{89D2704E-03D3-41AB-AC5B-143E6D192215}" type="parTrans" cxnId="{FE7142BB-CF87-42F7-9936-9DEE927FEED1}">
      <dgm:prSet/>
      <dgm:spPr/>
      <dgm:t>
        <a:bodyPr/>
        <a:lstStyle/>
        <a:p>
          <a:endParaRPr lang="en-US"/>
        </a:p>
      </dgm:t>
    </dgm:pt>
    <dgm:pt modelId="{5244AEF0-3F13-46F3-8A3B-8B1FCE918562}" type="sibTrans" cxnId="{FE7142BB-CF87-42F7-9936-9DEE927FEED1}">
      <dgm:prSet/>
      <dgm:spPr/>
      <dgm:t>
        <a:bodyPr/>
        <a:lstStyle/>
        <a:p>
          <a:endParaRPr lang="en-US"/>
        </a:p>
      </dgm:t>
    </dgm:pt>
    <dgm:pt modelId="{B5270192-4DB6-4A4F-859A-4CBBFA2627D7}" type="pres">
      <dgm:prSet presAssocID="{302F41D6-8CD4-4266-A6FC-2FBFEDE648D8}" presName="hierChild1" presStyleCnt="0">
        <dgm:presLayoutVars>
          <dgm:orgChart val="1"/>
          <dgm:chPref val="1"/>
          <dgm:dir/>
          <dgm:animOne val="branch"/>
          <dgm:animLvl val="lvl"/>
          <dgm:resizeHandles/>
        </dgm:presLayoutVars>
      </dgm:prSet>
      <dgm:spPr/>
      <dgm:t>
        <a:bodyPr/>
        <a:lstStyle/>
        <a:p>
          <a:endParaRPr lang="en-US"/>
        </a:p>
      </dgm:t>
    </dgm:pt>
    <dgm:pt modelId="{77256F8B-7421-4CA9-911F-18BC43E49B21}" type="pres">
      <dgm:prSet presAssocID="{A7B23AFC-DF83-4BBD-8A69-3455F34E77E4}" presName="hierRoot1" presStyleCnt="0">
        <dgm:presLayoutVars>
          <dgm:hierBranch/>
        </dgm:presLayoutVars>
      </dgm:prSet>
      <dgm:spPr/>
    </dgm:pt>
    <dgm:pt modelId="{3EB15B9C-6F78-4DD1-8FC6-84A7395E8A59}" type="pres">
      <dgm:prSet presAssocID="{A7B23AFC-DF83-4BBD-8A69-3455F34E77E4}" presName="rootComposite1" presStyleCnt="0"/>
      <dgm:spPr/>
    </dgm:pt>
    <dgm:pt modelId="{7C29DDAA-F159-4B78-82C6-622921148CBF}" type="pres">
      <dgm:prSet presAssocID="{A7B23AFC-DF83-4BBD-8A69-3455F34E77E4}" presName="rootText1" presStyleLbl="node0" presStyleIdx="0" presStyleCnt="1" custScaleX="177861">
        <dgm:presLayoutVars>
          <dgm:chPref val="3"/>
        </dgm:presLayoutVars>
      </dgm:prSet>
      <dgm:spPr/>
      <dgm:t>
        <a:bodyPr/>
        <a:lstStyle/>
        <a:p>
          <a:endParaRPr lang="en-US"/>
        </a:p>
      </dgm:t>
    </dgm:pt>
    <dgm:pt modelId="{C16F52E7-3C86-4AAC-99B1-2E13AA3343BF}" type="pres">
      <dgm:prSet presAssocID="{A7B23AFC-DF83-4BBD-8A69-3455F34E77E4}" presName="rootConnector1" presStyleLbl="node1" presStyleIdx="0" presStyleCnt="0"/>
      <dgm:spPr/>
      <dgm:t>
        <a:bodyPr/>
        <a:lstStyle/>
        <a:p>
          <a:endParaRPr lang="en-US"/>
        </a:p>
      </dgm:t>
    </dgm:pt>
    <dgm:pt modelId="{CF5AC751-B607-4924-BA5A-66F617DC7E06}" type="pres">
      <dgm:prSet presAssocID="{A7B23AFC-DF83-4BBD-8A69-3455F34E77E4}" presName="hierChild2" presStyleCnt="0"/>
      <dgm:spPr/>
    </dgm:pt>
    <dgm:pt modelId="{0609DDDC-C102-4B59-AF8F-34AEB5875C8B}" type="pres">
      <dgm:prSet presAssocID="{CCF464EE-0939-444C-B386-C7D12B8F3DFB}" presName="Name35" presStyleLbl="parChTrans1D2" presStyleIdx="0" presStyleCnt="4"/>
      <dgm:spPr/>
      <dgm:t>
        <a:bodyPr/>
        <a:lstStyle/>
        <a:p>
          <a:endParaRPr lang="en-US"/>
        </a:p>
      </dgm:t>
    </dgm:pt>
    <dgm:pt modelId="{28B3EE07-BCEA-4335-B964-D5357AE1FEB5}" type="pres">
      <dgm:prSet presAssocID="{F3A6157F-5889-4147-AA7A-823F4E4FCF1D}" presName="hierRoot2" presStyleCnt="0">
        <dgm:presLayoutVars>
          <dgm:hierBranch/>
        </dgm:presLayoutVars>
      </dgm:prSet>
      <dgm:spPr/>
    </dgm:pt>
    <dgm:pt modelId="{143A1847-6320-4F40-9A5F-12E41A9B6FE2}" type="pres">
      <dgm:prSet presAssocID="{F3A6157F-5889-4147-AA7A-823F4E4FCF1D}" presName="rootComposite" presStyleCnt="0"/>
      <dgm:spPr/>
    </dgm:pt>
    <dgm:pt modelId="{F0481AEE-12E5-430C-A6CC-BE424CAC659A}" type="pres">
      <dgm:prSet presAssocID="{F3A6157F-5889-4147-AA7A-823F4E4FCF1D}" presName="rootText" presStyleLbl="node2" presStyleIdx="0" presStyleCnt="4">
        <dgm:presLayoutVars>
          <dgm:chPref val="3"/>
        </dgm:presLayoutVars>
      </dgm:prSet>
      <dgm:spPr/>
      <dgm:t>
        <a:bodyPr/>
        <a:lstStyle/>
        <a:p>
          <a:endParaRPr lang="en-US"/>
        </a:p>
      </dgm:t>
    </dgm:pt>
    <dgm:pt modelId="{EE3E5A7A-3EE7-45D7-A48E-34C20D748188}" type="pres">
      <dgm:prSet presAssocID="{F3A6157F-5889-4147-AA7A-823F4E4FCF1D}" presName="rootConnector" presStyleLbl="node2" presStyleIdx="0" presStyleCnt="4"/>
      <dgm:spPr/>
      <dgm:t>
        <a:bodyPr/>
        <a:lstStyle/>
        <a:p>
          <a:endParaRPr lang="en-US"/>
        </a:p>
      </dgm:t>
    </dgm:pt>
    <dgm:pt modelId="{EA309F59-E53A-4E23-A9AE-4BAC0AA9FB3B}" type="pres">
      <dgm:prSet presAssocID="{F3A6157F-5889-4147-AA7A-823F4E4FCF1D}" presName="hierChild4" presStyleCnt="0"/>
      <dgm:spPr/>
    </dgm:pt>
    <dgm:pt modelId="{EA779B66-6E72-4408-A7B9-697B6878018D}" type="pres">
      <dgm:prSet presAssocID="{61025574-CA8D-4BE7-B181-5F745FCCE57B}" presName="Name35" presStyleLbl="parChTrans1D3" presStyleIdx="0" presStyleCnt="2"/>
      <dgm:spPr/>
      <dgm:t>
        <a:bodyPr/>
        <a:lstStyle/>
        <a:p>
          <a:endParaRPr lang="en-US"/>
        </a:p>
      </dgm:t>
    </dgm:pt>
    <dgm:pt modelId="{323C8A86-5625-4AD7-9A49-185D5DAF4C80}" type="pres">
      <dgm:prSet presAssocID="{E1A5C1F8-1C3A-474D-831E-59F803649AA5}" presName="hierRoot2" presStyleCnt="0">
        <dgm:presLayoutVars>
          <dgm:hierBranch val="init"/>
        </dgm:presLayoutVars>
      </dgm:prSet>
      <dgm:spPr/>
    </dgm:pt>
    <dgm:pt modelId="{B03ABD7B-8383-43A0-A208-A36DA193206B}" type="pres">
      <dgm:prSet presAssocID="{E1A5C1F8-1C3A-474D-831E-59F803649AA5}" presName="rootComposite" presStyleCnt="0"/>
      <dgm:spPr/>
    </dgm:pt>
    <dgm:pt modelId="{CEF2E9F5-8C9E-4C36-A1F5-BFE4F911CF94}" type="pres">
      <dgm:prSet presAssocID="{E1A5C1F8-1C3A-474D-831E-59F803649AA5}" presName="rootText" presStyleLbl="node3" presStyleIdx="0" presStyleCnt="2">
        <dgm:presLayoutVars>
          <dgm:chPref val="3"/>
        </dgm:presLayoutVars>
      </dgm:prSet>
      <dgm:spPr/>
      <dgm:t>
        <a:bodyPr/>
        <a:lstStyle/>
        <a:p>
          <a:endParaRPr lang="en-US"/>
        </a:p>
      </dgm:t>
    </dgm:pt>
    <dgm:pt modelId="{2F52A955-02F2-4BBD-B948-BC7F91E4C815}" type="pres">
      <dgm:prSet presAssocID="{E1A5C1F8-1C3A-474D-831E-59F803649AA5}" presName="rootConnector" presStyleLbl="node3" presStyleIdx="0" presStyleCnt="2"/>
      <dgm:spPr/>
      <dgm:t>
        <a:bodyPr/>
        <a:lstStyle/>
        <a:p>
          <a:endParaRPr lang="en-US"/>
        </a:p>
      </dgm:t>
    </dgm:pt>
    <dgm:pt modelId="{2FB69384-C0EB-41AB-BB05-D50E7EB28BBD}" type="pres">
      <dgm:prSet presAssocID="{E1A5C1F8-1C3A-474D-831E-59F803649AA5}" presName="hierChild4" presStyleCnt="0"/>
      <dgm:spPr/>
    </dgm:pt>
    <dgm:pt modelId="{45791314-7165-437B-B828-539F74F6D59F}" type="pres">
      <dgm:prSet presAssocID="{E1A5C1F8-1C3A-474D-831E-59F803649AA5}" presName="hierChild5" presStyleCnt="0"/>
      <dgm:spPr/>
    </dgm:pt>
    <dgm:pt modelId="{6B1FDE18-A7AF-44E1-8173-310517013892}" type="pres">
      <dgm:prSet presAssocID="{89D2704E-03D3-41AB-AC5B-143E6D192215}" presName="Name35" presStyleLbl="parChTrans1D3" presStyleIdx="1" presStyleCnt="2"/>
      <dgm:spPr/>
      <dgm:t>
        <a:bodyPr/>
        <a:lstStyle/>
        <a:p>
          <a:endParaRPr lang="en-US"/>
        </a:p>
      </dgm:t>
    </dgm:pt>
    <dgm:pt modelId="{7239341D-11CA-44EF-98BE-EB919B08F00D}" type="pres">
      <dgm:prSet presAssocID="{29EC681B-D595-4B6B-A249-4ED8F6378532}" presName="hierRoot2" presStyleCnt="0">
        <dgm:presLayoutVars>
          <dgm:hierBranch val="init"/>
        </dgm:presLayoutVars>
      </dgm:prSet>
      <dgm:spPr/>
    </dgm:pt>
    <dgm:pt modelId="{0FFA4073-E88A-433D-B319-E88DD18A119C}" type="pres">
      <dgm:prSet presAssocID="{29EC681B-D595-4B6B-A249-4ED8F6378532}" presName="rootComposite" presStyleCnt="0"/>
      <dgm:spPr/>
    </dgm:pt>
    <dgm:pt modelId="{7144FA57-7CAA-4A4C-BB0F-0FA9D17D50D6}" type="pres">
      <dgm:prSet presAssocID="{29EC681B-D595-4B6B-A249-4ED8F6378532}" presName="rootText" presStyleLbl="node3" presStyleIdx="1" presStyleCnt="2">
        <dgm:presLayoutVars>
          <dgm:chPref val="3"/>
        </dgm:presLayoutVars>
      </dgm:prSet>
      <dgm:spPr/>
      <dgm:t>
        <a:bodyPr/>
        <a:lstStyle/>
        <a:p>
          <a:endParaRPr lang="en-US"/>
        </a:p>
      </dgm:t>
    </dgm:pt>
    <dgm:pt modelId="{1F31A722-E5D6-4466-8495-72691BD25BEC}" type="pres">
      <dgm:prSet presAssocID="{29EC681B-D595-4B6B-A249-4ED8F6378532}" presName="rootConnector" presStyleLbl="node3" presStyleIdx="1" presStyleCnt="2"/>
      <dgm:spPr/>
      <dgm:t>
        <a:bodyPr/>
        <a:lstStyle/>
        <a:p>
          <a:endParaRPr lang="en-US"/>
        </a:p>
      </dgm:t>
    </dgm:pt>
    <dgm:pt modelId="{6DE6AB63-BDD0-46B6-B932-E245D2AD5189}" type="pres">
      <dgm:prSet presAssocID="{29EC681B-D595-4B6B-A249-4ED8F6378532}" presName="hierChild4" presStyleCnt="0"/>
      <dgm:spPr/>
    </dgm:pt>
    <dgm:pt modelId="{96480847-F856-4034-B633-10FD781500DE}" type="pres">
      <dgm:prSet presAssocID="{29EC681B-D595-4B6B-A249-4ED8F6378532}" presName="hierChild5" presStyleCnt="0"/>
      <dgm:spPr/>
    </dgm:pt>
    <dgm:pt modelId="{225BAF0C-5081-4C1C-964D-05F3FEC30B9E}" type="pres">
      <dgm:prSet presAssocID="{F3A6157F-5889-4147-AA7A-823F4E4FCF1D}" presName="hierChild5" presStyleCnt="0"/>
      <dgm:spPr/>
    </dgm:pt>
    <dgm:pt modelId="{8C192D10-615C-4BE7-8774-2D294F0E5839}" type="pres">
      <dgm:prSet presAssocID="{D49C49D4-F1D4-4C10-98C5-F66D38D32A9F}" presName="Name35" presStyleLbl="parChTrans1D2" presStyleIdx="1" presStyleCnt="4"/>
      <dgm:spPr/>
      <dgm:t>
        <a:bodyPr/>
        <a:lstStyle/>
        <a:p>
          <a:endParaRPr lang="en-US"/>
        </a:p>
      </dgm:t>
    </dgm:pt>
    <dgm:pt modelId="{3BC029E2-1691-483D-A83F-31F9955F38C2}" type="pres">
      <dgm:prSet presAssocID="{43CCC8AF-B383-4515-A114-D92F70D772FF}" presName="hierRoot2" presStyleCnt="0">
        <dgm:presLayoutVars>
          <dgm:hierBranch/>
        </dgm:presLayoutVars>
      </dgm:prSet>
      <dgm:spPr/>
    </dgm:pt>
    <dgm:pt modelId="{3DA1D695-9C6F-4705-9E8D-646009CC74C0}" type="pres">
      <dgm:prSet presAssocID="{43CCC8AF-B383-4515-A114-D92F70D772FF}" presName="rootComposite" presStyleCnt="0"/>
      <dgm:spPr/>
    </dgm:pt>
    <dgm:pt modelId="{87287506-D076-4F8B-904F-CA3331720465}" type="pres">
      <dgm:prSet presAssocID="{43CCC8AF-B383-4515-A114-D92F70D772FF}" presName="rootText" presStyleLbl="node2" presStyleIdx="1" presStyleCnt="4">
        <dgm:presLayoutVars>
          <dgm:chPref val="3"/>
        </dgm:presLayoutVars>
      </dgm:prSet>
      <dgm:spPr/>
      <dgm:t>
        <a:bodyPr/>
        <a:lstStyle/>
        <a:p>
          <a:endParaRPr lang="en-US"/>
        </a:p>
      </dgm:t>
    </dgm:pt>
    <dgm:pt modelId="{A4E6933D-16F0-436B-9271-6C75CF79828F}" type="pres">
      <dgm:prSet presAssocID="{43CCC8AF-B383-4515-A114-D92F70D772FF}" presName="rootConnector" presStyleLbl="node2" presStyleIdx="1" presStyleCnt="4"/>
      <dgm:spPr/>
      <dgm:t>
        <a:bodyPr/>
        <a:lstStyle/>
        <a:p>
          <a:endParaRPr lang="en-US"/>
        </a:p>
      </dgm:t>
    </dgm:pt>
    <dgm:pt modelId="{B32B1715-BFCB-44A3-8FDD-C97FF899C223}" type="pres">
      <dgm:prSet presAssocID="{43CCC8AF-B383-4515-A114-D92F70D772FF}" presName="hierChild4" presStyleCnt="0"/>
      <dgm:spPr/>
    </dgm:pt>
    <dgm:pt modelId="{B617B891-8871-4ECC-94B7-9233E6107F7B}" type="pres">
      <dgm:prSet presAssocID="{43CCC8AF-B383-4515-A114-D92F70D772FF}" presName="hierChild5" presStyleCnt="0"/>
      <dgm:spPr/>
    </dgm:pt>
    <dgm:pt modelId="{354D5D72-6CC5-496F-9C3E-96D087E03534}" type="pres">
      <dgm:prSet presAssocID="{5B67119C-1D00-4B8E-89BC-B78961CBF20B}" presName="Name35" presStyleLbl="parChTrans1D2" presStyleIdx="2" presStyleCnt="4"/>
      <dgm:spPr/>
      <dgm:t>
        <a:bodyPr/>
        <a:lstStyle/>
        <a:p>
          <a:endParaRPr lang="en-US"/>
        </a:p>
      </dgm:t>
    </dgm:pt>
    <dgm:pt modelId="{BC16C162-B5D3-4A03-B8EB-22208575BB6E}" type="pres">
      <dgm:prSet presAssocID="{47A4691B-CAFD-4866-9823-94FE795D9512}" presName="hierRoot2" presStyleCnt="0">
        <dgm:presLayoutVars>
          <dgm:hierBranch/>
        </dgm:presLayoutVars>
      </dgm:prSet>
      <dgm:spPr/>
    </dgm:pt>
    <dgm:pt modelId="{5101BD6F-482E-4870-9C12-F5CEE73C46AF}" type="pres">
      <dgm:prSet presAssocID="{47A4691B-CAFD-4866-9823-94FE795D9512}" presName="rootComposite" presStyleCnt="0"/>
      <dgm:spPr/>
    </dgm:pt>
    <dgm:pt modelId="{123E1CA0-6697-4299-A90F-43FFD909A0A7}" type="pres">
      <dgm:prSet presAssocID="{47A4691B-CAFD-4866-9823-94FE795D9512}" presName="rootText" presStyleLbl="node2" presStyleIdx="2" presStyleCnt="4">
        <dgm:presLayoutVars>
          <dgm:chPref val="3"/>
        </dgm:presLayoutVars>
      </dgm:prSet>
      <dgm:spPr/>
      <dgm:t>
        <a:bodyPr/>
        <a:lstStyle/>
        <a:p>
          <a:endParaRPr lang="en-US"/>
        </a:p>
      </dgm:t>
    </dgm:pt>
    <dgm:pt modelId="{25EB23D4-7B87-44AD-A443-44C93074872B}" type="pres">
      <dgm:prSet presAssocID="{47A4691B-CAFD-4866-9823-94FE795D9512}" presName="rootConnector" presStyleLbl="node2" presStyleIdx="2" presStyleCnt="4"/>
      <dgm:spPr/>
      <dgm:t>
        <a:bodyPr/>
        <a:lstStyle/>
        <a:p>
          <a:endParaRPr lang="en-US"/>
        </a:p>
      </dgm:t>
    </dgm:pt>
    <dgm:pt modelId="{14E9CDBE-55C1-41DC-8BA9-1681409D64AB}" type="pres">
      <dgm:prSet presAssocID="{47A4691B-CAFD-4866-9823-94FE795D9512}" presName="hierChild4" presStyleCnt="0"/>
      <dgm:spPr/>
    </dgm:pt>
    <dgm:pt modelId="{773D03F0-82CC-4D05-BB46-C88DEFB5C953}" type="pres">
      <dgm:prSet presAssocID="{47A4691B-CAFD-4866-9823-94FE795D9512}" presName="hierChild5" presStyleCnt="0"/>
      <dgm:spPr/>
    </dgm:pt>
    <dgm:pt modelId="{FA91E647-64B8-445B-9BBE-98F9F0BED1E9}" type="pres">
      <dgm:prSet presAssocID="{9AD56647-5C10-4B9B-8AD2-32E0CB1A2460}" presName="Name35" presStyleLbl="parChTrans1D2" presStyleIdx="3" presStyleCnt="4"/>
      <dgm:spPr/>
      <dgm:t>
        <a:bodyPr/>
        <a:lstStyle/>
        <a:p>
          <a:endParaRPr lang="en-US"/>
        </a:p>
      </dgm:t>
    </dgm:pt>
    <dgm:pt modelId="{8F69D6FC-54A1-4B52-B608-C5ABBEFC4A06}" type="pres">
      <dgm:prSet presAssocID="{48A94D47-8425-49DD-BBF7-668D37C4A6E1}" presName="hierRoot2" presStyleCnt="0">
        <dgm:presLayoutVars>
          <dgm:hierBranch/>
        </dgm:presLayoutVars>
      </dgm:prSet>
      <dgm:spPr/>
    </dgm:pt>
    <dgm:pt modelId="{3A1A905A-11FF-4B85-A5A7-58DCF203E806}" type="pres">
      <dgm:prSet presAssocID="{48A94D47-8425-49DD-BBF7-668D37C4A6E1}" presName="rootComposite" presStyleCnt="0"/>
      <dgm:spPr/>
    </dgm:pt>
    <dgm:pt modelId="{19F7FBFE-B77E-45F8-9895-F8FA503EA223}" type="pres">
      <dgm:prSet presAssocID="{48A94D47-8425-49DD-BBF7-668D37C4A6E1}" presName="rootText" presStyleLbl="node2" presStyleIdx="3" presStyleCnt="4">
        <dgm:presLayoutVars>
          <dgm:chPref val="3"/>
        </dgm:presLayoutVars>
      </dgm:prSet>
      <dgm:spPr/>
      <dgm:t>
        <a:bodyPr/>
        <a:lstStyle/>
        <a:p>
          <a:endParaRPr lang="en-US"/>
        </a:p>
      </dgm:t>
    </dgm:pt>
    <dgm:pt modelId="{8AB38D70-7B98-4621-B46C-132C87A98DB5}" type="pres">
      <dgm:prSet presAssocID="{48A94D47-8425-49DD-BBF7-668D37C4A6E1}" presName="rootConnector" presStyleLbl="node2" presStyleIdx="3" presStyleCnt="4"/>
      <dgm:spPr/>
      <dgm:t>
        <a:bodyPr/>
        <a:lstStyle/>
        <a:p>
          <a:endParaRPr lang="en-US"/>
        </a:p>
      </dgm:t>
    </dgm:pt>
    <dgm:pt modelId="{DE8D13CA-78AB-4B45-9C1B-8D0FB4A83107}" type="pres">
      <dgm:prSet presAssocID="{48A94D47-8425-49DD-BBF7-668D37C4A6E1}" presName="hierChild4" presStyleCnt="0"/>
      <dgm:spPr/>
    </dgm:pt>
    <dgm:pt modelId="{9C8E3A5B-2C19-41FF-B986-302AE5E2A83E}" type="pres">
      <dgm:prSet presAssocID="{48A94D47-8425-49DD-BBF7-668D37C4A6E1}" presName="hierChild5" presStyleCnt="0"/>
      <dgm:spPr/>
    </dgm:pt>
    <dgm:pt modelId="{679B9C84-4ED5-4D45-B781-F5A537A16D79}" type="pres">
      <dgm:prSet presAssocID="{A7B23AFC-DF83-4BBD-8A69-3455F34E77E4}" presName="hierChild3" presStyleCnt="0"/>
      <dgm:spPr/>
    </dgm:pt>
  </dgm:ptLst>
  <dgm:cxnLst>
    <dgm:cxn modelId="{3BE45B82-3D22-4E30-B716-AA5FEF9A2162}" srcId="{A7B23AFC-DF83-4BBD-8A69-3455F34E77E4}" destId="{F3A6157F-5889-4147-AA7A-823F4E4FCF1D}" srcOrd="0" destOrd="0" parTransId="{CCF464EE-0939-444C-B386-C7D12B8F3DFB}" sibTransId="{0215368A-5BB7-4FE5-BEE6-AC38AFA841AD}"/>
    <dgm:cxn modelId="{FE7142BB-CF87-42F7-9936-9DEE927FEED1}" srcId="{F3A6157F-5889-4147-AA7A-823F4E4FCF1D}" destId="{29EC681B-D595-4B6B-A249-4ED8F6378532}" srcOrd="1" destOrd="0" parTransId="{89D2704E-03D3-41AB-AC5B-143E6D192215}" sibTransId="{5244AEF0-3F13-46F3-8A3B-8B1FCE918562}"/>
    <dgm:cxn modelId="{0FF7E0D2-9766-436F-9A9E-AD534C6DA455}" type="presOf" srcId="{43CCC8AF-B383-4515-A114-D92F70D772FF}" destId="{A4E6933D-16F0-436B-9271-6C75CF79828F}" srcOrd="1" destOrd="0" presId="urn:microsoft.com/office/officeart/2005/8/layout/orgChart1"/>
    <dgm:cxn modelId="{5C90AAAA-F5AF-4FC9-82DD-AA21BFA17F3E}" type="presOf" srcId="{F3A6157F-5889-4147-AA7A-823F4E4FCF1D}" destId="{EE3E5A7A-3EE7-45D7-A48E-34C20D748188}" srcOrd="1" destOrd="0" presId="urn:microsoft.com/office/officeart/2005/8/layout/orgChart1"/>
    <dgm:cxn modelId="{CC65CB9E-E87B-415D-A09A-48576AC219FC}" type="presOf" srcId="{48A94D47-8425-49DD-BBF7-668D37C4A6E1}" destId="{8AB38D70-7B98-4621-B46C-132C87A98DB5}" srcOrd="1" destOrd="0" presId="urn:microsoft.com/office/officeart/2005/8/layout/orgChart1"/>
    <dgm:cxn modelId="{989F361E-860F-4C16-8299-2C70EBB1A12A}" type="presOf" srcId="{61025574-CA8D-4BE7-B181-5F745FCCE57B}" destId="{EA779B66-6E72-4408-A7B9-697B6878018D}" srcOrd="0" destOrd="0" presId="urn:microsoft.com/office/officeart/2005/8/layout/orgChart1"/>
    <dgm:cxn modelId="{F1147B14-3E90-4C56-A29F-2D8F609ECEF2}" type="presOf" srcId="{CCF464EE-0939-444C-B386-C7D12B8F3DFB}" destId="{0609DDDC-C102-4B59-AF8F-34AEB5875C8B}" srcOrd="0" destOrd="0" presId="urn:microsoft.com/office/officeart/2005/8/layout/orgChart1"/>
    <dgm:cxn modelId="{2247258F-8928-4D71-9E40-0036F5F66CB2}" type="presOf" srcId="{E1A5C1F8-1C3A-474D-831E-59F803649AA5}" destId="{CEF2E9F5-8C9E-4C36-A1F5-BFE4F911CF94}" srcOrd="0" destOrd="0" presId="urn:microsoft.com/office/officeart/2005/8/layout/orgChart1"/>
    <dgm:cxn modelId="{265E7A11-2413-4D81-94DB-5A718E525B66}" type="presOf" srcId="{47A4691B-CAFD-4866-9823-94FE795D9512}" destId="{123E1CA0-6697-4299-A90F-43FFD909A0A7}" srcOrd="0" destOrd="0" presId="urn:microsoft.com/office/officeart/2005/8/layout/orgChart1"/>
    <dgm:cxn modelId="{7034C5C1-865A-4634-9E20-D302A3990F2B}" type="presOf" srcId="{43CCC8AF-B383-4515-A114-D92F70D772FF}" destId="{87287506-D076-4F8B-904F-CA3331720465}" srcOrd="0" destOrd="0" presId="urn:microsoft.com/office/officeart/2005/8/layout/orgChart1"/>
    <dgm:cxn modelId="{9A42050F-0CF4-4141-8DDF-24F416C78073}" type="presOf" srcId="{D49C49D4-F1D4-4C10-98C5-F66D38D32A9F}" destId="{8C192D10-615C-4BE7-8774-2D294F0E5839}" srcOrd="0" destOrd="0" presId="urn:microsoft.com/office/officeart/2005/8/layout/orgChart1"/>
    <dgm:cxn modelId="{7DA43F4F-30A5-48B7-BC63-AFC55900B67E}" type="presOf" srcId="{9AD56647-5C10-4B9B-8AD2-32E0CB1A2460}" destId="{FA91E647-64B8-445B-9BBE-98F9F0BED1E9}" srcOrd="0" destOrd="0" presId="urn:microsoft.com/office/officeart/2005/8/layout/orgChart1"/>
    <dgm:cxn modelId="{FADA77E2-9014-43F2-B5AA-A4424C28110A}" type="presOf" srcId="{302F41D6-8CD4-4266-A6FC-2FBFEDE648D8}" destId="{B5270192-4DB6-4A4F-859A-4CBBFA2627D7}" srcOrd="0" destOrd="0" presId="urn:microsoft.com/office/officeart/2005/8/layout/orgChart1"/>
    <dgm:cxn modelId="{B2A2B619-CFFA-4432-B6C0-E0791382A319}" srcId="{F3A6157F-5889-4147-AA7A-823F4E4FCF1D}" destId="{E1A5C1F8-1C3A-474D-831E-59F803649AA5}" srcOrd="0" destOrd="0" parTransId="{61025574-CA8D-4BE7-B181-5F745FCCE57B}" sibTransId="{9C17DCD2-2A0D-43D4-BE78-9BDB5C67C015}"/>
    <dgm:cxn modelId="{4A5C22E6-7094-4DA5-B313-D0A99C144F86}" type="presOf" srcId="{48A94D47-8425-49DD-BBF7-668D37C4A6E1}" destId="{19F7FBFE-B77E-45F8-9895-F8FA503EA223}" srcOrd="0" destOrd="0" presId="urn:microsoft.com/office/officeart/2005/8/layout/orgChart1"/>
    <dgm:cxn modelId="{3915A8DD-CBDB-4A81-910C-2E7DB704F80A}" type="presOf" srcId="{47A4691B-CAFD-4866-9823-94FE795D9512}" destId="{25EB23D4-7B87-44AD-A443-44C93074872B}" srcOrd="1" destOrd="0" presId="urn:microsoft.com/office/officeart/2005/8/layout/orgChart1"/>
    <dgm:cxn modelId="{E2C1077E-8CF2-4468-93DC-8C104073BA59}" srcId="{302F41D6-8CD4-4266-A6FC-2FBFEDE648D8}" destId="{A7B23AFC-DF83-4BBD-8A69-3455F34E77E4}" srcOrd="0" destOrd="0" parTransId="{4A7D926B-D08D-4B95-8494-B7A688CF027A}" sibTransId="{6D39EEB5-5608-4B14-95E3-4D35217B5476}"/>
    <dgm:cxn modelId="{123B7BFB-8BC2-4CED-93B4-740DFC3A576F}" type="presOf" srcId="{A7B23AFC-DF83-4BBD-8A69-3455F34E77E4}" destId="{7C29DDAA-F159-4B78-82C6-622921148CBF}" srcOrd="0" destOrd="0" presId="urn:microsoft.com/office/officeart/2005/8/layout/orgChart1"/>
    <dgm:cxn modelId="{18F0D401-9011-48F5-930F-8285805FEE5B}" type="presOf" srcId="{29EC681B-D595-4B6B-A249-4ED8F6378532}" destId="{1F31A722-E5D6-4466-8495-72691BD25BEC}" srcOrd="1" destOrd="0" presId="urn:microsoft.com/office/officeart/2005/8/layout/orgChart1"/>
    <dgm:cxn modelId="{802E19D2-416A-42B8-87C7-8F22C9E1A2BA}" type="presOf" srcId="{A7B23AFC-DF83-4BBD-8A69-3455F34E77E4}" destId="{C16F52E7-3C86-4AAC-99B1-2E13AA3343BF}" srcOrd="1" destOrd="0" presId="urn:microsoft.com/office/officeart/2005/8/layout/orgChart1"/>
    <dgm:cxn modelId="{C556D814-A8C3-4AF3-87F4-ADA1FC4CB875}" srcId="{A7B23AFC-DF83-4BBD-8A69-3455F34E77E4}" destId="{43CCC8AF-B383-4515-A114-D92F70D772FF}" srcOrd="1" destOrd="0" parTransId="{D49C49D4-F1D4-4C10-98C5-F66D38D32A9F}" sibTransId="{CFA68EF3-1AA5-4B10-94B7-FC9562DF81F6}"/>
    <dgm:cxn modelId="{5DC6D7CD-7FE0-4204-87D1-99AD133A6817}" type="presOf" srcId="{F3A6157F-5889-4147-AA7A-823F4E4FCF1D}" destId="{F0481AEE-12E5-430C-A6CC-BE424CAC659A}" srcOrd="0" destOrd="0" presId="urn:microsoft.com/office/officeart/2005/8/layout/orgChart1"/>
    <dgm:cxn modelId="{9C046A0C-B288-44FF-AC2A-525BDF70DDB3}" srcId="{A7B23AFC-DF83-4BBD-8A69-3455F34E77E4}" destId="{48A94D47-8425-49DD-BBF7-668D37C4A6E1}" srcOrd="3" destOrd="0" parTransId="{9AD56647-5C10-4B9B-8AD2-32E0CB1A2460}" sibTransId="{F4E3F474-83BF-4459-984E-B81A931877C4}"/>
    <dgm:cxn modelId="{4AC91E6D-5E6A-4F61-8B15-2962BDDC6725}" type="presOf" srcId="{89D2704E-03D3-41AB-AC5B-143E6D192215}" destId="{6B1FDE18-A7AF-44E1-8173-310517013892}" srcOrd="0" destOrd="0" presId="urn:microsoft.com/office/officeart/2005/8/layout/orgChart1"/>
    <dgm:cxn modelId="{E22CB6EB-33F4-4D93-9438-74525C488741}" srcId="{A7B23AFC-DF83-4BBD-8A69-3455F34E77E4}" destId="{47A4691B-CAFD-4866-9823-94FE795D9512}" srcOrd="2" destOrd="0" parTransId="{5B67119C-1D00-4B8E-89BC-B78961CBF20B}" sibTransId="{8A856E76-0BC6-4F7E-A970-1A692CD64D00}"/>
    <dgm:cxn modelId="{2CF28A74-0D78-43D0-916F-17A4DD443D19}" type="presOf" srcId="{5B67119C-1D00-4B8E-89BC-B78961CBF20B}" destId="{354D5D72-6CC5-496F-9C3E-96D087E03534}" srcOrd="0" destOrd="0" presId="urn:microsoft.com/office/officeart/2005/8/layout/orgChart1"/>
    <dgm:cxn modelId="{66245653-7E78-416A-B362-8D6E3B7601A1}" type="presOf" srcId="{29EC681B-D595-4B6B-A249-4ED8F6378532}" destId="{7144FA57-7CAA-4A4C-BB0F-0FA9D17D50D6}" srcOrd="0" destOrd="0" presId="urn:microsoft.com/office/officeart/2005/8/layout/orgChart1"/>
    <dgm:cxn modelId="{D81F707A-BE4A-45CA-8D1F-52D41F8D0E6F}" type="presOf" srcId="{E1A5C1F8-1C3A-474D-831E-59F803649AA5}" destId="{2F52A955-02F2-4BBD-B948-BC7F91E4C815}" srcOrd="1" destOrd="0" presId="urn:microsoft.com/office/officeart/2005/8/layout/orgChart1"/>
    <dgm:cxn modelId="{A30F5788-9FD9-405B-A034-71AEAAE6CADA}" type="presParOf" srcId="{B5270192-4DB6-4A4F-859A-4CBBFA2627D7}" destId="{77256F8B-7421-4CA9-911F-18BC43E49B21}" srcOrd="0" destOrd="0" presId="urn:microsoft.com/office/officeart/2005/8/layout/orgChart1"/>
    <dgm:cxn modelId="{47F47702-A1BE-46F0-A7B3-A1DC1109448D}" type="presParOf" srcId="{77256F8B-7421-4CA9-911F-18BC43E49B21}" destId="{3EB15B9C-6F78-4DD1-8FC6-84A7395E8A59}" srcOrd="0" destOrd="0" presId="urn:microsoft.com/office/officeart/2005/8/layout/orgChart1"/>
    <dgm:cxn modelId="{4C7877AE-9C80-49D0-B435-E46E9A5F8E72}" type="presParOf" srcId="{3EB15B9C-6F78-4DD1-8FC6-84A7395E8A59}" destId="{7C29DDAA-F159-4B78-82C6-622921148CBF}" srcOrd="0" destOrd="0" presId="urn:microsoft.com/office/officeart/2005/8/layout/orgChart1"/>
    <dgm:cxn modelId="{6C3CC905-F97C-42A7-A081-D6BD2196F833}" type="presParOf" srcId="{3EB15B9C-6F78-4DD1-8FC6-84A7395E8A59}" destId="{C16F52E7-3C86-4AAC-99B1-2E13AA3343BF}" srcOrd="1" destOrd="0" presId="urn:microsoft.com/office/officeart/2005/8/layout/orgChart1"/>
    <dgm:cxn modelId="{9B08C64B-D58F-4367-A707-D1A437E02832}" type="presParOf" srcId="{77256F8B-7421-4CA9-911F-18BC43E49B21}" destId="{CF5AC751-B607-4924-BA5A-66F617DC7E06}" srcOrd="1" destOrd="0" presId="urn:microsoft.com/office/officeart/2005/8/layout/orgChart1"/>
    <dgm:cxn modelId="{8B79A048-80A3-4CD2-9AB8-966701ED6666}" type="presParOf" srcId="{CF5AC751-B607-4924-BA5A-66F617DC7E06}" destId="{0609DDDC-C102-4B59-AF8F-34AEB5875C8B}" srcOrd="0" destOrd="0" presId="urn:microsoft.com/office/officeart/2005/8/layout/orgChart1"/>
    <dgm:cxn modelId="{979373E3-E619-4BFE-8609-563ED50A9548}" type="presParOf" srcId="{CF5AC751-B607-4924-BA5A-66F617DC7E06}" destId="{28B3EE07-BCEA-4335-B964-D5357AE1FEB5}" srcOrd="1" destOrd="0" presId="urn:microsoft.com/office/officeart/2005/8/layout/orgChart1"/>
    <dgm:cxn modelId="{AE0F6AD0-E3A1-4993-8B1F-58A9D913419E}" type="presParOf" srcId="{28B3EE07-BCEA-4335-B964-D5357AE1FEB5}" destId="{143A1847-6320-4F40-9A5F-12E41A9B6FE2}" srcOrd="0" destOrd="0" presId="urn:microsoft.com/office/officeart/2005/8/layout/orgChart1"/>
    <dgm:cxn modelId="{112EEDF8-A72B-4B44-8267-D202090A06EB}" type="presParOf" srcId="{143A1847-6320-4F40-9A5F-12E41A9B6FE2}" destId="{F0481AEE-12E5-430C-A6CC-BE424CAC659A}" srcOrd="0" destOrd="0" presId="urn:microsoft.com/office/officeart/2005/8/layout/orgChart1"/>
    <dgm:cxn modelId="{50F0A288-D148-4F4E-8675-C3DE535E4783}" type="presParOf" srcId="{143A1847-6320-4F40-9A5F-12E41A9B6FE2}" destId="{EE3E5A7A-3EE7-45D7-A48E-34C20D748188}" srcOrd="1" destOrd="0" presId="urn:microsoft.com/office/officeart/2005/8/layout/orgChart1"/>
    <dgm:cxn modelId="{67CD744E-B975-4DF5-91F7-3DA6733AE8F8}" type="presParOf" srcId="{28B3EE07-BCEA-4335-B964-D5357AE1FEB5}" destId="{EA309F59-E53A-4E23-A9AE-4BAC0AA9FB3B}" srcOrd="1" destOrd="0" presId="urn:microsoft.com/office/officeart/2005/8/layout/orgChart1"/>
    <dgm:cxn modelId="{245BF901-0788-41E0-9643-F82AB688C7BC}" type="presParOf" srcId="{EA309F59-E53A-4E23-A9AE-4BAC0AA9FB3B}" destId="{EA779B66-6E72-4408-A7B9-697B6878018D}" srcOrd="0" destOrd="0" presId="urn:microsoft.com/office/officeart/2005/8/layout/orgChart1"/>
    <dgm:cxn modelId="{BD9F6116-E30C-434E-8830-1874A7783880}" type="presParOf" srcId="{EA309F59-E53A-4E23-A9AE-4BAC0AA9FB3B}" destId="{323C8A86-5625-4AD7-9A49-185D5DAF4C80}" srcOrd="1" destOrd="0" presId="urn:microsoft.com/office/officeart/2005/8/layout/orgChart1"/>
    <dgm:cxn modelId="{C0B7BBBF-3F2E-481D-930A-1C0A401383C0}" type="presParOf" srcId="{323C8A86-5625-4AD7-9A49-185D5DAF4C80}" destId="{B03ABD7B-8383-43A0-A208-A36DA193206B}" srcOrd="0" destOrd="0" presId="urn:microsoft.com/office/officeart/2005/8/layout/orgChart1"/>
    <dgm:cxn modelId="{793809A4-023B-4E5F-83E1-C3A0C12E47CF}" type="presParOf" srcId="{B03ABD7B-8383-43A0-A208-A36DA193206B}" destId="{CEF2E9F5-8C9E-4C36-A1F5-BFE4F911CF94}" srcOrd="0" destOrd="0" presId="urn:microsoft.com/office/officeart/2005/8/layout/orgChart1"/>
    <dgm:cxn modelId="{1AD37A91-C0F4-4B42-8E09-2EB2C46EE692}" type="presParOf" srcId="{B03ABD7B-8383-43A0-A208-A36DA193206B}" destId="{2F52A955-02F2-4BBD-B948-BC7F91E4C815}" srcOrd="1" destOrd="0" presId="urn:microsoft.com/office/officeart/2005/8/layout/orgChart1"/>
    <dgm:cxn modelId="{717E9D18-49EF-4E23-8EDD-DA9A599A9B93}" type="presParOf" srcId="{323C8A86-5625-4AD7-9A49-185D5DAF4C80}" destId="{2FB69384-C0EB-41AB-BB05-D50E7EB28BBD}" srcOrd="1" destOrd="0" presId="urn:microsoft.com/office/officeart/2005/8/layout/orgChart1"/>
    <dgm:cxn modelId="{65E45FCF-77F4-4AE0-8AA7-CB3AC5084DDC}" type="presParOf" srcId="{323C8A86-5625-4AD7-9A49-185D5DAF4C80}" destId="{45791314-7165-437B-B828-539F74F6D59F}" srcOrd="2" destOrd="0" presId="urn:microsoft.com/office/officeart/2005/8/layout/orgChart1"/>
    <dgm:cxn modelId="{2A6D4406-BCA8-444A-98D9-69CBD074A6A8}" type="presParOf" srcId="{EA309F59-E53A-4E23-A9AE-4BAC0AA9FB3B}" destId="{6B1FDE18-A7AF-44E1-8173-310517013892}" srcOrd="2" destOrd="0" presId="urn:microsoft.com/office/officeart/2005/8/layout/orgChart1"/>
    <dgm:cxn modelId="{751EE495-BC7E-4496-B992-95C1891039C5}" type="presParOf" srcId="{EA309F59-E53A-4E23-A9AE-4BAC0AA9FB3B}" destId="{7239341D-11CA-44EF-98BE-EB919B08F00D}" srcOrd="3" destOrd="0" presId="urn:microsoft.com/office/officeart/2005/8/layout/orgChart1"/>
    <dgm:cxn modelId="{ED995D0E-24DB-4788-8C3B-4FADFF0A89BA}" type="presParOf" srcId="{7239341D-11CA-44EF-98BE-EB919B08F00D}" destId="{0FFA4073-E88A-433D-B319-E88DD18A119C}" srcOrd="0" destOrd="0" presId="urn:microsoft.com/office/officeart/2005/8/layout/orgChart1"/>
    <dgm:cxn modelId="{221230D6-9BA8-473E-BB63-31239964C6A8}" type="presParOf" srcId="{0FFA4073-E88A-433D-B319-E88DD18A119C}" destId="{7144FA57-7CAA-4A4C-BB0F-0FA9D17D50D6}" srcOrd="0" destOrd="0" presId="urn:microsoft.com/office/officeart/2005/8/layout/orgChart1"/>
    <dgm:cxn modelId="{7E5C3601-8EF8-4BCC-9368-6723893902DE}" type="presParOf" srcId="{0FFA4073-E88A-433D-B319-E88DD18A119C}" destId="{1F31A722-E5D6-4466-8495-72691BD25BEC}" srcOrd="1" destOrd="0" presId="urn:microsoft.com/office/officeart/2005/8/layout/orgChart1"/>
    <dgm:cxn modelId="{7806C868-1EE9-4B8D-A65D-63009F828BE7}" type="presParOf" srcId="{7239341D-11CA-44EF-98BE-EB919B08F00D}" destId="{6DE6AB63-BDD0-46B6-B932-E245D2AD5189}" srcOrd="1" destOrd="0" presId="urn:microsoft.com/office/officeart/2005/8/layout/orgChart1"/>
    <dgm:cxn modelId="{25C9A317-08C8-4B96-80BA-31FD1CF30078}" type="presParOf" srcId="{7239341D-11CA-44EF-98BE-EB919B08F00D}" destId="{96480847-F856-4034-B633-10FD781500DE}" srcOrd="2" destOrd="0" presId="urn:microsoft.com/office/officeart/2005/8/layout/orgChart1"/>
    <dgm:cxn modelId="{F7D21A1E-DD19-4DDB-8165-37125C2F3F89}" type="presParOf" srcId="{28B3EE07-BCEA-4335-B964-D5357AE1FEB5}" destId="{225BAF0C-5081-4C1C-964D-05F3FEC30B9E}" srcOrd="2" destOrd="0" presId="urn:microsoft.com/office/officeart/2005/8/layout/orgChart1"/>
    <dgm:cxn modelId="{EC2EA2F1-23EE-4E49-9AA0-C0CB76ADA99D}" type="presParOf" srcId="{CF5AC751-B607-4924-BA5A-66F617DC7E06}" destId="{8C192D10-615C-4BE7-8774-2D294F0E5839}" srcOrd="2" destOrd="0" presId="urn:microsoft.com/office/officeart/2005/8/layout/orgChart1"/>
    <dgm:cxn modelId="{A03DF825-8C59-4E28-BA7E-79DCDFB1322A}" type="presParOf" srcId="{CF5AC751-B607-4924-BA5A-66F617DC7E06}" destId="{3BC029E2-1691-483D-A83F-31F9955F38C2}" srcOrd="3" destOrd="0" presId="urn:microsoft.com/office/officeart/2005/8/layout/orgChart1"/>
    <dgm:cxn modelId="{80A24230-A184-49E5-AC4B-BF8610C9B786}" type="presParOf" srcId="{3BC029E2-1691-483D-A83F-31F9955F38C2}" destId="{3DA1D695-9C6F-4705-9E8D-646009CC74C0}" srcOrd="0" destOrd="0" presId="urn:microsoft.com/office/officeart/2005/8/layout/orgChart1"/>
    <dgm:cxn modelId="{9DB5D584-AE14-48DB-A12A-8749694826A6}" type="presParOf" srcId="{3DA1D695-9C6F-4705-9E8D-646009CC74C0}" destId="{87287506-D076-4F8B-904F-CA3331720465}" srcOrd="0" destOrd="0" presId="urn:microsoft.com/office/officeart/2005/8/layout/orgChart1"/>
    <dgm:cxn modelId="{D4C0F05D-019F-4488-A297-4E464B84FB31}" type="presParOf" srcId="{3DA1D695-9C6F-4705-9E8D-646009CC74C0}" destId="{A4E6933D-16F0-436B-9271-6C75CF79828F}" srcOrd="1" destOrd="0" presId="urn:microsoft.com/office/officeart/2005/8/layout/orgChart1"/>
    <dgm:cxn modelId="{8483290E-E7E8-408A-9198-7F066FB8F6AF}" type="presParOf" srcId="{3BC029E2-1691-483D-A83F-31F9955F38C2}" destId="{B32B1715-BFCB-44A3-8FDD-C97FF899C223}" srcOrd="1" destOrd="0" presId="urn:microsoft.com/office/officeart/2005/8/layout/orgChart1"/>
    <dgm:cxn modelId="{A1AD87A5-B17D-4697-82C7-508147E1A62B}" type="presParOf" srcId="{3BC029E2-1691-483D-A83F-31F9955F38C2}" destId="{B617B891-8871-4ECC-94B7-9233E6107F7B}" srcOrd="2" destOrd="0" presId="urn:microsoft.com/office/officeart/2005/8/layout/orgChart1"/>
    <dgm:cxn modelId="{35D06CCC-4143-45F6-AD87-5203EA1DB15D}" type="presParOf" srcId="{CF5AC751-B607-4924-BA5A-66F617DC7E06}" destId="{354D5D72-6CC5-496F-9C3E-96D087E03534}" srcOrd="4" destOrd="0" presId="urn:microsoft.com/office/officeart/2005/8/layout/orgChart1"/>
    <dgm:cxn modelId="{1AA8179C-DF7A-4CBD-9526-6B4FEB47CAA3}" type="presParOf" srcId="{CF5AC751-B607-4924-BA5A-66F617DC7E06}" destId="{BC16C162-B5D3-4A03-B8EB-22208575BB6E}" srcOrd="5" destOrd="0" presId="urn:microsoft.com/office/officeart/2005/8/layout/orgChart1"/>
    <dgm:cxn modelId="{941F9E08-9F6E-4199-9C1C-B3ADD10CC847}" type="presParOf" srcId="{BC16C162-B5D3-4A03-B8EB-22208575BB6E}" destId="{5101BD6F-482E-4870-9C12-F5CEE73C46AF}" srcOrd="0" destOrd="0" presId="urn:microsoft.com/office/officeart/2005/8/layout/orgChart1"/>
    <dgm:cxn modelId="{5D5A54FD-0C55-42AD-A5CE-F31404F4B9A1}" type="presParOf" srcId="{5101BD6F-482E-4870-9C12-F5CEE73C46AF}" destId="{123E1CA0-6697-4299-A90F-43FFD909A0A7}" srcOrd="0" destOrd="0" presId="urn:microsoft.com/office/officeart/2005/8/layout/orgChart1"/>
    <dgm:cxn modelId="{4C65BEF5-12E0-4C48-B78A-F0A870F9A9E6}" type="presParOf" srcId="{5101BD6F-482E-4870-9C12-F5CEE73C46AF}" destId="{25EB23D4-7B87-44AD-A443-44C93074872B}" srcOrd="1" destOrd="0" presId="urn:microsoft.com/office/officeart/2005/8/layout/orgChart1"/>
    <dgm:cxn modelId="{F04091B7-EB21-4461-9F4A-2E7E2BCBCA19}" type="presParOf" srcId="{BC16C162-B5D3-4A03-B8EB-22208575BB6E}" destId="{14E9CDBE-55C1-41DC-8BA9-1681409D64AB}" srcOrd="1" destOrd="0" presId="urn:microsoft.com/office/officeart/2005/8/layout/orgChart1"/>
    <dgm:cxn modelId="{BF4079D0-32FE-4CC9-9A03-037B8D9B1319}" type="presParOf" srcId="{BC16C162-B5D3-4A03-B8EB-22208575BB6E}" destId="{773D03F0-82CC-4D05-BB46-C88DEFB5C953}" srcOrd="2" destOrd="0" presId="urn:microsoft.com/office/officeart/2005/8/layout/orgChart1"/>
    <dgm:cxn modelId="{55E8D26E-0CEC-479B-91E7-B2B578901DBF}" type="presParOf" srcId="{CF5AC751-B607-4924-BA5A-66F617DC7E06}" destId="{FA91E647-64B8-445B-9BBE-98F9F0BED1E9}" srcOrd="6" destOrd="0" presId="urn:microsoft.com/office/officeart/2005/8/layout/orgChart1"/>
    <dgm:cxn modelId="{64D39414-CAD3-461A-A10B-BC9B097675E5}" type="presParOf" srcId="{CF5AC751-B607-4924-BA5A-66F617DC7E06}" destId="{8F69D6FC-54A1-4B52-B608-C5ABBEFC4A06}" srcOrd="7" destOrd="0" presId="urn:microsoft.com/office/officeart/2005/8/layout/orgChart1"/>
    <dgm:cxn modelId="{BFE35A51-ACCE-457A-B6F1-1D2AAE3EF96C}" type="presParOf" srcId="{8F69D6FC-54A1-4B52-B608-C5ABBEFC4A06}" destId="{3A1A905A-11FF-4B85-A5A7-58DCF203E806}" srcOrd="0" destOrd="0" presId="urn:microsoft.com/office/officeart/2005/8/layout/orgChart1"/>
    <dgm:cxn modelId="{0997BCC6-FE3B-45C4-B06C-1DBEB3D54643}" type="presParOf" srcId="{3A1A905A-11FF-4B85-A5A7-58DCF203E806}" destId="{19F7FBFE-B77E-45F8-9895-F8FA503EA223}" srcOrd="0" destOrd="0" presId="urn:microsoft.com/office/officeart/2005/8/layout/orgChart1"/>
    <dgm:cxn modelId="{C9D55920-6658-4C60-ADFD-B1847FB4ACFE}" type="presParOf" srcId="{3A1A905A-11FF-4B85-A5A7-58DCF203E806}" destId="{8AB38D70-7B98-4621-B46C-132C87A98DB5}" srcOrd="1" destOrd="0" presId="urn:microsoft.com/office/officeart/2005/8/layout/orgChart1"/>
    <dgm:cxn modelId="{2E4C45E0-C99E-46F8-99DD-01E2F4393E1C}" type="presParOf" srcId="{8F69D6FC-54A1-4B52-B608-C5ABBEFC4A06}" destId="{DE8D13CA-78AB-4B45-9C1B-8D0FB4A83107}" srcOrd="1" destOrd="0" presId="urn:microsoft.com/office/officeart/2005/8/layout/orgChart1"/>
    <dgm:cxn modelId="{44EE557D-AD45-4B84-A1A5-A0D54A30C4D2}" type="presParOf" srcId="{8F69D6FC-54A1-4B52-B608-C5ABBEFC4A06}" destId="{9C8E3A5B-2C19-41FF-B986-302AE5E2A83E}" srcOrd="2" destOrd="0" presId="urn:microsoft.com/office/officeart/2005/8/layout/orgChart1"/>
    <dgm:cxn modelId="{B9055BE8-59A9-47E3-BB8E-3448BE578D7D}" type="presParOf" srcId="{77256F8B-7421-4CA9-911F-18BC43E49B21}" destId="{679B9C84-4ED5-4D45-B781-F5A537A16D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F41D6-8CD4-4266-A6FC-2FBFEDE648D8}"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7B23AFC-DF83-4BBD-8A69-3455F34E77E4}">
      <dgm:prSet phldrT="[Text]"/>
      <dgm:spPr/>
      <dgm:t>
        <a:bodyPr/>
        <a:lstStyle/>
        <a:p>
          <a:r>
            <a:rPr lang="en-US" b="1" dirty="0" smtClean="0"/>
            <a:t>Listed Patients</a:t>
          </a:r>
        </a:p>
        <a:p>
          <a:r>
            <a:rPr lang="en-US" b="1" dirty="0" smtClean="0"/>
            <a:t>January 1, 1993 – December 31, 2018</a:t>
          </a:r>
        </a:p>
        <a:p>
          <a:r>
            <a:rPr lang="en-US" b="0" dirty="0" smtClean="0"/>
            <a:t>N = 9204</a:t>
          </a:r>
          <a:endParaRPr lang="en-US" b="0" dirty="0"/>
        </a:p>
      </dgm:t>
    </dgm:pt>
    <dgm:pt modelId="{4A7D926B-D08D-4B95-8494-B7A688CF027A}" type="parTrans" cxnId="{E2C1077E-8CF2-4468-93DC-8C104073BA59}">
      <dgm:prSet/>
      <dgm:spPr/>
      <dgm:t>
        <a:bodyPr/>
        <a:lstStyle/>
        <a:p>
          <a:endParaRPr lang="en-US"/>
        </a:p>
      </dgm:t>
    </dgm:pt>
    <dgm:pt modelId="{6D39EEB5-5608-4B14-95E3-4D35217B5476}" type="sibTrans" cxnId="{E2C1077E-8CF2-4468-93DC-8C104073BA59}">
      <dgm:prSet/>
      <dgm:spPr/>
      <dgm:t>
        <a:bodyPr/>
        <a:lstStyle/>
        <a:p>
          <a:endParaRPr lang="en-US"/>
        </a:p>
      </dgm:t>
    </dgm:pt>
    <dgm:pt modelId="{4FDD4F7D-8FE8-4C02-BB0C-18AC152DA6E5}">
      <dgm:prSet phldrT="[Text]" custT="1"/>
      <dgm:spPr/>
      <dgm:t>
        <a:bodyPr/>
        <a:lstStyle/>
        <a:p>
          <a:r>
            <a:rPr lang="en-US" sz="1600" b="1" dirty="0" smtClean="0"/>
            <a:t>Congenital Heart Disease</a:t>
          </a:r>
        </a:p>
        <a:p>
          <a:r>
            <a:rPr lang="en-US" sz="1600" dirty="0" smtClean="0"/>
            <a:t>N=4826 (52%)</a:t>
          </a:r>
        </a:p>
      </dgm:t>
    </dgm:pt>
    <dgm:pt modelId="{1078226B-E968-4D2E-AC44-77B06B298FBB}" type="parTrans" cxnId="{8E58636B-F159-41D4-85C5-6485E0341345}">
      <dgm:prSet/>
      <dgm:spPr/>
      <dgm:t>
        <a:bodyPr/>
        <a:lstStyle/>
        <a:p>
          <a:endParaRPr lang="en-US"/>
        </a:p>
      </dgm:t>
    </dgm:pt>
    <dgm:pt modelId="{BFD2A3B6-C4B1-434D-BD98-756890B22D05}" type="sibTrans" cxnId="{8E58636B-F159-41D4-85C5-6485E0341345}">
      <dgm:prSet/>
      <dgm:spPr/>
      <dgm:t>
        <a:bodyPr/>
        <a:lstStyle/>
        <a:p>
          <a:endParaRPr lang="en-US"/>
        </a:p>
      </dgm:t>
    </dgm:pt>
    <dgm:pt modelId="{07185E3E-8BB3-42D3-8CA5-451382023A40}">
      <dgm:prSet phldrT="[Text]" custT="1"/>
      <dgm:spPr/>
      <dgm:t>
        <a:bodyPr/>
        <a:lstStyle/>
        <a:p>
          <a:pPr algn="ctr"/>
          <a:endParaRPr lang="en-US" sz="1800" b="1" dirty="0" smtClean="0"/>
        </a:p>
        <a:p>
          <a:pPr algn="ctr"/>
          <a:r>
            <a:rPr lang="en-US" sz="1600" b="1" dirty="0" smtClean="0"/>
            <a:t>Non-Congenital Heart Disease*</a:t>
          </a:r>
        </a:p>
        <a:p>
          <a:pPr algn="ctr"/>
          <a:r>
            <a:rPr lang="en-US" sz="1600" b="0" dirty="0" smtClean="0"/>
            <a:t>N=4377 (48%)</a:t>
          </a:r>
        </a:p>
        <a:p>
          <a:pPr algn="ctr"/>
          <a:endParaRPr lang="en-US" sz="1600" b="1" dirty="0" smtClean="0"/>
        </a:p>
      </dgm:t>
    </dgm:pt>
    <dgm:pt modelId="{A20BDF54-7D72-4B71-9DC5-C668D1ED857B}" type="parTrans" cxnId="{74C3C41D-F9A5-4304-9EB1-32456F0601DF}">
      <dgm:prSet/>
      <dgm:spPr/>
      <dgm:t>
        <a:bodyPr/>
        <a:lstStyle/>
        <a:p>
          <a:endParaRPr lang="en-US"/>
        </a:p>
      </dgm:t>
    </dgm:pt>
    <dgm:pt modelId="{8B16DDBC-471B-4606-8917-4B5F789422A8}" type="sibTrans" cxnId="{74C3C41D-F9A5-4304-9EB1-32456F0601DF}">
      <dgm:prSet/>
      <dgm:spPr/>
      <dgm:t>
        <a:bodyPr/>
        <a:lstStyle/>
        <a:p>
          <a:endParaRPr lang="en-US"/>
        </a:p>
      </dgm:t>
    </dgm:pt>
    <dgm:pt modelId="{CDE0A1F0-616A-4CB9-9890-E2548FCA56FE}">
      <dgm:prSet phldrT="[Text]" custT="1"/>
      <dgm:spPr>
        <a:solidFill>
          <a:schemeClr val="bg1">
            <a:lumMod val="85000"/>
          </a:schemeClr>
        </a:solidFill>
      </dgm:spPr>
      <dgm:t>
        <a:bodyPr/>
        <a:lstStyle/>
        <a:p>
          <a:r>
            <a:rPr lang="en-US" sz="1900" dirty="0" err="1" smtClean="0"/>
            <a:t>Heterotaxy</a:t>
          </a:r>
          <a:endParaRPr lang="en-US" sz="1900" dirty="0" smtClean="0"/>
        </a:p>
        <a:p>
          <a:r>
            <a:rPr lang="en-US" sz="1900" dirty="0" smtClean="0"/>
            <a:t>N=181 (4%)</a:t>
          </a:r>
        </a:p>
      </dgm:t>
    </dgm:pt>
    <dgm:pt modelId="{1BD06059-6A16-4619-87C5-84BDA6472126}" type="parTrans" cxnId="{97B78D50-012D-4CEA-BCD6-213569329FF8}">
      <dgm:prSet/>
      <dgm:spPr/>
      <dgm:t>
        <a:bodyPr/>
        <a:lstStyle/>
        <a:p>
          <a:endParaRPr lang="en-US"/>
        </a:p>
      </dgm:t>
    </dgm:pt>
    <dgm:pt modelId="{DA667E73-0EB2-4580-8B9C-C1E80F400B5C}" type="sibTrans" cxnId="{97B78D50-012D-4CEA-BCD6-213569329FF8}">
      <dgm:prSet/>
      <dgm:spPr/>
      <dgm:t>
        <a:bodyPr/>
        <a:lstStyle/>
        <a:p>
          <a:endParaRPr lang="en-US"/>
        </a:p>
      </dgm:t>
    </dgm:pt>
    <dgm:pt modelId="{267B4861-2025-4348-8699-898695AB51B3}">
      <dgm:prSet phldrT="[Text]" custT="1"/>
      <dgm:spPr>
        <a:solidFill>
          <a:schemeClr val="bg1">
            <a:lumMod val="85000"/>
          </a:schemeClr>
        </a:solidFill>
      </dgm:spPr>
      <dgm:t>
        <a:bodyPr/>
        <a:lstStyle/>
        <a:p>
          <a:r>
            <a:rPr lang="en-US" sz="1900" dirty="0" smtClean="0"/>
            <a:t>Non-</a:t>
          </a:r>
          <a:r>
            <a:rPr lang="en-US" sz="1900" dirty="0" err="1" smtClean="0"/>
            <a:t>Heterotaxy</a:t>
          </a:r>
          <a:endParaRPr lang="en-US" sz="1900" dirty="0" smtClean="0"/>
        </a:p>
        <a:p>
          <a:r>
            <a:rPr lang="en-US" sz="1900" dirty="0" smtClean="0"/>
            <a:t>N=4645 (96%)</a:t>
          </a:r>
        </a:p>
      </dgm:t>
    </dgm:pt>
    <dgm:pt modelId="{5C106F1D-7EA9-4975-AB0C-CFECE18E7681}" type="parTrans" cxnId="{B651221F-D583-4CAF-86F8-A4426A22E425}">
      <dgm:prSet/>
      <dgm:spPr/>
      <dgm:t>
        <a:bodyPr/>
        <a:lstStyle/>
        <a:p>
          <a:endParaRPr lang="en-US"/>
        </a:p>
      </dgm:t>
    </dgm:pt>
    <dgm:pt modelId="{AC07ECFB-D7BE-4314-A362-17093FFBA76A}" type="sibTrans" cxnId="{B651221F-D583-4CAF-86F8-A4426A22E425}">
      <dgm:prSet/>
      <dgm:spPr/>
      <dgm:t>
        <a:bodyPr/>
        <a:lstStyle/>
        <a:p>
          <a:endParaRPr lang="en-US"/>
        </a:p>
      </dgm:t>
    </dgm:pt>
    <dgm:pt modelId="{338AEE1C-F008-4687-A278-015F0E38E0A9}">
      <dgm:prSet phldrT="[Text]" custT="1"/>
      <dgm:spPr>
        <a:solidFill>
          <a:schemeClr val="bg1">
            <a:lumMod val="85000"/>
          </a:schemeClr>
        </a:solidFill>
      </dgm:spPr>
      <dgm:t>
        <a:bodyPr/>
        <a:lstStyle/>
        <a:p>
          <a:r>
            <a:rPr lang="en-US" sz="1900" dirty="0" smtClean="0"/>
            <a:t>Transplant</a:t>
          </a:r>
        </a:p>
        <a:p>
          <a:r>
            <a:rPr lang="en-US" sz="1900" dirty="0" smtClean="0"/>
            <a:t>N=120</a:t>
          </a:r>
        </a:p>
      </dgm:t>
    </dgm:pt>
    <dgm:pt modelId="{ACF15B96-0703-45D7-9B72-17BE9AFBD880}" type="parTrans" cxnId="{F2EB3969-B8AB-4652-A060-F27650FEFFFB}">
      <dgm:prSet/>
      <dgm:spPr/>
      <dgm:t>
        <a:bodyPr/>
        <a:lstStyle/>
        <a:p>
          <a:endParaRPr lang="en-US"/>
        </a:p>
      </dgm:t>
    </dgm:pt>
    <dgm:pt modelId="{25E42202-D384-4473-A512-8002866E2ABD}" type="sibTrans" cxnId="{F2EB3969-B8AB-4652-A060-F27650FEFFFB}">
      <dgm:prSet/>
      <dgm:spPr/>
      <dgm:t>
        <a:bodyPr/>
        <a:lstStyle/>
        <a:p>
          <a:endParaRPr lang="en-US"/>
        </a:p>
      </dgm:t>
    </dgm:pt>
    <dgm:pt modelId="{9938AB97-9D7D-4D12-B506-DB08C175443F}">
      <dgm:prSet phldrT="[Text]" custT="1"/>
      <dgm:spPr>
        <a:solidFill>
          <a:schemeClr val="bg1">
            <a:lumMod val="85000"/>
          </a:schemeClr>
        </a:solidFill>
      </dgm:spPr>
      <dgm:t>
        <a:bodyPr/>
        <a:lstStyle/>
        <a:p>
          <a:r>
            <a:rPr lang="en-US" sz="1900" dirty="0" smtClean="0"/>
            <a:t>T</a:t>
          </a:r>
        </a:p>
        <a:p>
          <a:r>
            <a:rPr lang="en-US" sz="1900" dirty="0" smtClean="0"/>
            <a:t>Transplant</a:t>
          </a:r>
        </a:p>
        <a:p>
          <a:r>
            <a:rPr lang="en-US" sz="1900" dirty="0" smtClean="0"/>
            <a:t>N=3150</a:t>
          </a:r>
        </a:p>
        <a:p>
          <a:endParaRPr lang="en-US" sz="1900" dirty="0" smtClean="0"/>
        </a:p>
      </dgm:t>
    </dgm:pt>
    <dgm:pt modelId="{96BDD257-E7E9-4584-86B7-F08869667104}" type="parTrans" cxnId="{DFB2852A-4A76-4546-8EA2-F91AD9366C54}">
      <dgm:prSet/>
      <dgm:spPr/>
      <dgm:t>
        <a:bodyPr/>
        <a:lstStyle/>
        <a:p>
          <a:endParaRPr lang="en-US"/>
        </a:p>
      </dgm:t>
    </dgm:pt>
    <dgm:pt modelId="{F1948338-4500-4995-A7BC-640B284C9831}" type="sibTrans" cxnId="{DFB2852A-4A76-4546-8EA2-F91AD9366C54}">
      <dgm:prSet/>
      <dgm:spPr/>
      <dgm:t>
        <a:bodyPr/>
        <a:lstStyle/>
        <a:p>
          <a:endParaRPr lang="en-US"/>
        </a:p>
      </dgm:t>
    </dgm:pt>
    <dgm:pt modelId="{B5270192-4DB6-4A4F-859A-4CBBFA2627D7}" type="pres">
      <dgm:prSet presAssocID="{302F41D6-8CD4-4266-A6FC-2FBFEDE648D8}" presName="hierChild1" presStyleCnt="0">
        <dgm:presLayoutVars>
          <dgm:orgChart val="1"/>
          <dgm:chPref val="1"/>
          <dgm:dir/>
          <dgm:animOne val="branch"/>
          <dgm:animLvl val="lvl"/>
          <dgm:resizeHandles/>
        </dgm:presLayoutVars>
      </dgm:prSet>
      <dgm:spPr/>
      <dgm:t>
        <a:bodyPr/>
        <a:lstStyle/>
        <a:p>
          <a:endParaRPr lang="en-US"/>
        </a:p>
      </dgm:t>
    </dgm:pt>
    <dgm:pt modelId="{77256F8B-7421-4CA9-911F-18BC43E49B21}" type="pres">
      <dgm:prSet presAssocID="{A7B23AFC-DF83-4BBD-8A69-3455F34E77E4}" presName="hierRoot1" presStyleCnt="0">
        <dgm:presLayoutVars>
          <dgm:hierBranch/>
        </dgm:presLayoutVars>
      </dgm:prSet>
      <dgm:spPr/>
    </dgm:pt>
    <dgm:pt modelId="{3EB15B9C-6F78-4DD1-8FC6-84A7395E8A59}" type="pres">
      <dgm:prSet presAssocID="{A7B23AFC-DF83-4BBD-8A69-3455F34E77E4}" presName="rootComposite1" presStyleCnt="0"/>
      <dgm:spPr/>
    </dgm:pt>
    <dgm:pt modelId="{7C29DDAA-F159-4B78-82C6-622921148CBF}" type="pres">
      <dgm:prSet presAssocID="{A7B23AFC-DF83-4BBD-8A69-3455F34E77E4}" presName="rootText1" presStyleLbl="node0" presStyleIdx="0" presStyleCnt="1" custScaleX="177861">
        <dgm:presLayoutVars>
          <dgm:chPref val="3"/>
        </dgm:presLayoutVars>
      </dgm:prSet>
      <dgm:spPr/>
      <dgm:t>
        <a:bodyPr/>
        <a:lstStyle/>
        <a:p>
          <a:endParaRPr lang="en-US"/>
        </a:p>
      </dgm:t>
    </dgm:pt>
    <dgm:pt modelId="{C16F52E7-3C86-4AAC-99B1-2E13AA3343BF}" type="pres">
      <dgm:prSet presAssocID="{A7B23AFC-DF83-4BBD-8A69-3455F34E77E4}" presName="rootConnector1" presStyleLbl="node1" presStyleIdx="0" presStyleCnt="0"/>
      <dgm:spPr/>
      <dgm:t>
        <a:bodyPr/>
        <a:lstStyle/>
        <a:p>
          <a:endParaRPr lang="en-US"/>
        </a:p>
      </dgm:t>
    </dgm:pt>
    <dgm:pt modelId="{CF5AC751-B607-4924-BA5A-66F617DC7E06}" type="pres">
      <dgm:prSet presAssocID="{A7B23AFC-DF83-4BBD-8A69-3455F34E77E4}" presName="hierChild2" presStyleCnt="0"/>
      <dgm:spPr/>
    </dgm:pt>
    <dgm:pt modelId="{538269E8-0DFA-42B1-8F61-54FF5E4EC428}" type="pres">
      <dgm:prSet presAssocID="{1078226B-E968-4D2E-AC44-77B06B298FBB}" presName="Name35" presStyleLbl="parChTrans1D2" presStyleIdx="0" presStyleCnt="2"/>
      <dgm:spPr/>
      <dgm:t>
        <a:bodyPr/>
        <a:lstStyle/>
        <a:p>
          <a:endParaRPr lang="en-US"/>
        </a:p>
      </dgm:t>
    </dgm:pt>
    <dgm:pt modelId="{C76DA3EB-4731-44C8-91F2-9374E82CC528}" type="pres">
      <dgm:prSet presAssocID="{4FDD4F7D-8FE8-4C02-BB0C-18AC152DA6E5}" presName="hierRoot2" presStyleCnt="0">
        <dgm:presLayoutVars>
          <dgm:hierBranch/>
        </dgm:presLayoutVars>
      </dgm:prSet>
      <dgm:spPr/>
    </dgm:pt>
    <dgm:pt modelId="{F950C1F5-1C83-49E4-9B08-9E81D6CA3B4A}" type="pres">
      <dgm:prSet presAssocID="{4FDD4F7D-8FE8-4C02-BB0C-18AC152DA6E5}" presName="rootComposite" presStyleCnt="0"/>
      <dgm:spPr/>
    </dgm:pt>
    <dgm:pt modelId="{813117E9-D0B7-4E18-BE96-2729F11A18E5}" type="pres">
      <dgm:prSet presAssocID="{4FDD4F7D-8FE8-4C02-BB0C-18AC152DA6E5}" presName="rootText" presStyleLbl="node2" presStyleIdx="0" presStyleCnt="2">
        <dgm:presLayoutVars>
          <dgm:chPref val="3"/>
        </dgm:presLayoutVars>
      </dgm:prSet>
      <dgm:spPr/>
      <dgm:t>
        <a:bodyPr/>
        <a:lstStyle/>
        <a:p>
          <a:endParaRPr lang="en-US"/>
        </a:p>
      </dgm:t>
    </dgm:pt>
    <dgm:pt modelId="{D4DAABA8-BF90-4D0F-981F-A8D1ACBC7630}" type="pres">
      <dgm:prSet presAssocID="{4FDD4F7D-8FE8-4C02-BB0C-18AC152DA6E5}" presName="rootConnector" presStyleLbl="node2" presStyleIdx="0" presStyleCnt="2"/>
      <dgm:spPr/>
      <dgm:t>
        <a:bodyPr/>
        <a:lstStyle/>
        <a:p>
          <a:endParaRPr lang="en-US"/>
        </a:p>
      </dgm:t>
    </dgm:pt>
    <dgm:pt modelId="{BCE261B1-C75A-4EDD-85A1-DEC6D54839CF}" type="pres">
      <dgm:prSet presAssocID="{4FDD4F7D-8FE8-4C02-BB0C-18AC152DA6E5}" presName="hierChild4" presStyleCnt="0"/>
      <dgm:spPr/>
    </dgm:pt>
    <dgm:pt modelId="{1351AA18-2C44-4CC8-9B20-DC2C68D823CD}" type="pres">
      <dgm:prSet presAssocID="{1BD06059-6A16-4619-87C5-84BDA6472126}" presName="Name35" presStyleLbl="parChTrans1D3" presStyleIdx="0" presStyleCnt="2"/>
      <dgm:spPr/>
      <dgm:t>
        <a:bodyPr/>
        <a:lstStyle/>
        <a:p>
          <a:endParaRPr lang="en-US"/>
        </a:p>
      </dgm:t>
    </dgm:pt>
    <dgm:pt modelId="{82D49610-859C-46B4-8BEA-E5B70633FFF3}" type="pres">
      <dgm:prSet presAssocID="{CDE0A1F0-616A-4CB9-9890-E2548FCA56FE}" presName="hierRoot2" presStyleCnt="0">
        <dgm:presLayoutVars>
          <dgm:hierBranch/>
        </dgm:presLayoutVars>
      </dgm:prSet>
      <dgm:spPr/>
    </dgm:pt>
    <dgm:pt modelId="{D997416A-907B-45C7-A8E9-6687551607D7}" type="pres">
      <dgm:prSet presAssocID="{CDE0A1F0-616A-4CB9-9890-E2548FCA56FE}" presName="rootComposite" presStyleCnt="0"/>
      <dgm:spPr/>
    </dgm:pt>
    <dgm:pt modelId="{36DB4B05-A257-40EF-9265-9F385C8A9E9D}" type="pres">
      <dgm:prSet presAssocID="{CDE0A1F0-616A-4CB9-9890-E2548FCA56FE}" presName="rootText" presStyleLbl="node3" presStyleIdx="0" presStyleCnt="2">
        <dgm:presLayoutVars>
          <dgm:chPref val="3"/>
        </dgm:presLayoutVars>
      </dgm:prSet>
      <dgm:spPr/>
      <dgm:t>
        <a:bodyPr/>
        <a:lstStyle/>
        <a:p>
          <a:endParaRPr lang="en-US"/>
        </a:p>
      </dgm:t>
    </dgm:pt>
    <dgm:pt modelId="{D2A88C3F-469B-4DDE-A5CA-F81CB60F2656}" type="pres">
      <dgm:prSet presAssocID="{CDE0A1F0-616A-4CB9-9890-E2548FCA56FE}" presName="rootConnector" presStyleLbl="node3" presStyleIdx="0" presStyleCnt="2"/>
      <dgm:spPr/>
      <dgm:t>
        <a:bodyPr/>
        <a:lstStyle/>
        <a:p>
          <a:endParaRPr lang="en-US"/>
        </a:p>
      </dgm:t>
    </dgm:pt>
    <dgm:pt modelId="{3A33D7C0-08C9-4BF7-BBA5-40B9E2A28835}" type="pres">
      <dgm:prSet presAssocID="{CDE0A1F0-616A-4CB9-9890-E2548FCA56FE}" presName="hierChild4" presStyleCnt="0"/>
      <dgm:spPr/>
    </dgm:pt>
    <dgm:pt modelId="{3DAF706F-3BD8-46BD-912C-B30013FE534A}" type="pres">
      <dgm:prSet presAssocID="{ACF15B96-0703-45D7-9B72-17BE9AFBD880}" presName="Name35" presStyleLbl="parChTrans1D4" presStyleIdx="0" presStyleCnt="2"/>
      <dgm:spPr/>
      <dgm:t>
        <a:bodyPr/>
        <a:lstStyle/>
        <a:p>
          <a:endParaRPr lang="en-US"/>
        </a:p>
      </dgm:t>
    </dgm:pt>
    <dgm:pt modelId="{0E129268-B401-4322-A09E-3CA0774C3D7D}" type="pres">
      <dgm:prSet presAssocID="{338AEE1C-F008-4687-A278-015F0E38E0A9}" presName="hierRoot2" presStyleCnt="0">
        <dgm:presLayoutVars>
          <dgm:hierBranch val="init"/>
        </dgm:presLayoutVars>
      </dgm:prSet>
      <dgm:spPr/>
    </dgm:pt>
    <dgm:pt modelId="{B564E4F8-9E8A-40F9-BD54-92E16B500E6B}" type="pres">
      <dgm:prSet presAssocID="{338AEE1C-F008-4687-A278-015F0E38E0A9}" presName="rootComposite" presStyleCnt="0"/>
      <dgm:spPr/>
    </dgm:pt>
    <dgm:pt modelId="{B707B4E5-F2C1-454B-8F3F-260BA30C0D64}" type="pres">
      <dgm:prSet presAssocID="{338AEE1C-F008-4687-A278-015F0E38E0A9}" presName="rootText" presStyleLbl="node4" presStyleIdx="0" presStyleCnt="2">
        <dgm:presLayoutVars>
          <dgm:chPref val="3"/>
        </dgm:presLayoutVars>
      </dgm:prSet>
      <dgm:spPr/>
      <dgm:t>
        <a:bodyPr/>
        <a:lstStyle/>
        <a:p>
          <a:endParaRPr lang="en-US"/>
        </a:p>
      </dgm:t>
    </dgm:pt>
    <dgm:pt modelId="{952DAE67-62CC-47F5-BB41-9D843B8D1D16}" type="pres">
      <dgm:prSet presAssocID="{338AEE1C-F008-4687-A278-015F0E38E0A9}" presName="rootConnector" presStyleLbl="node4" presStyleIdx="0" presStyleCnt="2"/>
      <dgm:spPr/>
      <dgm:t>
        <a:bodyPr/>
        <a:lstStyle/>
        <a:p>
          <a:endParaRPr lang="en-US"/>
        </a:p>
      </dgm:t>
    </dgm:pt>
    <dgm:pt modelId="{750F6A46-1E69-4D5D-BEDC-10E1E0A5D40C}" type="pres">
      <dgm:prSet presAssocID="{338AEE1C-F008-4687-A278-015F0E38E0A9}" presName="hierChild4" presStyleCnt="0"/>
      <dgm:spPr/>
    </dgm:pt>
    <dgm:pt modelId="{18D840C0-E759-4489-9EDF-460A0E9C5826}" type="pres">
      <dgm:prSet presAssocID="{338AEE1C-F008-4687-A278-015F0E38E0A9}" presName="hierChild5" presStyleCnt="0"/>
      <dgm:spPr/>
    </dgm:pt>
    <dgm:pt modelId="{15184413-65AE-44B4-9603-83C589C4766F}" type="pres">
      <dgm:prSet presAssocID="{CDE0A1F0-616A-4CB9-9890-E2548FCA56FE}" presName="hierChild5" presStyleCnt="0"/>
      <dgm:spPr/>
    </dgm:pt>
    <dgm:pt modelId="{B5FC2513-72CB-4A81-9519-E8615C48A907}" type="pres">
      <dgm:prSet presAssocID="{5C106F1D-7EA9-4975-AB0C-CFECE18E7681}" presName="Name35" presStyleLbl="parChTrans1D3" presStyleIdx="1" presStyleCnt="2"/>
      <dgm:spPr/>
      <dgm:t>
        <a:bodyPr/>
        <a:lstStyle/>
        <a:p>
          <a:endParaRPr lang="en-US"/>
        </a:p>
      </dgm:t>
    </dgm:pt>
    <dgm:pt modelId="{E8AFBB64-B9F5-4351-A569-64D8FA403325}" type="pres">
      <dgm:prSet presAssocID="{267B4861-2025-4348-8699-898695AB51B3}" presName="hierRoot2" presStyleCnt="0">
        <dgm:presLayoutVars>
          <dgm:hierBranch/>
        </dgm:presLayoutVars>
      </dgm:prSet>
      <dgm:spPr/>
    </dgm:pt>
    <dgm:pt modelId="{E6FFD83C-2759-472F-B035-2BCC27D7BDAE}" type="pres">
      <dgm:prSet presAssocID="{267B4861-2025-4348-8699-898695AB51B3}" presName="rootComposite" presStyleCnt="0"/>
      <dgm:spPr/>
    </dgm:pt>
    <dgm:pt modelId="{8FD489B6-1C96-427D-8EA8-2CB42DBB7FBA}" type="pres">
      <dgm:prSet presAssocID="{267B4861-2025-4348-8699-898695AB51B3}" presName="rootText" presStyleLbl="node3" presStyleIdx="1" presStyleCnt="2">
        <dgm:presLayoutVars>
          <dgm:chPref val="3"/>
        </dgm:presLayoutVars>
      </dgm:prSet>
      <dgm:spPr/>
      <dgm:t>
        <a:bodyPr/>
        <a:lstStyle/>
        <a:p>
          <a:endParaRPr lang="en-US"/>
        </a:p>
      </dgm:t>
    </dgm:pt>
    <dgm:pt modelId="{390E9C66-5513-4380-8956-106A84BAF5FD}" type="pres">
      <dgm:prSet presAssocID="{267B4861-2025-4348-8699-898695AB51B3}" presName="rootConnector" presStyleLbl="node3" presStyleIdx="1" presStyleCnt="2"/>
      <dgm:spPr/>
      <dgm:t>
        <a:bodyPr/>
        <a:lstStyle/>
        <a:p>
          <a:endParaRPr lang="en-US"/>
        </a:p>
      </dgm:t>
    </dgm:pt>
    <dgm:pt modelId="{C3279BA0-D1DE-4951-98B2-D047414BE169}" type="pres">
      <dgm:prSet presAssocID="{267B4861-2025-4348-8699-898695AB51B3}" presName="hierChild4" presStyleCnt="0"/>
      <dgm:spPr/>
    </dgm:pt>
    <dgm:pt modelId="{B607755F-BCB5-4FC6-947E-F0781EDE2DB3}" type="pres">
      <dgm:prSet presAssocID="{96BDD257-E7E9-4584-86B7-F08869667104}" presName="Name35" presStyleLbl="parChTrans1D4" presStyleIdx="1" presStyleCnt="2"/>
      <dgm:spPr/>
      <dgm:t>
        <a:bodyPr/>
        <a:lstStyle/>
        <a:p>
          <a:endParaRPr lang="en-US"/>
        </a:p>
      </dgm:t>
    </dgm:pt>
    <dgm:pt modelId="{D98F4008-06E1-428D-AD8B-748B4833C17E}" type="pres">
      <dgm:prSet presAssocID="{9938AB97-9D7D-4D12-B506-DB08C175443F}" presName="hierRoot2" presStyleCnt="0">
        <dgm:presLayoutVars>
          <dgm:hierBranch val="init"/>
        </dgm:presLayoutVars>
      </dgm:prSet>
      <dgm:spPr/>
    </dgm:pt>
    <dgm:pt modelId="{B98B7076-6C7E-4CC3-BC03-AC6B7A91F637}" type="pres">
      <dgm:prSet presAssocID="{9938AB97-9D7D-4D12-B506-DB08C175443F}" presName="rootComposite" presStyleCnt="0"/>
      <dgm:spPr/>
    </dgm:pt>
    <dgm:pt modelId="{716F66D2-F133-4177-83D4-15BE2B991EFC}" type="pres">
      <dgm:prSet presAssocID="{9938AB97-9D7D-4D12-B506-DB08C175443F}" presName="rootText" presStyleLbl="node4" presStyleIdx="1" presStyleCnt="2">
        <dgm:presLayoutVars>
          <dgm:chPref val="3"/>
        </dgm:presLayoutVars>
      </dgm:prSet>
      <dgm:spPr/>
      <dgm:t>
        <a:bodyPr/>
        <a:lstStyle/>
        <a:p>
          <a:endParaRPr lang="en-US"/>
        </a:p>
      </dgm:t>
    </dgm:pt>
    <dgm:pt modelId="{0B312385-1C77-4811-8CA4-0BBC6B95F767}" type="pres">
      <dgm:prSet presAssocID="{9938AB97-9D7D-4D12-B506-DB08C175443F}" presName="rootConnector" presStyleLbl="node4" presStyleIdx="1" presStyleCnt="2"/>
      <dgm:spPr/>
      <dgm:t>
        <a:bodyPr/>
        <a:lstStyle/>
        <a:p>
          <a:endParaRPr lang="en-US"/>
        </a:p>
      </dgm:t>
    </dgm:pt>
    <dgm:pt modelId="{985CE1F1-0C33-4CDD-9262-1D232BAE867A}" type="pres">
      <dgm:prSet presAssocID="{9938AB97-9D7D-4D12-B506-DB08C175443F}" presName="hierChild4" presStyleCnt="0"/>
      <dgm:spPr/>
    </dgm:pt>
    <dgm:pt modelId="{B2AB9C32-6911-4481-BDFB-F9D4D8426B63}" type="pres">
      <dgm:prSet presAssocID="{9938AB97-9D7D-4D12-B506-DB08C175443F}" presName="hierChild5" presStyleCnt="0"/>
      <dgm:spPr/>
    </dgm:pt>
    <dgm:pt modelId="{E0B8C738-E299-4198-B7EC-2C79C8476EC6}" type="pres">
      <dgm:prSet presAssocID="{267B4861-2025-4348-8699-898695AB51B3}" presName="hierChild5" presStyleCnt="0"/>
      <dgm:spPr/>
    </dgm:pt>
    <dgm:pt modelId="{05245C42-FB1B-4E03-BA61-8A83C5BF6B17}" type="pres">
      <dgm:prSet presAssocID="{4FDD4F7D-8FE8-4C02-BB0C-18AC152DA6E5}" presName="hierChild5" presStyleCnt="0"/>
      <dgm:spPr/>
    </dgm:pt>
    <dgm:pt modelId="{D14768D0-5963-41D6-91E9-1FC4EAF29996}" type="pres">
      <dgm:prSet presAssocID="{A20BDF54-7D72-4B71-9DC5-C668D1ED857B}" presName="Name35" presStyleLbl="parChTrans1D2" presStyleIdx="1" presStyleCnt="2"/>
      <dgm:spPr/>
      <dgm:t>
        <a:bodyPr/>
        <a:lstStyle/>
        <a:p>
          <a:endParaRPr lang="en-US"/>
        </a:p>
      </dgm:t>
    </dgm:pt>
    <dgm:pt modelId="{FE9AB7DF-CF70-4278-927D-C6A8BBD00626}" type="pres">
      <dgm:prSet presAssocID="{07185E3E-8BB3-42D3-8CA5-451382023A40}" presName="hierRoot2" presStyleCnt="0">
        <dgm:presLayoutVars>
          <dgm:hierBranch val="r"/>
        </dgm:presLayoutVars>
      </dgm:prSet>
      <dgm:spPr/>
    </dgm:pt>
    <dgm:pt modelId="{B94D6928-D67D-49E2-8D40-C6812F433E2E}" type="pres">
      <dgm:prSet presAssocID="{07185E3E-8BB3-42D3-8CA5-451382023A40}" presName="rootComposite" presStyleCnt="0"/>
      <dgm:spPr/>
    </dgm:pt>
    <dgm:pt modelId="{B195335B-3C86-4E41-A713-0158BB2D0C34}" type="pres">
      <dgm:prSet presAssocID="{07185E3E-8BB3-42D3-8CA5-451382023A40}" presName="rootText" presStyleLbl="node2" presStyleIdx="1" presStyleCnt="2" custScaleX="112743">
        <dgm:presLayoutVars>
          <dgm:chPref val="3"/>
        </dgm:presLayoutVars>
      </dgm:prSet>
      <dgm:spPr/>
      <dgm:t>
        <a:bodyPr/>
        <a:lstStyle/>
        <a:p>
          <a:endParaRPr lang="en-US"/>
        </a:p>
      </dgm:t>
    </dgm:pt>
    <dgm:pt modelId="{0ED5CB1C-FE7E-48DA-B24B-B167607949B9}" type="pres">
      <dgm:prSet presAssocID="{07185E3E-8BB3-42D3-8CA5-451382023A40}" presName="rootConnector" presStyleLbl="node2" presStyleIdx="1" presStyleCnt="2"/>
      <dgm:spPr/>
      <dgm:t>
        <a:bodyPr/>
        <a:lstStyle/>
        <a:p>
          <a:endParaRPr lang="en-US"/>
        </a:p>
      </dgm:t>
    </dgm:pt>
    <dgm:pt modelId="{B153CF83-B96E-455A-A93D-BFC9294FD5FC}" type="pres">
      <dgm:prSet presAssocID="{07185E3E-8BB3-42D3-8CA5-451382023A40}" presName="hierChild4" presStyleCnt="0"/>
      <dgm:spPr/>
    </dgm:pt>
    <dgm:pt modelId="{1C288A2F-6E8F-417E-BC80-2447A0008A13}" type="pres">
      <dgm:prSet presAssocID="{07185E3E-8BB3-42D3-8CA5-451382023A40}" presName="hierChild5" presStyleCnt="0"/>
      <dgm:spPr/>
    </dgm:pt>
    <dgm:pt modelId="{679B9C84-4ED5-4D45-B781-F5A537A16D79}" type="pres">
      <dgm:prSet presAssocID="{A7B23AFC-DF83-4BBD-8A69-3455F34E77E4}" presName="hierChild3" presStyleCnt="0"/>
      <dgm:spPr/>
    </dgm:pt>
  </dgm:ptLst>
  <dgm:cxnLst>
    <dgm:cxn modelId="{7EE8822C-05D2-4676-B064-051D33443B70}" type="presOf" srcId="{A7B23AFC-DF83-4BBD-8A69-3455F34E77E4}" destId="{7C29DDAA-F159-4B78-82C6-622921148CBF}" srcOrd="0" destOrd="0" presId="urn:microsoft.com/office/officeart/2005/8/layout/orgChart1"/>
    <dgm:cxn modelId="{8E58636B-F159-41D4-85C5-6485E0341345}" srcId="{A7B23AFC-DF83-4BBD-8A69-3455F34E77E4}" destId="{4FDD4F7D-8FE8-4C02-BB0C-18AC152DA6E5}" srcOrd="0" destOrd="0" parTransId="{1078226B-E968-4D2E-AC44-77B06B298FBB}" sibTransId="{BFD2A3B6-C4B1-434D-BD98-756890B22D05}"/>
    <dgm:cxn modelId="{F2EB3969-B8AB-4652-A060-F27650FEFFFB}" srcId="{CDE0A1F0-616A-4CB9-9890-E2548FCA56FE}" destId="{338AEE1C-F008-4687-A278-015F0E38E0A9}" srcOrd="0" destOrd="0" parTransId="{ACF15B96-0703-45D7-9B72-17BE9AFBD880}" sibTransId="{25E42202-D384-4473-A512-8002866E2ABD}"/>
    <dgm:cxn modelId="{97B78D50-012D-4CEA-BCD6-213569329FF8}" srcId="{4FDD4F7D-8FE8-4C02-BB0C-18AC152DA6E5}" destId="{CDE0A1F0-616A-4CB9-9890-E2548FCA56FE}" srcOrd="0" destOrd="0" parTransId="{1BD06059-6A16-4619-87C5-84BDA6472126}" sibTransId="{DA667E73-0EB2-4580-8B9C-C1E80F400B5C}"/>
    <dgm:cxn modelId="{2FE5E75C-4F6D-40E0-8F6A-033F8FE4D57D}" type="presOf" srcId="{267B4861-2025-4348-8699-898695AB51B3}" destId="{390E9C66-5513-4380-8956-106A84BAF5FD}" srcOrd="1" destOrd="0" presId="urn:microsoft.com/office/officeart/2005/8/layout/orgChart1"/>
    <dgm:cxn modelId="{369D50F1-CEB1-418C-9BBE-0D5CEF195969}" type="presOf" srcId="{302F41D6-8CD4-4266-A6FC-2FBFEDE648D8}" destId="{B5270192-4DB6-4A4F-859A-4CBBFA2627D7}" srcOrd="0" destOrd="0" presId="urn:microsoft.com/office/officeart/2005/8/layout/orgChart1"/>
    <dgm:cxn modelId="{8E939E8E-5830-4FDD-9CF2-5F759EDA72D8}" type="presOf" srcId="{07185E3E-8BB3-42D3-8CA5-451382023A40}" destId="{0ED5CB1C-FE7E-48DA-B24B-B167607949B9}" srcOrd="1" destOrd="0" presId="urn:microsoft.com/office/officeart/2005/8/layout/orgChart1"/>
    <dgm:cxn modelId="{726C1EDF-6768-433B-99A6-AAF490A209F1}" type="presOf" srcId="{1078226B-E968-4D2E-AC44-77B06B298FBB}" destId="{538269E8-0DFA-42B1-8F61-54FF5E4EC428}" srcOrd="0" destOrd="0" presId="urn:microsoft.com/office/officeart/2005/8/layout/orgChart1"/>
    <dgm:cxn modelId="{46CC941B-E878-484A-ADF7-16EA0B745D51}" type="presOf" srcId="{96BDD257-E7E9-4584-86B7-F08869667104}" destId="{B607755F-BCB5-4FC6-947E-F0781EDE2DB3}" srcOrd="0" destOrd="0" presId="urn:microsoft.com/office/officeart/2005/8/layout/orgChart1"/>
    <dgm:cxn modelId="{1CBC5AE5-4258-471D-B274-F427B47895E5}" type="presOf" srcId="{A7B23AFC-DF83-4BBD-8A69-3455F34E77E4}" destId="{C16F52E7-3C86-4AAC-99B1-2E13AA3343BF}" srcOrd="1" destOrd="0" presId="urn:microsoft.com/office/officeart/2005/8/layout/orgChart1"/>
    <dgm:cxn modelId="{DC91CF81-787A-4BD0-9EBD-F010D8BCD4F5}" type="presOf" srcId="{A20BDF54-7D72-4B71-9DC5-C668D1ED857B}" destId="{D14768D0-5963-41D6-91E9-1FC4EAF29996}" srcOrd="0" destOrd="0" presId="urn:microsoft.com/office/officeart/2005/8/layout/orgChart1"/>
    <dgm:cxn modelId="{C10854EC-E19C-4956-88D1-6BC9AF6971D0}" type="presOf" srcId="{CDE0A1F0-616A-4CB9-9890-E2548FCA56FE}" destId="{36DB4B05-A257-40EF-9265-9F385C8A9E9D}" srcOrd="0" destOrd="0" presId="urn:microsoft.com/office/officeart/2005/8/layout/orgChart1"/>
    <dgm:cxn modelId="{18D602C5-9EF6-4B20-9420-931A27A29D77}" type="presOf" srcId="{267B4861-2025-4348-8699-898695AB51B3}" destId="{8FD489B6-1C96-427D-8EA8-2CB42DBB7FBA}" srcOrd="0" destOrd="0" presId="urn:microsoft.com/office/officeart/2005/8/layout/orgChart1"/>
    <dgm:cxn modelId="{FE4DA9FE-4F1A-49CE-A900-C02354F2508A}" type="presOf" srcId="{ACF15B96-0703-45D7-9B72-17BE9AFBD880}" destId="{3DAF706F-3BD8-46BD-912C-B30013FE534A}" srcOrd="0" destOrd="0" presId="urn:microsoft.com/office/officeart/2005/8/layout/orgChart1"/>
    <dgm:cxn modelId="{5D3C4FEF-A97B-4219-A18B-6B8284926747}" type="presOf" srcId="{1BD06059-6A16-4619-87C5-84BDA6472126}" destId="{1351AA18-2C44-4CC8-9B20-DC2C68D823CD}" srcOrd="0" destOrd="0" presId="urn:microsoft.com/office/officeart/2005/8/layout/orgChart1"/>
    <dgm:cxn modelId="{56E3BC12-A514-4EC6-B881-ABFED88DCC84}" type="presOf" srcId="{5C106F1D-7EA9-4975-AB0C-CFECE18E7681}" destId="{B5FC2513-72CB-4A81-9519-E8615C48A907}" srcOrd="0" destOrd="0" presId="urn:microsoft.com/office/officeart/2005/8/layout/orgChart1"/>
    <dgm:cxn modelId="{E2C1077E-8CF2-4468-93DC-8C104073BA59}" srcId="{302F41D6-8CD4-4266-A6FC-2FBFEDE648D8}" destId="{A7B23AFC-DF83-4BBD-8A69-3455F34E77E4}" srcOrd="0" destOrd="0" parTransId="{4A7D926B-D08D-4B95-8494-B7A688CF027A}" sibTransId="{6D39EEB5-5608-4B14-95E3-4D35217B5476}"/>
    <dgm:cxn modelId="{74C3C41D-F9A5-4304-9EB1-32456F0601DF}" srcId="{A7B23AFC-DF83-4BBD-8A69-3455F34E77E4}" destId="{07185E3E-8BB3-42D3-8CA5-451382023A40}" srcOrd="1" destOrd="0" parTransId="{A20BDF54-7D72-4B71-9DC5-C668D1ED857B}" sibTransId="{8B16DDBC-471B-4606-8917-4B5F789422A8}"/>
    <dgm:cxn modelId="{5A0FE09E-2020-4F55-8597-3C3EE3FEB326}" type="presOf" srcId="{9938AB97-9D7D-4D12-B506-DB08C175443F}" destId="{0B312385-1C77-4811-8CA4-0BBC6B95F767}" srcOrd="1" destOrd="0" presId="urn:microsoft.com/office/officeart/2005/8/layout/orgChart1"/>
    <dgm:cxn modelId="{C7B11400-8111-469D-A9B3-FC19FEC23930}" type="presOf" srcId="{CDE0A1F0-616A-4CB9-9890-E2548FCA56FE}" destId="{D2A88C3F-469B-4DDE-A5CA-F81CB60F2656}" srcOrd="1" destOrd="0" presId="urn:microsoft.com/office/officeart/2005/8/layout/orgChart1"/>
    <dgm:cxn modelId="{B636E76F-3B25-4BED-9F00-267D32E06B38}" type="presOf" srcId="{9938AB97-9D7D-4D12-B506-DB08C175443F}" destId="{716F66D2-F133-4177-83D4-15BE2B991EFC}" srcOrd="0" destOrd="0" presId="urn:microsoft.com/office/officeart/2005/8/layout/orgChart1"/>
    <dgm:cxn modelId="{DFB2852A-4A76-4546-8EA2-F91AD9366C54}" srcId="{267B4861-2025-4348-8699-898695AB51B3}" destId="{9938AB97-9D7D-4D12-B506-DB08C175443F}" srcOrd="0" destOrd="0" parTransId="{96BDD257-E7E9-4584-86B7-F08869667104}" sibTransId="{F1948338-4500-4995-A7BC-640B284C9831}"/>
    <dgm:cxn modelId="{B651221F-D583-4CAF-86F8-A4426A22E425}" srcId="{4FDD4F7D-8FE8-4C02-BB0C-18AC152DA6E5}" destId="{267B4861-2025-4348-8699-898695AB51B3}" srcOrd="1" destOrd="0" parTransId="{5C106F1D-7EA9-4975-AB0C-CFECE18E7681}" sibTransId="{AC07ECFB-D7BE-4314-A362-17093FFBA76A}"/>
    <dgm:cxn modelId="{7F3E4FA0-30E6-4384-99E9-C691859CA9D6}" type="presOf" srcId="{07185E3E-8BB3-42D3-8CA5-451382023A40}" destId="{B195335B-3C86-4E41-A713-0158BB2D0C34}" srcOrd="0" destOrd="0" presId="urn:microsoft.com/office/officeart/2005/8/layout/orgChart1"/>
    <dgm:cxn modelId="{6C11EE54-0419-47DC-B40E-92681137EA05}" type="presOf" srcId="{4FDD4F7D-8FE8-4C02-BB0C-18AC152DA6E5}" destId="{813117E9-D0B7-4E18-BE96-2729F11A18E5}" srcOrd="0" destOrd="0" presId="urn:microsoft.com/office/officeart/2005/8/layout/orgChart1"/>
    <dgm:cxn modelId="{5FCF6039-49FB-4AFB-8E5C-790B9E17EE98}" type="presOf" srcId="{4FDD4F7D-8FE8-4C02-BB0C-18AC152DA6E5}" destId="{D4DAABA8-BF90-4D0F-981F-A8D1ACBC7630}" srcOrd="1" destOrd="0" presId="urn:microsoft.com/office/officeart/2005/8/layout/orgChart1"/>
    <dgm:cxn modelId="{D1C269A3-C3F7-466E-9746-2C74D74AB4ED}" type="presOf" srcId="{338AEE1C-F008-4687-A278-015F0E38E0A9}" destId="{B707B4E5-F2C1-454B-8F3F-260BA30C0D64}" srcOrd="0" destOrd="0" presId="urn:microsoft.com/office/officeart/2005/8/layout/orgChart1"/>
    <dgm:cxn modelId="{F1DC0DC6-35CD-473F-A576-AB9898CF6953}" type="presOf" srcId="{338AEE1C-F008-4687-A278-015F0E38E0A9}" destId="{952DAE67-62CC-47F5-BB41-9D843B8D1D16}" srcOrd="1" destOrd="0" presId="urn:microsoft.com/office/officeart/2005/8/layout/orgChart1"/>
    <dgm:cxn modelId="{CB350727-1B68-4555-9E5D-64ABC3A2904C}" type="presParOf" srcId="{B5270192-4DB6-4A4F-859A-4CBBFA2627D7}" destId="{77256F8B-7421-4CA9-911F-18BC43E49B21}" srcOrd="0" destOrd="0" presId="urn:microsoft.com/office/officeart/2005/8/layout/orgChart1"/>
    <dgm:cxn modelId="{50C93082-7ACE-4CFA-A0D4-45110CED0CBA}" type="presParOf" srcId="{77256F8B-7421-4CA9-911F-18BC43E49B21}" destId="{3EB15B9C-6F78-4DD1-8FC6-84A7395E8A59}" srcOrd="0" destOrd="0" presId="urn:microsoft.com/office/officeart/2005/8/layout/orgChart1"/>
    <dgm:cxn modelId="{6D9531FB-A315-4CB1-BB1E-746BB6D6F466}" type="presParOf" srcId="{3EB15B9C-6F78-4DD1-8FC6-84A7395E8A59}" destId="{7C29DDAA-F159-4B78-82C6-622921148CBF}" srcOrd="0" destOrd="0" presId="urn:microsoft.com/office/officeart/2005/8/layout/orgChart1"/>
    <dgm:cxn modelId="{24C7C487-1DB5-4EE5-8BCE-263429BE6AC3}" type="presParOf" srcId="{3EB15B9C-6F78-4DD1-8FC6-84A7395E8A59}" destId="{C16F52E7-3C86-4AAC-99B1-2E13AA3343BF}" srcOrd="1" destOrd="0" presId="urn:microsoft.com/office/officeart/2005/8/layout/orgChart1"/>
    <dgm:cxn modelId="{6AD95D3B-0A4A-42EA-A409-84688DDB8B5E}" type="presParOf" srcId="{77256F8B-7421-4CA9-911F-18BC43E49B21}" destId="{CF5AC751-B607-4924-BA5A-66F617DC7E06}" srcOrd="1" destOrd="0" presId="urn:microsoft.com/office/officeart/2005/8/layout/orgChart1"/>
    <dgm:cxn modelId="{277AE97B-323C-4BAB-997B-D31E3D4A7D34}" type="presParOf" srcId="{CF5AC751-B607-4924-BA5A-66F617DC7E06}" destId="{538269E8-0DFA-42B1-8F61-54FF5E4EC428}" srcOrd="0" destOrd="0" presId="urn:microsoft.com/office/officeart/2005/8/layout/orgChart1"/>
    <dgm:cxn modelId="{413BDE6C-2E55-40A9-A6A9-892EF56BAF65}" type="presParOf" srcId="{CF5AC751-B607-4924-BA5A-66F617DC7E06}" destId="{C76DA3EB-4731-44C8-91F2-9374E82CC528}" srcOrd="1" destOrd="0" presId="urn:microsoft.com/office/officeart/2005/8/layout/orgChart1"/>
    <dgm:cxn modelId="{99C7D52D-F07D-41DA-AB18-E26D530B1F7F}" type="presParOf" srcId="{C76DA3EB-4731-44C8-91F2-9374E82CC528}" destId="{F950C1F5-1C83-49E4-9B08-9E81D6CA3B4A}" srcOrd="0" destOrd="0" presId="urn:microsoft.com/office/officeart/2005/8/layout/orgChart1"/>
    <dgm:cxn modelId="{841118E7-2882-45F5-904E-201B0EB8A6F2}" type="presParOf" srcId="{F950C1F5-1C83-49E4-9B08-9E81D6CA3B4A}" destId="{813117E9-D0B7-4E18-BE96-2729F11A18E5}" srcOrd="0" destOrd="0" presId="urn:microsoft.com/office/officeart/2005/8/layout/orgChart1"/>
    <dgm:cxn modelId="{C5ACF4B0-8970-420F-B78E-EB16E8BA7AAC}" type="presParOf" srcId="{F950C1F5-1C83-49E4-9B08-9E81D6CA3B4A}" destId="{D4DAABA8-BF90-4D0F-981F-A8D1ACBC7630}" srcOrd="1" destOrd="0" presId="urn:microsoft.com/office/officeart/2005/8/layout/orgChart1"/>
    <dgm:cxn modelId="{C36BA7A3-E4CD-4164-B2C8-36DADFACBDF5}" type="presParOf" srcId="{C76DA3EB-4731-44C8-91F2-9374E82CC528}" destId="{BCE261B1-C75A-4EDD-85A1-DEC6D54839CF}" srcOrd="1" destOrd="0" presId="urn:microsoft.com/office/officeart/2005/8/layout/orgChart1"/>
    <dgm:cxn modelId="{96C428D8-7EC8-483E-A3D7-347FE29A40B8}" type="presParOf" srcId="{BCE261B1-C75A-4EDD-85A1-DEC6D54839CF}" destId="{1351AA18-2C44-4CC8-9B20-DC2C68D823CD}" srcOrd="0" destOrd="0" presId="urn:microsoft.com/office/officeart/2005/8/layout/orgChart1"/>
    <dgm:cxn modelId="{C5CE1BD6-9738-4D51-8EF4-14A3445766C8}" type="presParOf" srcId="{BCE261B1-C75A-4EDD-85A1-DEC6D54839CF}" destId="{82D49610-859C-46B4-8BEA-E5B70633FFF3}" srcOrd="1" destOrd="0" presId="urn:microsoft.com/office/officeart/2005/8/layout/orgChart1"/>
    <dgm:cxn modelId="{344CD6AF-FC0D-41BC-9606-E027AD72C8B0}" type="presParOf" srcId="{82D49610-859C-46B4-8BEA-E5B70633FFF3}" destId="{D997416A-907B-45C7-A8E9-6687551607D7}" srcOrd="0" destOrd="0" presId="urn:microsoft.com/office/officeart/2005/8/layout/orgChart1"/>
    <dgm:cxn modelId="{B44346FB-A0E4-403C-A7FE-FEAAA140ED3D}" type="presParOf" srcId="{D997416A-907B-45C7-A8E9-6687551607D7}" destId="{36DB4B05-A257-40EF-9265-9F385C8A9E9D}" srcOrd="0" destOrd="0" presId="urn:microsoft.com/office/officeart/2005/8/layout/orgChart1"/>
    <dgm:cxn modelId="{E43A72B1-83DD-4E38-83E9-2D91113DCDD9}" type="presParOf" srcId="{D997416A-907B-45C7-A8E9-6687551607D7}" destId="{D2A88C3F-469B-4DDE-A5CA-F81CB60F2656}" srcOrd="1" destOrd="0" presId="urn:microsoft.com/office/officeart/2005/8/layout/orgChart1"/>
    <dgm:cxn modelId="{A014FB3C-5F92-4FC4-B235-8B2FBD8B01C8}" type="presParOf" srcId="{82D49610-859C-46B4-8BEA-E5B70633FFF3}" destId="{3A33D7C0-08C9-4BF7-BBA5-40B9E2A28835}" srcOrd="1" destOrd="0" presId="urn:microsoft.com/office/officeart/2005/8/layout/orgChart1"/>
    <dgm:cxn modelId="{E86FD3FA-1582-40B0-B7B0-19E2ADF99B0B}" type="presParOf" srcId="{3A33D7C0-08C9-4BF7-BBA5-40B9E2A28835}" destId="{3DAF706F-3BD8-46BD-912C-B30013FE534A}" srcOrd="0" destOrd="0" presId="urn:microsoft.com/office/officeart/2005/8/layout/orgChart1"/>
    <dgm:cxn modelId="{D85CA927-C497-4547-AA8A-58D98F97CD88}" type="presParOf" srcId="{3A33D7C0-08C9-4BF7-BBA5-40B9E2A28835}" destId="{0E129268-B401-4322-A09E-3CA0774C3D7D}" srcOrd="1" destOrd="0" presId="urn:microsoft.com/office/officeart/2005/8/layout/orgChart1"/>
    <dgm:cxn modelId="{48F2B758-3BAC-4370-8F35-941AD2D88EBD}" type="presParOf" srcId="{0E129268-B401-4322-A09E-3CA0774C3D7D}" destId="{B564E4F8-9E8A-40F9-BD54-92E16B500E6B}" srcOrd="0" destOrd="0" presId="urn:microsoft.com/office/officeart/2005/8/layout/orgChart1"/>
    <dgm:cxn modelId="{D9AC1D22-4C3F-4263-AC59-371D839D0B4F}" type="presParOf" srcId="{B564E4F8-9E8A-40F9-BD54-92E16B500E6B}" destId="{B707B4E5-F2C1-454B-8F3F-260BA30C0D64}" srcOrd="0" destOrd="0" presId="urn:microsoft.com/office/officeart/2005/8/layout/orgChart1"/>
    <dgm:cxn modelId="{A8A02070-330F-4874-A8C1-3CAD38177C07}" type="presParOf" srcId="{B564E4F8-9E8A-40F9-BD54-92E16B500E6B}" destId="{952DAE67-62CC-47F5-BB41-9D843B8D1D16}" srcOrd="1" destOrd="0" presId="urn:microsoft.com/office/officeart/2005/8/layout/orgChart1"/>
    <dgm:cxn modelId="{FA95C522-1D0D-4129-BE53-5520990FDBED}" type="presParOf" srcId="{0E129268-B401-4322-A09E-3CA0774C3D7D}" destId="{750F6A46-1E69-4D5D-BEDC-10E1E0A5D40C}" srcOrd="1" destOrd="0" presId="urn:microsoft.com/office/officeart/2005/8/layout/orgChart1"/>
    <dgm:cxn modelId="{854EB01B-D519-46DE-84A2-922FED55AA77}" type="presParOf" srcId="{0E129268-B401-4322-A09E-3CA0774C3D7D}" destId="{18D840C0-E759-4489-9EDF-460A0E9C5826}" srcOrd="2" destOrd="0" presId="urn:microsoft.com/office/officeart/2005/8/layout/orgChart1"/>
    <dgm:cxn modelId="{67CA833A-3990-4DB3-AF3E-21A463D9FFA7}" type="presParOf" srcId="{82D49610-859C-46B4-8BEA-E5B70633FFF3}" destId="{15184413-65AE-44B4-9603-83C589C4766F}" srcOrd="2" destOrd="0" presId="urn:microsoft.com/office/officeart/2005/8/layout/orgChart1"/>
    <dgm:cxn modelId="{220A15B1-5BBB-4E8B-8F9D-39BBF0E48AA9}" type="presParOf" srcId="{BCE261B1-C75A-4EDD-85A1-DEC6D54839CF}" destId="{B5FC2513-72CB-4A81-9519-E8615C48A907}" srcOrd="2" destOrd="0" presId="urn:microsoft.com/office/officeart/2005/8/layout/orgChart1"/>
    <dgm:cxn modelId="{AAC2C917-3485-487F-ADFC-E985D85B33C1}" type="presParOf" srcId="{BCE261B1-C75A-4EDD-85A1-DEC6D54839CF}" destId="{E8AFBB64-B9F5-4351-A569-64D8FA403325}" srcOrd="3" destOrd="0" presId="urn:microsoft.com/office/officeart/2005/8/layout/orgChart1"/>
    <dgm:cxn modelId="{4DB68707-7E75-4A4D-B1A0-412B214E01A6}" type="presParOf" srcId="{E8AFBB64-B9F5-4351-A569-64D8FA403325}" destId="{E6FFD83C-2759-472F-B035-2BCC27D7BDAE}" srcOrd="0" destOrd="0" presId="urn:microsoft.com/office/officeart/2005/8/layout/orgChart1"/>
    <dgm:cxn modelId="{39B73906-C45D-4862-95DB-B1D13CC2296E}" type="presParOf" srcId="{E6FFD83C-2759-472F-B035-2BCC27D7BDAE}" destId="{8FD489B6-1C96-427D-8EA8-2CB42DBB7FBA}" srcOrd="0" destOrd="0" presId="urn:microsoft.com/office/officeart/2005/8/layout/orgChart1"/>
    <dgm:cxn modelId="{E18B12B1-A53B-4F7F-BD6C-998BC0CD6BEC}" type="presParOf" srcId="{E6FFD83C-2759-472F-B035-2BCC27D7BDAE}" destId="{390E9C66-5513-4380-8956-106A84BAF5FD}" srcOrd="1" destOrd="0" presId="urn:microsoft.com/office/officeart/2005/8/layout/orgChart1"/>
    <dgm:cxn modelId="{DB55BB63-A9F4-4A58-A0EB-BB49BDC22EFD}" type="presParOf" srcId="{E8AFBB64-B9F5-4351-A569-64D8FA403325}" destId="{C3279BA0-D1DE-4951-98B2-D047414BE169}" srcOrd="1" destOrd="0" presId="urn:microsoft.com/office/officeart/2005/8/layout/orgChart1"/>
    <dgm:cxn modelId="{4367AB61-1A93-4034-A664-68DBCCC327EA}" type="presParOf" srcId="{C3279BA0-D1DE-4951-98B2-D047414BE169}" destId="{B607755F-BCB5-4FC6-947E-F0781EDE2DB3}" srcOrd="0" destOrd="0" presId="urn:microsoft.com/office/officeart/2005/8/layout/orgChart1"/>
    <dgm:cxn modelId="{18F73BF7-E92F-4EBA-837F-439FC1876816}" type="presParOf" srcId="{C3279BA0-D1DE-4951-98B2-D047414BE169}" destId="{D98F4008-06E1-428D-AD8B-748B4833C17E}" srcOrd="1" destOrd="0" presId="urn:microsoft.com/office/officeart/2005/8/layout/orgChart1"/>
    <dgm:cxn modelId="{F973AC46-2500-4982-BFC6-5B04D51128C0}" type="presParOf" srcId="{D98F4008-06E1-428D-AD8B-748B4833C17E}" destId="{B98B7076-6C7E-4CC3-BC03-AC6B7A91F637}" srcOrd="0" destOrd="0" presId="urn:microsoft.com/office/officeart/2005/8/layout/orgChart1"/>
    <dgm:cxn modelId="{66FE0305-E35E-489F-9F71-DE5C633A25C9}" type="presParOf" srcId="{B98B7076-6C7E-4CC3-BC03-AC6B7A91F637}" destId="{716F66D2-F133-4177-83D4-15BE2B991EFC}" srcOrd="0" destOrd="0" presId="urn:microsoft.com/office/officeart/2005/8/layout/orgChart1"/>
    <dgm:cxn modelId="{48A68B2A-00BF-47D2-9ED6-592BFF57A01E}" type="presParOf" srcId="{B98B7076-6C7E-4CC3-BC03-AC6B7A91F637}" destId="{0B312385-1C77-4811-8CA4-0BBC6B95F767}" srcOrd="1" destOrd="0" presId="urn:microsoft.com/office/officeart/2005/8/layout/orgChart1"/>
    <dgm:cxn modelId="{A44EF86C-D98E-4157-AC67-164EA640C538}" type="presParOf" srcId="{D98F4008-06E1-428D-AD8B-748B4833C17E}" destId="{985CE1F1-0C33-4CDD-9262-1D232BAE867A}" srcOrd="1" destOrd="0" presId="urn:microsoft.com/office/officeart/2005/8/layout/orgChart1"/>
    <dgm:cxn modelId="{D37A1D75-CB3F-4219-93A7-49B5D0443133}" type="presParOf" srcId="{D98F4008-06E1-428D-AD8B-748B4833C17E}" destId="{B2AB9C32-6911-4481-BDFB-F9D4D8426B63}" srcOrd="2" destOrd="0" presId="urn:microsoft.com/office/officeart/2005/8/layout/orgChart1"/>
    <dgm:cxn modelId="{4491054E-B667-4C32-90FE-EBE46A05A3DC}" type="presParOf" srcId="{E8AFBB64-B9F5-4351-A569-64D8FA403325}" destId="{E0B8C738-E299-4198-B7EC-2C79C8476EC6}" srcOrd="2" destOrd="0" presId="urn:microsoft.com/office/officeart/2005/8/layout/orgChart1"/>
    <dgm:cxn modelId="{3F8CD2B8-9499-43BF-A25F-1024C639139F}" type="presParOf" srcId="{C76DA3EB-4731-44C8-91F2-9374E82CC528}" destId="{05245C42-FB1B-4E03-BA61-8A83C5BF6B17}" srcOrd="2" destOrd="0" presId="urn:microsoft.com/office/officeart/2005/8/layout/orgChart1"/>
    <dgm:cxn modelId="{533771C8-F5C6-4C81-9E7F-0613505CEBAD}" type="presParOf" srcId="{CF5AC751-B607-4924-BA5A-66F617DC7E06}" destId="{D14768D0-5963-41D6-91E9-1FC4EAF29996}" srcOrd="2" destOrd="0" presId="urn:microsoft.com/office/officeart/2005/8/layout/orgChart1"/>
    <dgm:cxn modelId="{6B9CAE22-6A6E-4D6F-9775-18129DB67BDF}" type="presParOf" srcId="{CF5AC751-B607-4924-BA5A-66F617DC7E06}" destId="{FE9AB7DF-CF70-4278-927D-C6A8BBD00626}" srcOrd="3" destOrd="0" presId="urn:microsoft.com/office/officeart/2005/8/layout/orgChart1"/>
    <dgm:cxn modelId="{D36AC02D-A505-41D0-B4B9-3AC1259A6C9A}" type="presParOf" srcId="{FE9AB7DF-CF70-4278-927D-C6A8BBD00626}" destId="{B94D6928-D67D-49E2-8D40-C6812F433E2E}" srcOrd="0" destOrd="0" presId="urn:microsoft.com/office/officeart/2005/8/layout/orgChart1"/>
    <dgm:cxn modelId="{A08C1B21-313A-4400-A2FD-999AC883F3B8}" type="presParOf" srcId="{B94D6928-D67D-49E2-8D40-C6812F433E2E}" destId="{B195335B-3C86-4E41-A713-0158BB2D0C34}" srcOrd="0" destOrd="0" presId="urn:microsoft.com/office/officeart/2005/8/layout/orgChart1"/>
    <dgm:cxn modelId="{55408743-2CA6-4B09-928C-D5AC9BFF3332}" type="presParOf" srcId="{B94D6928-D67D-49E2-8D40-C6812F433E2E}" destId="{0ED5CB1C-FE7E-48DA-B24B-B167607949B9}" srcOrd="1" destOrd="0" presId="urn:microsoft.com/office/officeart/2005/8/layout/orgChart1"/>
    <dgm:cxn modelId="{7848253F-E030-4505-8369-A1AD4D9B1B3A}" type="presParOf" srcId="{FE9AB7DF-CF70-4278-927D-C6A8BBD00626}" destId="{B153CF83-B96E-455A-A93D-BFC9294FD5FC}" srcOrd="1" destOrd="0" presId="urn:microsoft.com/office/officeart/2005/8/layout/orgChart1"/>
    <dgm:cxn modelId="{19C2C2F6-F004-42B2-982B-14B4F26D19A6}" type="presParOf" srcId="{FE9AB7DF-CF70-4278-927D-C6A8BBD00626}" destId="{1C288A2F-6E8F-417E-BC80-2447A0008A13}" srcOrd="2" destOrd="0" presId="urn:microsoft.com/office/officeart/2005/8/layout/orgChart1"/>
    <dgm:cxn modelId="{F82D7B38-B6C6-4990-A002-335930F3029B}" type="presParOf" srcId="{77256F8B-7421-4CA9-911F-18BC43E49B21}" destId="{679B9C84-4ED5-4D45-B781-F5A537A16D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1E647-64B8-445B-9BBE-98F9F0BED1E9}">
      <dsp:nvSpPr>
        <dsp:cNvPr id="0" name=""/>
        <dsp:cNvSpPr/>
      </dsp:nvSpPr>
      <dsp:spPr>
        <a:xfrm>
          <a:off x="5771329" y="849860"/>
          <a:ext cx="3081175" cy="356499"/>
        </a:xfrm>
        <a:custGeom>
          <a:avLst/>
          <a:gdLst/>
          <a:ahLst/>
          <a:cxnLst/>
          <a:rect l="0" t="0" r="0" b="0"/>
          <a:pathLst>
            <a:path>
              <a:moveTo>
                <a:pt x="0" y="0"/>
              </a:moveTo>
              <a:lnTo>
                <a:pt x="0" y="178249"/>
              </a:lnTo>
              <a:lnTo>
                <a:pt x="3081175" y="178249"/>
              </a:lnTo>
              <a:lnTo>
                <a:pt x="3081175" y="3564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D5D72-6CC5-496F-9C3E-96D087E03534}">
      <dsp:nvSpPr>
        <dsp:cNvPr id="0" name=""/>
        <dsp:cNvSpPr/>
      </dsp:nvSpPr>
      <dsp:spPr>
        <a:xfrm>
          <a:off x="5771329" y="849860"/>
          <a:ext cx="1027058" cy="356499"/>
        </a:xfrm>
        <a:custGeom>
          <a:avLst/>
          <a:gdLst/>
          <a:ahLst/>
          <a:cxnLst/>
          <a:rect l="0" t="0" r="0" b="0"/>
          <a:pathLst>
            <a:path>
              <a:moveTo>
                <a:pt x="0" y="0"/>
              </a:moveTo>
              <a:lnTo>
                <a:pt x="0" y="178249"/>
              </a:lnTo>
              <a:lnTo>
                <a:pt x="1027058" y="178249"/>
              </a:lnTo>
              <a:lnTo>
                <a:pt x="1027058" y="3564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92D10-615C-4BE7-8774-2D294F0E5839}">
      <dsp:nvSpPr>
        <dsp:cNvPr id="0" name=""/>
        <dsp:cNvSpPr/>
      </dsp:nvSpPr>
      <dsp:spPr>
        <a:xfrm>
          <a:off x="4744270" y="849860"/>
          <a:ext cx="1027058" cy="356499"/>
        </a:xfrm>
        <a:custGeom>
          <a:avLst/>
          <a:gdLst/>
          <a:ahLst/>
          <a:cxnLst/>
          <a:rect l="0" t="0" r="0" b="0"/>
          <a:pathLst>
            <a:path>
              <a:moveTo>
                <a:pt x="1027058" y="0"/>
              </a:moveTo>
              <a:lnTo>
                <a:pt x="1027058" y="178249"/>
              </a:lnTo>
              <a:lnTo>
                <a:pt x="0" y="178249"/>
              </a:lnTo>
              <a:lnTo>
                <a:pt x="0" y="3564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FDE18-A7AF-44E1-8173-310517013892}">
      <dsp:nvSpPr>
        <dsp:cNvPr id="0" name=""/>
        <dsp:cNvSpPr/>
      </dsp:nvSpPr>
      <dsp:spPr>
        <a:xfrm>
          <a:off x="2690153" y="2055168"/>
          <a:ext cx="1027058" cy="356499"/>
        </a:xfrm>
        <a:custGeom>
          <a:avLst/>
          <a:gdLst/>
          <a:ahLst/>
          <a:cxnLst/>
          <a:rect l="0" t="0" r="0" b="0"/>
          <a:pathLst>
            <a:path>
              <a:moveTo>
                <a:pt x="0" y="0"/>
              </a:moveTo>
              <a:lnTo>
                <a:pt x="0" y="178249"/>
              </a:lnTo>
              <a:lnTo>
                <a:pt x="1027058" y="178249"/>
              </a:lnTo>
              <a:lnTo>
                <a:pt x="1027058" y="3564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79B66-6E72-4408-A7B9-697B6878018D}">
      <dsp:nvSpPr>
        <dsp:cNvPr id="0" name=""/>
        <dsp:cNvSpPr/>
      </dsp:nvSpPr>
      <dsp:spPr>
        <a:xfrm>
          <a:off x="1663095" y="2055168"/>
          <a:ext cx="1027058" cy="356499"/>
        </a:xfrm>
        <a:custGeom>
          <a:avLst/>
          <a:gdLst/>
          <a:ahLst/>
          <a:cxnLst/>
          <a:rect l="0" t="0" r="0" b="0"/>
          <a:pathLst>
            <a:path>
              <a:moveTo>
                <a:pt x="1027058" y="0"/>
              </a:moveTo>
              <a:lnTo>
                <a:pt x="1027058" y="178249"/>
              </a:lnTo>
              <a:lnTo>
                <a:pt x="0" y="178249"/>
              </a:lnTo>
              <a:lnTo>
                <a:pt x="0" y="356499"/>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09DDDC-C102-4B59-AF8F-34AEB5875C8B}">
      <dsp:nvSpPr>
        <dsp:cNvPr id="0" name=""/>
        <dsp:cNvSpPr/>
      </dsp:nvSpPr>
      <dsp:spPr>
        <a:xfrm>
          <a:off x="2690153" y="849860"/>
          <a:ext cx="3081175" cy="356499"/>
        </a:xfrm>
        <a:custGeom>
          <a:avLst/>
          <a:gdLst/>
          <a:ahLst/>
          <a:cxnLst/>
          <a:rect l="0" t="0" r="0" b="0"/>
          <a:pathLst>
            <a:path>
              <a:moveTo>
                <a:pt x="3081175" y="0"/>
              </a:moveTo>
              <a:lnTo>
                <a:pt x="3081175" y="178249"/>
              </a:lnTo>
              <a:lnTo>
                <a:pt x="0" y="178249"/>
              </a:lnTo>
              <a:lnTo>
                <a:pt x="0" y="356499"/>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29DDAA-F159-4B78-82C6-622921148CBF}">
      <dsp:nvSpPr>
        <dsp:cNvPr id="0" name=""/>
        <dsp:cNvSpPr/>
      </dsp:nvSpPr>
      <dsp:spPr>
        <a:xfrm>
          <a:off x="4261629" y="1051"/>
          <a:ext cx="3019399"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Listings</a:t>
          </a:r>
        </a:p>
        <a:p>
          <a:pPr lvl="0" algn="ctr" defTabSz="577850">
            <a:lnSpc>
              <a:spcPct val="90000"/>
            </a:lnSpc>
            <a:spcBef>
              <a:spcPct val="0"/>
            </a:spcBef>
            <a:spcAft>
              <a:spcPct val="35000"/>
            </a:spcAft>
          </a:pPr>
          <a:r>
            <a:rPr lang="en-US" sz="1300" kern="1200" dirty="0" smtClean="0"/>
            <a:t>January 1, 1993 – December 31, 2018</a:t>
          </a:r>
        </a:p>
        <a:p>
          <a:pPr lvl="0" algn="ctr" defTabSz="577850">
            <a:lnSpc>
              <a:spcPct val="90000"/>
            </a:lnSpc>
            <a:spcBef>
              <a:spcPct val="0"/>
            </a:spcBef>
            <a:spcAft>
              <a:spcPct val="35000"/>
            </a:spcAft>
          </a:pPr>
          <a:r>
            <a:rPr lang="en-US" sz="1300" kern="1200" dirty="0" smtClean="0"/>
            <a:t>N = 9204</a:t>
          </a:r>
          <a:endParaRPr lang="en-US" sz="1300" kern="1200" dirty="0"/>
        </a:p>
      </dsp:txBody>
      <dsp:txXfrm>
        <a:off x="4261629" y="1051"/>
        <a:ext cx="3019399" cy="848808"/>
      </dsp:txXfrm>
    </dsp:sp>
    <dsp:sp modelId="{F0481AEE-12E5-430C-A6CC-BE424CAC659A}">
      <dsp:nvSpPr>
        <dsp:cNvPr id="0" name=""/>
        <dsp:cNvSpPr/>
      </dsp:nvSpPr>
      <dsp:spPr>
        <a:xfrm>
          <a:off x="1841345" y="1206360"/>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Transplant </a:t>
          </a:r>
        </a:p>
        <a:p>
          <a:pPr lvl="0" algn="ctr" defTabSz="577850">
            <a:lnSpc>
              <a:spcPct val="90000"/>
            </a:lnSpc>
            <a:spcBef>
              <a:spcPct val="0"/>
            </a:spcBef>
            <a:spcAft>
              <a:spcPct val="35000"/>
            </a:spcAft>
          </a:pPr>
          <a:r>
            <a:rPr lang="en-US" sz="1300" kern="1200" dirty="0" smtClean="0"/>
            <a:t>n = 6673</a:t>
          </a:r>
        </a:p>
        <a:p>
          <a:pPr lvl="0" algn="ctr" defTabSz="577850">
            <a:lnSpc>
              <a:spcPct val="90000"/>
            </a:lnSpc>
            <a:spcBef>
              <a:spcPct val="0"/>
            </a:spcBef>
            <a:spcAft>
              <a:spcPct val="35000"/>
            </a:spcAft>
          </a:pPr>
          <a:r>
            <a:rPr lang="en-US" sz="1300" kern="1200" dirty="0" smtClean="0"/>
            <a:t>73%</a:t>
          </a:r>
          <a:endParaRPr lang="en-US" sz="1300" kern="1200" dirty="0"/>
        </a:p>
      </dsp:txBody>
      <dsp:txXfrm>
        <a:off x="1841345" y="1206360"/>
        <a:ext cx="1697617" cy="848808"/>
      </dsp:txXfrm>
    </dsp:sp>
    <dsp:sp modelId="{CEF2E9F5-8C9E-4C36-A1F5-BFE4F911CF94}">
      <dsp:nvSpPr>
        <dsp:cNvPr id="0" name=""/>
        <dsp:cNvSpPr/>
      </dsp:nvSpPr>
      <dsp:spPr>
        <a:xfrm>
          <a:off x="814286" y="2411668"/>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Death after Transplant</a:t>
          </a:r>
        </a:p>
        <a:p>
          <a:pPr lvl="0" algn="ctr" defTabSz="577850">
            <a:lnSpc>
              <a:spcPct val="90000"/>
            </a:lnSpc>
            <a:spcBef>
              <a:spcPct val="0"/>
            </a:spcBef>
            <a:spcAft>
              <a:spcPct val="35000"/>
            </a:spcAft>
          </a:pPr>
          <a:r>
            <a:rPr lang="en-US" sz="1300" kern="1200" dirty="0" smtClean="0"/>
            <a:t>N = 1481</a:t>
          </a:r>
        </a:p>
        <a:p>
          <a:pPr lvl="0" algn="ctr" defTabSz="577850">
            <a:lnSpc>
              <a:spcPct val="90000"/>
            </a:lnSpc>
            <a:spcBef>
              <a:spcPct val="0"/>
            </a:spcBef>
            <a:spcAft>
              <a:spcPct val="35000"/>
            </a:spcAft>
          </a:pPr>
          <a:r>
            <a:rPr lang="en-US" sz="1300" kern="1200" dirty="0" smtClean="0"/>
            <a:t>22%</a:t>
          </a:r>
          <a:endParaRPr lang="en-US" sz="1300" kern="1200" dirty="0"/>
        </a:p>
      </dsp:txBody>
      <dsp:txXfrm>
        <a:off x="814286" y="2411668"/>
        <a:ext cx="1697617" cy="848808"/>
      </dsp:txXfrm>
    </dsp:sp>
    <dsp:sp modelId="{7144FA57-7CAA-4A4C-BB0F-0FA9D17D50D6}">
      <dsp:nvSpPr>
        <dsp:cNvPr id="0" name=""/>
        <dsp:cNvSpPr/>
      </dsp:nvSpPr>
      <dsp:spPr>
        <a:xfrm>
          <a:off x="2868403" y="2411668"/>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Alive*</a:t>
          </a:r>
        </a:p>
        <a:p>
          <a:pPr lvl="0" algn="ctr" defTabSz="577850">
            <a:lnSpc>
              <a:spcPct val="90000"/>
            </a:lnSpc>
            <a:spcBef>
              <a:spcPct val="0"/>
            </a:spcBef>
            <a:spcAft>
              <a:spcPct val="35000"/>
            </a:spcAft>
          </a:pPr>
          <a:r>
            <a:rPr lang="en-US" sz="1300" kern="1200" dirty="0" smtClean="0"/>
            <a:t>N = 5192</a:t>
          </a:r>
        </a:p>
        <a:p>
          <a:pPr lvl="0" algn="ctr" defTabSz="577850">
            <a:lnSpc>
              <a:spcPct val="90000"/>
            </a:lnSpc>
            <a:spcBef>
              <a:spcPct val="0"/>
            </a:spcBef>
            <a:spcAft>
              <a:spcPct val="35000"/>
            </a:spcAft>
          </a:pPr>
          <a:r>
            <a:rPr lang="en-US" sz="1300" kern="1200" dirty="0" smtClean="0"/>
            <a:t>78%</a:t>
          </a:r>
          <a:endParaRPr lang="en-US" sz="1300" kern="1200" dirty="0"/>
        </a:p>
      </dsp:txBody>
      <dsp:txXfrm>
        <a:off x="2868403" y="2411668"/>
        <a:ext cx="1697617" cy="848808"/>
      </dsp:txXfrm>
    </dsp:sp>
    <dsp:sp modelId="{87287506-D076-4F8B-904F-CA3331720465}">
      <dsp:nvSpPr>
        <dsp:cNvPr id="0" name=""/>
        <dsp:cNvSpPr/>
      </dsp:nvSpPr>
      <dsp:spPr>
        <a:xfrm>
          <a:off x="3895462" y="1206360"/>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Died on Waitlist</a:t>
          </a:r>
        </a:p>
        <a:p>
          <a:pPr lvl="0" algn="ctr" defTabSz="577850">
            <a:lnSpc>
              <a:spcPct val="90000"/>
            </a:lnSpc>
            <a:spcBef>
              <a:spcPct val="0"/>
            </a:spcBef>
            <a:spcAft>
              <a:spcPct val="35000"/>
            </a:spcAft>
          </a:pPr>
          <a:r>
            <a:rPr lang="en-US" sz="1300" kern="1200" dirty="0" smtClean="0"/>
            <a:t>N = 1288</a:t>
          </a:r>
        </a:p>
        <a:p>
          <a:pPr lvl="0" algn="ctr" defTabSz="577850">
            <a:lnSpc>
              <a:spcPct val="90000"/>
            </a:lnSpc>
            <a:spcBef>
              <a:spcPct val="0"/>
            </a:spcBef>
            <a:spcAft>
              <a:spcPct val="35000"/>
            </a:spcAft>
          </a:pPr>
          <a:r>
            <a:rPr lang="en-US" sz="1300" kern="1200" dirty="0" smtClean="0"/>
            <a:t>14%</a:t>
          </a:r>
          <a:endParaRPr lang="en-US" sz="1300" kern="1200" dirty="0"/>
        </a:p>
      </dsp:txBody>
      <dsp:txXfrm>
        <a:off x="3895462" y="1206360"/>
        <a:ext cx="1697617" cy="848808"/>
      </dsp:txXfrm>
    </dsp:sp>
    <dsp:sp modelId="{123E1CA0-6697-4299-A90F-43FFD909A0A7}">
      <dsp:nvSpPr>
        <dsp:cNvPr id="0" name=""/>
        <dsp:cNvSpPr/>
      </dsp:nvSpPr>
      <dsp:spPr>
        <a:xfrm>
          <a:off x="5949579" y="1206360"/>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Removed From List</a:t>
          </a:r>
        </a:p>
        <a:p>
          <a:pPr lvl="0" algn="ctr" defTabSz="577850">
            <a:lnSpc>
              <a:spcPct val="90000"/>
            </a:lnSpc>
            <a:spcBef>
              <a:spcPct val="0"/>
            </a:spcBef>
            <a:spcAft>
              <a:spcPct val="35000"/>
            </a:spcAft>
          </a:pPr>
          <a:r>
            <a:rPr lang="en-US" sz="1300" kern="1200" dirty="0" smtClean="0"/>
            <a:t>N = 719</a:t>
          </a:r>
        </a:p>
        <a:p>
          <a:pPr lvl="0" algn="ctr" defTabSz="577850">
            <a:lnSpc>
              <a:spcPct val="90000"/>
            </a:lnSpc>
            <a:spcBef>
              <a:spcPct val="0"/>
            </a:spcBef>
            <a:spcAft>
              <a:spcPct val="35000"/>
            </a:spcAft>
          </a:pPr>
          <a:r>
            <a:rPr lang="en-US" sz="1300" kern="1200" dirty="0" smtClean="0"/>
            <a:t>8%</a:t>
          </a:r>
        </a:p>
      </dsp:txBody>
      <dsp:txXfrm>
        <a:off x="5949579" y="1206360"/>
        <a:ext cx="1697617" cy="848808"/>
      </dsp:txXfrm>
    </dsp:sp>
    <dsp:sp modelId="{19F7FBFE-B77E-45F8-9895-F8FA503EA223}">
      <dsp:nvSpPr>
        <dsp:cNvPr id="0" name=""/>
        <dsp:cNvSpPr/>
      </dsp:nvSpPr>
      <dsp:spPr>
        <a:xfrm>
          <a:off x="8003695" y="1206360"/>
          <a:ext cx="1697617" cy="84880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Alive on List*</a:t>
          </a:r>
        </a:p>
        <a:p>
          <a:pPr lvl="0" algn="ctr" defTabSz="577850">
            <a:lnSpc>
              <a:spcPct val="90000"/>
            </a:lnSpc>
            <a:spcBef>
              <a:spcPct val="0"/>
            </a:spcBef>
            <a:spcAft>
              <a:spcPct val="35000"/>
            </a:spcAft>
          </a:pPr>
          <a:r>
            <a:rPr lang="en-US" sz="1300" kern="1200" dirty="0" smtClean="0"/>
            <a:t>N = 524</a:t>
          </a:r>
        </a:p>
        <a:p>
          <a:pPr lvl="0" algn="ctr" defTabSz="577850">
            <a:lnSpc>
              <a:spcPct val="90000"/>
            </a:lnSpc>
            <a:spcBef>
              <a:spcPct val="0"/>
            </a:spcBef>
            <a:spcAft>
              <a:spcPct val="35000"/>
            </a:spcAft>
          </a:pPr>
          <a:r>
            <a:rPr lang="en-US" sz="1300" kern="1200" dirty="0" smtClean="0"/>
            <a:t>6%</a:t>
          </a:r>
          <a:endParaRPr lang="en-US" sz="1300" kern="1200" dirty="0"/>
        </a:p>
      </dsp:txBody>
      <dsp:txXfrm>
        <a:off x="8003695" y="1206360"/>
        <a:ext cx="1697617" cy="848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768D0-5963-41D6-91E9-1FC4EAF29996}">
      <dsp:nvSpPr>
        <dsp:cNvPr id="0" name=""/>
        <dsp:cNvSpPr/>
      </dsp:nvSpPr>
      <dsp:spPr>
        <a:xfrm>
          <a:off x="6656505" y="928278"/>
          <a:ext cx="1121010" cy="389111"/>
        </a:xfrm>
        <a:custGeom>
          <a:avLst/>
          <a:gdLst/>
          <a:ahLst/>
          <a:cxnLst/>
          <a:rect l="0" t="0" r="0" b="0"/>
          <a:pathLst>
            <a:path>
              <a:moveTo>
                <a:pt x="0" y="0"/>
              </a:moveTo>
              <a:lnTo>
                <a:pt x="0" y="194555"/>
              </a:lnTo>
              <a:lnTo>
                <a:pt x="1121010" y="194555"/>
              </a:lnTo>
              <a:lnTo>
                <a:pt x="1121010" y="38911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7755F-BCB5-4FC6-947E-F0781EDE2DB3}">
      <dsp:nvSpPr>
        <dsp:cNvPr id="0" name=""/>
        <dsp:cNvSpPr/>
      </dsp:nvSpPr>
      <dsp:spPr>
        <a:xfrm>
          <a:off x="6492727" y="3559411"/>
          <a:ext cx="91440" cy="389111"/>
        </a:xfrm>
        <a:custGeom>
          <a:avLst/>
          <a:gdLst/>
          <a:ahLst/>
          <a:cxnLst/>
          <a:rect l="0" t="0" r="0" b="0"/>
          <a:pathLst>
            <a:path>
              <a:moveTo>
                <a:pt x="45720" y="0"/>
              </a:moveTo>
              <a:lnTo>
                <a:pt x="45720" y="38911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FC2513-72CB-4A81-9519-E8615C48A907}">
      <dsp:nvSpPr>
        <dsp:cNvPr id="0" name=""/>
        <dsp:cNvSpPr/>
      </dsp:nvSpPr>
      <dsp:spPr>
        <a:xfrm>
          <a:off x="5417436" y="2243844"/>
          <a:ext cx="1121010" cy="389111"/>
        </a:xfrm>
        <a:custGeom>
          <a:avLst/>
          <a:gdLst/>
          <a:ahLst/>
          <a:cxnLst/>
          <a:rect l="0" t="0" r="0" b="0"/>
          <a:pathLst>
            <a:path>
              <a:moveTo>
                <a:pt x="0" y="0"/>
              </a:moveTo>
              <a:lnTo>
                <a:pt x="0" y="194555"/>
              </a:lnTo>
              <a:lnTo>
                <a:pt x="1121010" y="194555"/>
              </a:lnTo>
              <a:lnTo>
                <a:pt x="1121010" y="38911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F706F-3BD8-46BD-912C-B30013FE534A}">
      <dsp:nvSpPr>
        <dsp:cNvPr id="0" name=""/>
        <dsp:cNvSpPr/>
      </dsp:nvSpPr>
      <dsp:spPr>
        <a:xfrm>
          <a:off x="4250705" y="3559411"/>
          <a:ext cx="91440" cy="389111"/>
        </a:xfrm>
        <a:custGeom>
          <a:avLst/>
          <a:gdLst/>
          <a:ahLst/>
          <a:cxnLst/>
          <a:rect l="0" t="0" r="0" b="0"/>
          <a:pathLst>
            <a:path>
              <a:moveTo>
                <a:pt x="45720" y="0"/>
              </a:moveTo>
              <a:lnTo>
                <a:pt x="45720" y="38911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1AA18-2C44-4CC8-9B20-DC2C68D823CD}">
      <dsp:nvSpPr>
        <dsp:cNvPr id="0" name=""/>
        <dsp:cNvSpPr/>
      </dsp:nvSpPr>
      <dsp:spPr>
        <a:xfrm>
          <a:off x="4296425" y="2243844"/>
          <a:ext cx="1121010" cy="389111"/>
        </a:xfrm>
        <a:custGeom>
          <a:avLst/>
          <a:gdLst/>
          <a:ahLst/>
          <a:cxnLst/>
          <a:rect l="0" t="0" r="0" b="0"/>
          <a:pathLst>
            <a:path>
              <a:moveTo>
                <a:pt x="1121010" y="0"/>
              </a:moveTo>
              <a:lnTo>
                <a:pt x="1121010" y="194555"/>
              </a:lnTo>
              <a:lnTo>
                <a:pt x="0" y="194555"/>
              </a:lnTo>
              <a:lnTo>
                <a:pt x="0" y="389111"/>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269E8-0DFA-42B1-8F61-54FF5E4EC428}">
      <dsp:nvSpPr>
        <dsp:cNvPr id="0" name=""/>
        <dsp:cNvSpPr/>
      </dsp:nvSpPr>
      <dsp:spPr>
        <a:xfrm>
          <a:off x="5417436" y="928278"/>
          <a:ext cx="1239068" cy="389111"/>
        </a:xfrm>
        <a:custGeom>
          <a:avLst/>
          <a:gdLst/>
          <a:ahLst/>
          <a:cxnLst/>
          <a:rect l="0" t="0" r="0" b="0"/>
          <a:pathLst>
            <a:path>
              <a:moveTo>
                <a:pt x="1239068" y="0"/>
              </a:moveTo>
              <a:lnTo>
                <a:pt x="1239068" y="194555"/>
              </a:lnTo>
              <a:lnTo>
                <a:pt x="0" y="194555"/>
              </a:lnTo>
              <a:lnTo>
                <a:pt x="0" y="389111"/>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29DDAA-F159-4B78-82C6-622921148CBF}">
      <dsp:nvSpPr>
        <dsp:cNvPr id="0" name=""/>
        <dsp:cNvSpPr/>
      </dsp:nvSpPr>
      <dsp:spPr>
        <a:xfrm>
          <a:off x="5008703" y="1823"/>
          <a:ext cx="3295604" cy="92645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Listed Patients</a:t>
          </a:r>
        </a:p>
        <a:p>
          <a:pPr lvl="0" algn="ctr" defTabSz="622300">
            <a:lnSpc>
              <a:spcPct val="90000"/>
            </a:lnSpc>
            <a:spcBef>
              <a:spcPct val="0"/>
            </a:spcBef>
            <a:spcAft>
              <a:spcPct val="35000"/>
            </a:spcAft>
          </a:pPr>
          <a:r>
            <a:rPr lang="en-US" sz="1400" b="1" kern="1200" dirty="0" smtClean="0"/>
            <a:t>January 1, 1993 – December 31, 2018</a:t>
          </a:r>
        </a:p>
        <a:p>
          <a:pPr lvl="0" algn="ctr" defTabSz="622300">
            <a:lnSpc>
              <a:spcPct val="90000"/>
            </a:lnSpc>
            <a:spcBef>
              <a:spcPct val="0"/>
            </a:spcBef>
            <a:spcAft>
              <a:spcPct val="35000"/>
            </a:spcAft>
          </a:pPr>
          <a:r>
            <a:rPr lang="en-US" sz="1400" b="0" kern="1200" dirty="0" smtClean="0"/>
            <a:t>N = 9204</a:t>
          </a:r>
          <a:endParaRPr lang="en-US" sz="1400" b="0" kern="1200" dirty="0"/>
        </a:p>
      </dsp:txBody>
      <dsp:txXfrm>
        <a:off x="5008703" y="1823"/>
        <a:ext cx="3295604" cy="926455"/>
      </dsp:txXfrm>
    </dsp:sp>
    <dsp:sp modelId="{813117E9-D0B7-4E18-BE96-2729F11A18E5}">
      <dsp:nvSpPr>
        <dsp:cNvPr id="0" name=""/>
        <dsp:cNvSpPr/>
      </dsp:nvSpPr>
      <dsp:spPr>
        <a:xfrm>
          <a:off x="4490981" y="1317389"/>
          <a:ext cx="1852910" cy="92645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dirty="0" smtClean="0"/>
            <a:t>Congenital Heart Disease</a:t>
          </a:r>
        </a:p>
        <a:p>
          <a:pPr lvl="0" algn="ctr" defTabSz="711200">
            <a:lnSpc>
              <a:spcPct val="90000"/>
            </a:lnSpc>
            <a:spcBef>
              <a:spcPct val="0"/>
            </a:spcBef>
            <a:spcAft>
              <a:spcPct val="35000"/>
            </a:spcAft>
          </a:pPr>
          <a:r>
            <a:rPr lang="en-US" sz="1600" kern="1200" dirty="0" smtClean="0"/>
            <a:t>N=4826 (52%)</a:t>
          </a:r>
        </a:p>
      </dsp:txBody>
      <dsp:txXfrm>
        <a:off x="4490981" y="1317389"/>
        <a:ext cx="1852910" cy="926455"/>
      </dsp:txXfrm>
    </dsp:sp>
    <dsp:sp modelId="{36DB4B05-A257-40EF-9265-9F385C8A9E9D}">
      <dsp:nvSpPr>
        <dsp:cNvPr id="0" name=""/>
        <dsp:cNvSpPr/>
      </dsp:nvSpPr>
      <dsp:spPr>
        <a:xfrm>
          <a:off x="3369970" y="2632956"/>
          <a:ext cx="1852910" cy="926455"/>
        </a:xfrm>
        <a:prstGeom prst="rect">
          <a:avLst/>
        </a:prstGeom>
        <a:solidFill>
          <a:schemeClr val="bg1">
            <a:lumMod val="8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err="1" smtClean="0"/>
            <a:t>Heterotaxy</a:t>
          </a:r>
          <a:endParaRPr lang="en-US" sz="1900" kern="1200" dirty="0" smtClean="0"/>
        </a:p>
        <a:p>
          <a:pPr lvl="0" algn="ctr" defTabSz="844550">
            <a:lnSpc>
              <a:spcPct val="90000"/>
            </a:lnSpc>
            <a:spcBef>
              <a:spcPct val="0"/>
            </a:spcBef>
            <a:spcAft>
              <a:spcPct val="35000"/>
            </a:spcAft>
          </a:pPr>
          <a:r>
            <a:rPr lang="en-US" sz="1900" kern="1200" dirty="0" smtClean="0"/>
            <a:t>N=181 (4%)</a:t>
          </a:r>
        </a:p>
      </dsp:txBody>
      <dsp:txXfrm>
        <a:off x="3369970" y="2632956"/>
        <a:ext cx="1852910" cy="926455"/>
      </dsp:txXfrm>
    </dsp:sp>
    <dsp:sp modelId="{B707B4E5-F2C1-454B-8F3F-260BA30C0D64}">
      <dsp:nvSpPr>
        <dsp:cNvPr id="0" name=""/>
        <dsp:cNvSpPr/>
      </dsp:nvSpPr>
      <dsp:spPr>
        <a:xfrm>
          <a:off x="3369970" y="3948522"/>
          <a:ext cx="1852910" cy="926455"/>
        </a:xfrm>
        <a:prstGeom prst="rect">
          <a:avLst/>
        </a:prstGeom>
        <a:solidFill>
          <a:schemeClr val="bg1">
            <a:lumMod val="8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Transplant</a:t>
          </a:r>
        </a:p>
        <a:p>
          <a:pPr lvl="0" algn="ctr" defTabSz="844550">
            <a:lnSpc>
              <a:spcPct val="90000"/>
            </a:lnSpc>
            <a:spcBef>
              <a:spcPct val="0"/>
            </a:spcBef>
            <a:spcAft>
              <a:spcPct val="35000"/>
            </a:spcAft>
          </a:pPr>
          <a:r>
            <a:rPr lang="en-US" sz="1900" kern="1200" dirty="0" smtClean="0"/>
            <a:t>N=120</a:t>
          </a:r>
        </a:p>
      </dsp:txBody>
      <dsp:txXfrm>
        <a:off x="3369970" y="3948522"/>
        <a:ext cx="1852910" cy="926455"/>
      </dsp:txXfrm>
    </dsp:sp>
    <dsp:sp modelId="{8FD489B6-1C96-427D-8EA8-2CB42DBB7FBA}">
      <dsp:nvSpPr>
        <dsp:cNvPr id="0" name=""/>
        <dsp:cNvSpPr/>
      </dsp:nvSpPr>
      <dsp:spPr>
        <a:xfrm>
          <a:off x="5611992" y="2632956"/>
          <a:ext cx="1852910" cy="926455"/>
        </a:xfrm>
        <a:prstGeom prst="rect">
          <a:avLst/>
        </a:prstGeom>
        <a:solidFill>
          <a:schemeClr val="bg1">
            <a:lumMod val="8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Non-</a:t>
          </a:r>
          <a:r>
            <a:rPr lang="en-US" sz="1900" kern="1200" dirty="0" err="1" smtClean="0"/>
            <a:t>Heterotaxy</a:t>
          </a:r>
          <a:endParaRPr lang="en-US" sz="1900" kern="1200" dirty="0" smtClean="0"/>
        </a:p>
        <a:p>
          <a:pPr lvl="0" algn="ctr" defTabSz="844550">
            <a:lnSpc>
              <a:spcPct val="90000"/>
            </a:lnSpc>
            <a:spcBef>
              <a:spcPct val="0"/>
            </a:spcBef>
            <a:spcAft>
              <a:spcPct val="35000"/>
            </a:spcAft>
          </a:pPr>
          <a:r>
            <a:rPr lang="en-US" sz="1900" kern="1200" dirty="0" smtClean="0"/>
            <a:t>N=4645 (96%)</a:t>
          </a:r>
        </a:p>
      </dsp:txBody>
      <dsp:txXfrm>
        <a:off x="5611992" y="2632956"/>
        <a:ext cx="1852910" cy="926455"/>
      </dsp:txXfrm>
    </dsp:sp>
    <dsp:sp modelId="{716F66D2-F133-4177-83D4-15BE2B991EFC}">
      <dsp:nvSpPr>
        <dsp:cNvPr id="0" name=""/>
        <dsp:cNvSpPr/>
      </dsp:nvSpPr>
      <dsp:spPr>
        <a:xfrm>
          <a:off x="5611992" y="3948522"/>
          <a:ext cx="1852910" cy="926455"/>
        </a:xfrm>
        <a:prstGeom prst="rect">
          <a:avLst/>
        </a:prstGeom>
        <a:solidFill>
          <a:schemeClr val="bg1">
            <a:lumMod val="85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T</a:t>
          </a:r>
        </a:p>
        <a:p>
          <a:pPr lvl="0" algn="ctr" defTabSz="844550">
            <a:lnSpc>
              <a:spcPct val="90000"/>
            </a:lnSpc>
            <a:spcBef>
              <a:spcPct val="0"/>
            </a:spcBef>
            <a:spcAft>
              <a:spcPct val="35000"/>
            </a:spcAft>
          </a:pPr>
          <a:r>
            <a:rPr lang="en-US" sz="1900" kern="1200" dirty="0" smtClean="0"/>
            <a:t>Transplant</a:t>
          </a:r>
        </a:p>
        <a:p>
          <a:pPr lvl="0" algn="ctr" defTabSz="844550">
            <a:lnSpc>
              <a:spcPct val="90000"/>
            </a:lnSpc>
            <a:spcBef>
              <a:spcPct val="0"/>
            </a:spcBef>
            <a:spcAft>
              <a:spcPct val="35000"/>
            </a:spcAft>
          </a:pPr>
          <a:r>
            <a:rPr lang="en-US" sz="1900" kern="1200" dirty="0" smtClean="0"/>
            <a:t>N=3150</a:t>
          </a:r>
        </a:p>
        <a:p>
          <a:pPr lvl="0" algn="ctr" defTabSz="844550">
            <a:lnSpc>
              <a:spcPct val="90000"/>
            </a:lnSpc>
            <a:spcBef>
              <a:spcPct val="0"/>
            </a:spcBef>
            <a:spcAft>
              <a:spcPct val="35000"/>
            </a:spcAft>
          </a:pPr>
          <a:endParaRPr lang="en-US" sz="1900" kern="1200" dirty="0" smtClean="0"/>
        </a:p>
      </dsp:txBody>
      <dsp:txXfrm>
        <a:off x="5611992" y="3948522"/>
        <a:ext cx="1852910" cy="926455"/>
      </dsp:txXfrm>
    </dsp:sp>
    <dsp:sp modelId="{B195335B-3C86-4E41-A713-0158BB2D0C34}">
      <dsp:nvSpPr>
        <dsp:cNvPr id="0" name=""/>
        <dsp:cNvSpPr/>
      </dsp:nvSpPr>
      <dsp:spPr>
        <a:xfrm>
          <a:off x="6733002" y="1317389"/>
          <a:ext cx="2089026" cy="92645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en-US" sz="1800" b="1" kern="1200" dirty="0" smtClean="0"/>
        </a:p>
        <a:p>
          <a:pPr lvl="0" algn="ctr" defTabSz="800100">
            <a:lnSpc>
              <a:spcPct val="90000"/>
            </a:lnSpc>
            <a:spcBef>
              <a:spcPct val="0"/>
            </a:spcBef>
            <a:spcAft>
              <a:spcPct val="35000"/>
            </a:spcAft>
          </a:pPr>
          <a:r>
            <a:rPr lang="en-US" sz="1600" b="1" kern="1200" dirty="0" smtClean="0"/>
            <a:t>Non-Congenital Heart Disease*</a:t>
          </a:r>
        </a:p>
        <a:p>
          <a:pPr lvl="0" algn="ctr" defTabSz="800100">
            <a:lnSpc>
              <a:spcPct val="90000"/>
            </a:lnSpc>
            <a:spcBef>
              <a:spcPct val="0"/>
            </a:spcBef>
            <a:spcAft>
              <a:spcPct val="35000"/>
            </a:spcAft>
          </a:pPr>
          <a:r>
            <a:rPr lang="en-US" sz="1600" b="0" kern="1200" dirty="0" smtClean="0"/>
            <a:t>N=4377 (48%)</a:t>
          </a:r>
        </a:p>
        <a:p>
          <a:pPr lvl="0" algn="ctr" defTabSz="800100">
            <a:lnSpc>
              <a:spcPct val="90000"/>
            </a:lnSpc>
            <a:spcBef>
              <a:spcPct val="0"/>
            </a:spcBef>
            <a:spcAft>
              <a:spcPct val="35000"/>
            </a:spcAft>
          </a:pPr>
          <a:endParaRPr lang="en-US" sz="1600" b="1" kern="1200" dirty="0" smtClean="0"/>
        </a:p>
      </dsp:txBody>
      <dsp:txXfrm>
        <a:off x="6733002" y="1317389"/>
        <a:ext cx="2089026" cy="9264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7" tIns="46585" rIns="93167" bIns="46585" rtlCol="0"/>
          <a:lstStyle>
            <a:lvl1pPr algn="l">
              <a:defRPr sz="1200"/>
            </a:lvl1pPr>
          </a:lstStyle>
          <a:p>
            <a:endParaRPr lang="en-US"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67" tIns="46585" rIns="93167" bIns="46585" rtlCol="0"/>
          <a:lstStyle>
            <a:lvl1pPr algn="r">
              <a:defRPr sz="1200"/>
            </a:lvl1pPr>
          </a:lstStyle>
          <a:p>
            <a:fld id="{70BC72F0-35D1-4869-AA0B-58AAB11D4930}" type="datetimeFigureOut">
              <a:rPr lang="en-US" smtClean="0">
                <a:latin typeface="Arial" panose="020B0604020202020204" pitchFamily="34" charset="0"/>
                <a:cs typeface="Arial" panose="020B0604020202020204" pitchFamily="34" charset="0"/>
              </a:rPr>
              <a:t>8/20/2019</a:t>
            </a:fld>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67" tIns="46585" rIns="93167" bIns="46585" rtlCol="0" anchor="b"/>
          <a:lstStyle>
            <a:lvl1pPr algn="l">
              <a:defRPr sz="1200"/>
            </a:lvl1pPr>
          </a:lstStyle>
          <a:p>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67" tIns="46585" rIns="93167" bIns="46585" rtlCol="0" anchor="b"/>
          <a:lstStyle>
            <a:lvl1pPr algn="r">
              <a:defRPr sz="1200"/>
            </a:lvl1pPr>
          </a:lstStyle>
          <a:p>
            <a:fld id="{7CE7AE07-5621-48FB-B7E2-73B9E37F499D}" type="slidenum">
              <a:rPr lang="en-US" smtClean="0">
                <a:latin typeface="Arial" panose="020B0604020202020204" pitchFamily="34" charset="0"/>
                <a:cs typeface="Arial" panose="020B0604020202020204" pitchFamily="34" charset="0"/>
              </a:rPr>
              <a:t>‹#›</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2936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7" tIns="46585" rIns="93167" bIns="46585" rtlCol="0"/>
          <a:lstStyle>
            <a:lvl1pPr algn="l">
              <a:defRPr sz="12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67" tIns="46585" rIns="93167" bIns="46585" rtlCol="0"/>
          <a:lstStyle>
            <a:lvl1pPr algn="r">
              <a:defRPr sz="1200">
                <a:latin typeface="Arial" panose="020B0604020202020204" pitchFamily="34" charset="0"/>
                <a:cs typeface="Arial" panose="020B0604020202020204" pitchFamily="34" charset="0"/>
              </a:defRPr>
            </a:lvl1pPr>
          </a:lstStyle>
          <a:p>
            <a:fld id="{6CA70588-1F6A-47E6-9DF0-603A8E44A974}" type="datetimeFigureOut">
              <a:rPr lang="en-US" smtClean="0"/>
              <a:pPr/>
              <a:t>8/20/2019</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67" tIns="46585" rIns="93167" bIns="46585"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7" tIns="46585" rIns="93167" bIns="46585"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67" tIns="46585" rIns="93167" bIns="46585" rtlCol="0" anchor="b"/>
          <a:lstStyle>
            <a:lvl1pPr algn="l">
              <a:defRPr sz="1200">
                <a:latin typeface="Arial" panose="020B0604020202020204" pitchFamily="34" charset="0"/>
                <a:cs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7" tIns="46585" rIns="93167" bIns="46585" rtlCol="0" anchor="b"/>
          <a:lstStyle>
            <a:lvl1pPr algn="r">
              <a:defRPr sz="1200">
                <a:latin typeface="Arial" panose="020B0604020202020204" pitchFamily="34" charset="0"/>
                <a:cs typeface="Arial" panose="020B0604020202020204" pitchFamily="34" charset="0"/>
              </a:defRPr>
            </a:lvl1pPr>
          </a:lstStyle>
          <a:p>
            <a:fld id="{441DB313-A8A2-45E2-982F-0A3E6768C05C}" type="slidenum">
              <a:rPr lang="en-US" smtClean="0"/>
              <a:pPr/>
              <a:t>‹#›</a:t>
            </a:fld>
            <a:endParaRPr lang="en-US" dirty="0"/>
          </a:p>
        </p:txBody>
      </p:sp>
    </p:spTree>
    <p:extLst>
      <p:ext uri="{BB962C8B-B14F-4D97-AF65-F5344CB8AC3E}">
        <p14:creationId xmlns:p14="http://schemas.microsoft.com/office/powerpoint/2010/main" val="427072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1</a:t>
            </a:fld>
            <a:endParaRPr lang="en-US" dirty="0"/>
          </a:p>
        </p:txBody>
      </p:sp>
    </p:spTree>
    <p:extLst>
      <p:ext uri="{BB962C8B-B14F-4D97-AF65-F5344CB8AC3E}">
        <p14:creationId xmlns:p14="http://schemas.microsoft.com/office/powerpoint/2010/main" val="162889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single ventricle flag </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26</a:t>
            </a:fld>
            <a:endParaRPr lang="en-US" dirty="0"/>
          </a:p>
        </p:txBody>
      </p:sp>
    </p:spTree>
    <p:extLst>
      <p:ext uri="{BB962C8B-B14F-4D97-AF65-F5344CB8AC3E}">
        <p14:creationId xmlns:p14="http://schemas.microsoft.com/office/powerpoint/2010/main" val="38605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single</a:t>
            </a:r>
            <a:r>
              <a:rPr lang="en-US" baseline="0" dirty="0" smtClean="0"/>
              <a:t> ventricle to model</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27</a:t>
            </a:fld>
            <a:endParaRPr lang="en-US" dirty="0"/>
          </a:p>
        </p:txBody>
      </p:sp>
    </p:spTree>
    <p:extLst>
      <p:ext uri="{BB962C8B-B14F-4D97-AF65-F5344CB8AC3E}">
        <p14:creationId xmlns:p14="http://schemas.microsoft.com/office/powerpoint/2010/main" val="152253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Cardiac has rejection, RV</a:t>
            </a:r>
            <a:r>
              <a:rPr lang="en-US" baseline="0" dirty="0" smtClean="0"/>
              <a:t> Failure/pulmonary hypertension</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28</a:t>
            </a:fld>
            <a:endParaRPr lang="en-US" dirty="0"/>
          </a:p>
        </p:txBody>
      </p:sp>
    </p:spTree>
    <p:extLst>
      <p:ext uri="{BB962C8B-B14F-4D97-AF65-F5344CB8AC3E}">
        <p14:creationId xmlns:p14="http://schemas.microsoft.com/office/powerpoint/2010/main" val="4042589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Renal dysfunction</a:t>
            </a:r>
            <a:r>
              <a:rPr lang="en-US" baseline="0" dirty="0" smtClean="0"/>
              <a:t> (</a:t>
            </a:r>
            <a:r>
              <a:rPr lang="en-US" baseline="0" dirty="0" err="1" smtClean="0"/>
              <a:t>eGFR</a:t>
            </a:r>
            <a:r>
              <a:rPr lang="en-US" baseline="0" dirty="0" smtClean="0"/>
              <a:t> &lt; 60)</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42</a:t>
            </a:fld>
            <a:endParaRPr lang="en-US" dirty="0"/>
          </a:p>
        </p:txBody>
      </p:sp>
    </p:spTree>
    <p:extLst>
      <p:ext uri="{BB962C8B-B14F-4D97-AF65-F5344CB8AC3E}">
        <p14:creationId xmlns:p14="http://schemas.microsoft.com/office/powerpoint/2010/main" val="310874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4</a:t>
            </a:fld>
            <a:endParaRPr lang="en-US" dirty="0"/>
          </a:p>
        </p:txBody>
      </p:sp>
    </p:spTree>
    <p:extLst>
      <p:ext uri="{BB962C8B-B14F-4D97-AF65-F5344CB8AC3E}">
        <p14:creationId xmlns:p14="http://schemas.microsoft.com/office/powerpoint/2010/main" val="347509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3/6/2019</a:t>
            </a:r>
          </a:p>
        </p:txBody>
      </p:sp>
      <p:sp>
        <p:nvSpPr>
          <p:cNvPr id="4" name="Slide Number Placeholder 3"/>
          <p:cNvSpPr>
            <a:spLocks noGrp="1"/>
          </p:cNvSpPr>
          <p:nvPr>
            <p:ph type="sldNum" sz="quarter" idx="10"/>
          </p:nvPr>
        </p:nvSpPr>
        <p:spPr/>
        <p:txBody>
          <a:bodyPr/>
          <a:lstStyle/>
          <a:p>
            <a:fld id="{441DB313-A8A2-45E2-982F-0A3E6768C05C}" type="slidenum">
              <a:rPr lang="en-US" smtClean="0"/>
              <a:pPr/>
              <a:t>6</a:t>
            </a:fld>
            <a:endParaRPr lang="en-US" dirty="0"/>
          </a:p>
        </p:txBody>
      </p:sp>
    </p:spTree>
    <p:extLst>
      <p:ext uri="{BB962C8B-B14F-4D97-AF65-F5344CB8AC3E}">
        <p14:creationId xmlns:p14="http://schemas.microsoft.com/office/powerpoint/2010/main" val="322432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3/6/2019</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7</a:t>
            </a:fld>
            <a:endParaRPr lang="en-US" dirty="0"/>
          </a:p>
        </p:txBody>
      </p:sp>
    </p:spTree>
    <p:extLst>
      <p:ext uri="{BB962C8B-B14F-4D97-AF65-F5344CB8AC3E}">
        <p14:creationId xmlns:p14="http://schemas.microsoft.com/office/powerpoint/2010/main" val="414583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3/6/2019</a:t>
            </a:r>
          </a:p>
        </p:txBody>
      </p:sp>
      <p:sp>
        <p:nvSpPr>
          <p:cNvPr id="4" name="Slide Number Placeholder 3"/>
          <p:cNvSpPr>
            <a:spLocks noGrp="1"/>
          </p:cNvSpPr>
          <p:nvPr>
            <p:ph type="sldNum" sz="quarter" idx="10"/>
          </p:nvPr>
        </p:nvSpPr>
        <p:spPr/>
        <p:txBody>
          <a:bodyPr/>
          <a:lstStyle/>
          <a:p>
            <a:fld id="{441DB313-A8A2-45E2-982F-0A3E6768C05C}" type="slidenum">
              <a:rPr lang="en-US" smtClean="0"/>
              <a:pPr/>
              <a:t>8</a:t>
            </a:fld>
            <a:endParaRPr lang="en-US" dirty="0"/>
          </a:p>
        </p:txBody>
      </p:sp>
    </p:spTree>
    <p:extLst>
      <p:ext uri="{BB962C8B-B14F-4D97-AF65-F5344CB8AC3E}">
        <p14:creationId xmlns:p14="http://schemas.microsoft.com/office/powerpoint/2010/main" val="4210185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Could</a:t>
            </a:r>
            <a:r>
              <a:rPr lang="en-US" baseline="0" dirty="0" smtClean="0"/>
              <a:t> make a ISOMERISM (0,1) indicator and a HETEROTAXY (0,1) indicator</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10</a:t>
            </a:fld>
            <a:endParaRPr lang="en-US" dirty="0"/>
          </a:p>
        </p:txBody>
      </p:sp>
    </p:spTree>
    <p:extLst>
      <p:ext uri="{BB962C8B-B14F-4D97-AF65-F5344CB8AC3E}">
        <p14:creationId xmlns:p14="http://schemas.microsoft.com/office/powerpoint/2010/main" val="119702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41DB313-A8A2-45E2-982F-0A3E6768C05C}" type="slidenum">
              <a:rPr lang="en-US" smtClean="0"/>
              <a:pPr/>
              <a:t>13</a:t>
            </a:fld>
            <a:endParaRPr lang="en-US" dirty="0"/>
          </a:p>
        </p:txBody>
      </p:sp>
    </p:spTree>
    <p:extLst>
      <p:ext uri="{BB962C8B-B14F-4D97-AF65-F5344CB8AC3E}">
        <p14:creationId xmlns:p14="http://schemas.microsoft.com/office/powerpoint/2010/main" val="19468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16</a:t>
            </a:fld>
            <a:endParaRPr lang="en-US" dirty="0"/>
          </a:p>
        </p:txBody>
      </p:sp>
    </p:spTree>
    <p:extLst>
      <p:ext uri="{BB962C8B-B14F-4D97-AF65-F5344CB8AC3E}">
        <p14:creationId xmlns:p14="http://schemas.microsoft.com/office/powerpoint/2010/main" val="257347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single ventricle flag to this table</a:t>
            </a:r>
            <a:endParaRPr lang="en-US" dirty="0"/>
          </a:p>
        </p:txBody>
      </p:sp>
      <p:sp>
        <p:nvSpPr>
          <p:cNvPr id="4" name="Slide Number Placeholder 3"/>
          <p:cNvSpPr>
            <a:spLocks noGrp="1"/>
          </p:cNvSpPr>
          <p:nvPr>
            <p:ph type="sldNum" sz="quarter" idx="10"/>
          </p:nvPr>
        </p:nvSpPr>
        <p:spPr/>
        <p:txBody>
          <a:bodyPr/>
          <a:lstStyle/>
          <a:p>
            <a:fld id="{441DB313-A8A2-45E2-982F-0A3E6768C05C}" type="slidenum">
              <a:rPr lang="en-US" smtClean="0"/>
              <a:pPr/>
              <a:t>25</a:t>
            </a:fld>
            <a:endParaRPr lang="en-US" dirty="0"/>
          </a:p>
        </p:txBody>
      </p:sp>
    </p:spTree>
    <p:extLst>
      <p:ext uri="{BB962C8B-B14F-4D97-AF65-F5344CB8AC3E}">
        <p14:creationId xmlns:p14="http://schemas.microsoft.com/office/powerpoint/2010/main" val="1496921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12192000" cy="1774825"/>
          </a:xfrm>
          <a:solidFill>
            <a:srgbClr val="2210D2"/>
          </a:solidFill>
          <a:ln>
            <a:solidFill>
              <a:srgbClr val="2210D2"/>
            </a:solidFill>
          </a:ln>
        </p:spPr>
        <p:txBody>
          <a:bodyPr/>
          <a:lstStyle>
            <a:lvl1pPr>
              <a:defRPr b="1" baseline="0">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4267200"/>
            <a:ext cx="8534400" cy="1752600"/>
          </a:xfrm>
        </p:spPr>
        <p:txBody>
          <a:bodyPr/>
          <a:lstStyle>
            <a:lvl1pPr marL="0" indent="0" algn="ctr">
              <a:buNone/>
              <a:defRPr b="1" baseline="0">
                <a:solidFill>
                  <a:srgbClr val="2210D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8/21/2018</a:t>
            </a:r>
            <a:endParaRPr lang="en-US"/>
          </a:p>
        </p:txBody>
      </p:sp>
      <p:sp>
        <p:nvSpPr>
          <p:cNvPr id="6" name="Slide Number Placeholder 5"/>
          <p:cNvSpPr>
            <a:spLocks noGrp="1"/>
          </p:cNvSpPr>
          <p:nvPr>
            <p:ph type="sldNum" sz="quarter" idx="12"/>
          </p:nvPr>
        </p:nvSpPr>
        <p:spPr/>
        <p:txBody>
          <a:bodyPr/>
          <a:lstStyle/>
          <a:p>
            <a:fld id="{56B3EBED-D219-4710-883A-BCD9C7FA395E}" type="slidenum">
              <a:rPr lang="en-US" smtClean="0"/>
              <a:t>‹#›</a:t>
            </a:fld>
            <a:endParaRPr lang="en-US"/>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6299" y="152400"/>
            <a:ext cx="5739402" cy="1778765"/>
          </a:xfrm>
          <a:prstGeom prst="rect">
            <a:avLst/>
          </a:prstGeom>
        </p:spPr>
      </p:pic>
    </p:spTree>
    <p:extLst>
      <p:ext uri="{BB962C8B-B14F-4D97-AF65-F5344CB8AC3E}">
        <p14:creationId xmlns:p14="http://schemas.microsoft.com/office/powerpoint/2010/main" val="8736344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8/21/2018</a:t>
            </a:r>
            <a:endParaRPr lang="en-US" dirty="0"/>
          </a:p>
        </p:txBody>
      </p:sp>
      <p:sp>
        <p:nvSpPr>
          <p:cNvPr id="4" name="Slide Number Placeholder 3"/>
          <p:cNvSpPr>
            <a:spLocks noGrp="1"/>
          </p:cNvSpPr>
          <p:nvPr>
            <p:ph type="sldNum" sz="quarter" idx="11"/>
          </p:nvPr>
        </p:nvSpPr>
        <p:spPr/>
        <p:txBody>
          <a:bodyPr/>
          <a:lstStyle/>
          <a:p>
            <a:fld id="{56B3EBED-D219-4710-883A-BCD9C7FA395E}" type="slidenum">
              <a:rPr lang="en-US" smtClean="0"/>
              <a:pPr/>
              <a:t>‹#›</a:t>
            </a:fld>
            <a:endParaRPr lang="en-US" dirty="0"/>
          </a:p>
        </p:txBody>
      </p:sp>
      <p:sp>
        <p:nvSpPr>
          <p:cNvPr id="9" name="Content Placeholder 8"/>
          <p:cNvSpPr>
            <a:spLocks noGrp="1"/>
          </p:cNvSpPr>
          <p:nvPr>
            <p:ph sz="quarter" idx="12"/>
          </p:nvPr>
        </p:nvSpPr>
        <p:spPr>
          <a:xfrm>
            <a:off x="609600" y="1754970"/>
            <a:ext cx="10972800" cy="44934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3"/>
          </p:nvPr>
        </p:nvSpPr>
        <p:spPr>
          <a:xfrm>
            <a:off x="609600" y="1066800"/>
            <a:ext cx="10972800" cy="533400"/>
          </a:xfrm>
        </p:spPr>
        <p:txBody>
          <a:bodyPr/>
          <a:lstStyle>
            <a:lvl1pPr marL="0" indent="0" algn="ctr">
              <a:buNone/>
              <a:defRPr b="1">
                <a:solidFill>
                  <a:srgbClr val="2210D2"/>
                </a:solidFill>
              </a:defRPr>
            </a:lvl1pPr>
          </a:lstStyle>
          <a:p>
            <a:pPr lvl="0"/>
            <a:r>
              <a:rPr lang="en-US" smtClean="0"/>
              <a:t>Click to edit Master text styles</a:t>
            </a:r>
          </a:p>
        </p:txBody>
      </p:sp>
      <p:sp>
        <p:nvSpPr>
          <p:cNvPr id="10" name="Title 1"/>
          <p:cNvSpPr>
            <a:spLocks noGrp="1"/>
          </p:cNvSpPr>
          <p:nvPr>
            <p:ph type="title"/>
          </p:nvPr>
        </p:nvSpPr>
        <p:spPr>
          <a:xfrm>
            <a:off x="0" y="2233"/>
            <a:ext cx="9982200" cy="929422"/>
          </a:xfrm>
          <a:solidFill>
            <a:srgbClr val="2210D2"/>
          </a:solidFill>
          <a:ln>
            <a:solidFill>
              <a:srgbClr val="2210D2"/>
            </a:solidFill>
          </a:ln>
        </p:spPr>
        <p:txBody>
          <a:bodyPr>
            <a:normAutofit/>
          </a:bodyPr>
          <a:lstStyle>
            <a:lvl1pPr algn="l">
              <a:defRPr sz="35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7508" y="228600"/>
            <a:ext cx="2141838" cy="663802"/>
          </a:xfrm>
          <a:prstGeom prst="rect">
            <a:avLst/>
          </a:prstGeom>
        </p:spPr>
      </p:pic>
    </p:spTree>
    <p:extLst>
      <p:ext uri="{BB962C8B-B14F-4D97-AF65-F5344CB8AC3E}">
        <p14:creationId xmlns:p14="http://schemas.microsoft.com/office/powerpoint/2010/main" val="2398065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066800"/>
            <a:ext cx="5386917" cy="803275"/>
          </a:xfrm>
        </p:spPr>
        <p:txBody>
          <a:bodyPr anchor="b"/>
          <a:lstStyle>
            <a:lvl1pPr marL="0" indent="0" algn="ctr">
              <a:buNone/>
              <a:defRPr sz="2400" b="1">
                <a:solidFill>
                  <a:srgbClr val="2210D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1991856"/>
            <a:ext cx="5386917" cy="41343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066800"/>
            <a:ext cx="5389033" cy="803275"/>
          </a:xfrm>
        </p:spPr>
        <p:txBody>
          <a:bodyPr anchor="b"/>
          <a:lstStyle>
            <a:lvl1pPr marL="0" indent="0" algn="ctr">
              <a:buNone/>
              <a:defRPr sz="2400" b="1">
                <a:solidFill>
                  <a:srgbClr val="2210D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005220"/>
            <a:ext cx="5389033" cy="41209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8/21/2018</a:t>
            </a:r>
            <a:endParaRPr lang="en-US"/>
          </a:p>
        </p:txBody>
      </p:sp>
      <p:sp>
        <p:nvSpPr>
          <p:cNvPr id="9" name="Slide Number Placeholder 8"/>
          <p:cNvSpPr>
            <a:spLocks noGrp="1"/>
          </p:cNvSpPr>
          <p:nvPr>
            <p:ph type="sldNum" sz="quarter" idx="12"/>
          </p:nvPr>
        </p:nvSpPr>
        <p:spPr/>
        <p:txBody>
          <a:bodyPr/>
          <a:lstStyle/>
          <a:p>
            <a:fld id="{56B3EBED-D219-4710-883A-BCD9C7FA395E}" type="slidenum">
              <a:rPr lang="en-US" smtClean="0"/>
              <a:t>‹#›</a:t>
            </a:fld>
            <a:endParaRPr lang="en-US"/>
          </a:p>
        </p:txBody>
      </p:sp>
      <p:sp>
        <p:nvSpPr>
          <p:cNvPr id="17" name="Title 1"/>
          <p:cNvSpPr>
            <a:spLocks noGrp="1"/>
          </p:cNvSpPr>
          <p:nvPr>
            <p:ph type="title"/>
          </p:nvPr>
        </p:nvSpPr>
        <p:spPr>
          <a:xfrm>
            <a:off x="0" y="2233"/>
            <a:ext cx="9982200" cy="929422"/>
          </a:xfrm>
          <a:solidFill>
            <a:srgbClr val="2210D2"/>
          </a:solidFill>
          <a:ln>
            <a:solidFill>
              <a:srgbClr val="2210D2"/>
            </a:solidFill>
          </a:ln>
        </p:spPr>
        <p:txBody>
          <a:bodyPr>
            <a:normAutofit/>
          </a:bodyPr>
          <a:lstStyle>
            <a:lvl1pPr algn="l">
              <a:defRPr sz="35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7508" y="228600"/>
            <a:ext cx="2141838" cy="663802"/>
          </a:xfrm>
          <a:prstGeom prst="rect">
            <a:avLst/>
          </a:prstGeom>
        </p:spPr>
      </p:pic>
    </p:spTree>
    <p:extLst>
      <p:ext uri="{BB962C8B-B14F-4D97-AF65-F5344CB8AC3E}">
        <p14:creationId xmlns:p14="http://schemas.microsoft.com/office/powerpoint/2010/main" val="42389666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5200" y="1721981"/>
            <a:ext cx="6815667" cy="45565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721981"/>
            <a:ext cx="4011084" cy="4523453"/>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8/21/2018</a:t>
            </a:r>
            <a:endParaRPr lang="en-US"/>
          </a:p>
        </p:txBody>
      </p:sp>
      <p:sp>
        <p:nvSpPr>
          <p:cNvPr id="7" name="Slide Number Placeholder 6"/>
          <p:cNvSpPr>
            <a:spLocks noGrp="1"/>
          </p:cNvSpPr>
          <p:nvPr>
            <p:ph type="sldNum" sz="quarter" idx="12"/>
          </p:nvPr>
        </p:nvSpPr>
        <p:spPr/>
        <p:txBody>
          <a:bodyPr/>
          <a:lstStyle/>
          <a:p>
            <a:fld id="{56B3EBED-D219-4710-883A-BCD9C7FA395E}" type="slidenum">
              <a:rPr lang="en-US" smtClean="0"/>
              <a:t>‹#›</a:t>
            </a:fld>
            <a:endParaRPr lang="en-US"/>
          </a:p>
        </p:txBody>
      </p:sp>
      <p:sp>
        <p:nvSpPr>
          <p:cNvPr id="10" name="Text Placeholder 9"/>
          <p:cNvSpPr>
            <a:spLocks noGrp="1"/>
          </p:cNvSpPr>
          <p:nvPr>
            <p:ph type="body" sz="quarter" idx="13"/>
          </p:nvPr>
        </p:nvSpPr>
        <p:spPr>
          <a:xfrm>
            <a:off x="609600" y="1066800"/>
            <a:ext cx="10972800" cy="533400"/>
          </a:xfrm>
        </p:spPr>
        <p:txBody>
          <a:bodyPr/>
          <a:lstStyle>
            <a:lvl1pPr marL="0" indent="0" algn="ctr">
              <a:buNone/>
              <a:defRPr b="1">
                <a:solidFill>
                  <a:srgbClr val="2210D2"/>
                </a:solidFill>
              </a:defRPr>
            </a:lvl1pPr>
          </a:lstStyle>
          <a:p>
            <a:pPr lvl="0"/>
            <a:r>
              <a:rPr lang="en-US" smtClean="0"/>
              <a:t>Click to edit Master text styles</a:t>
            </a:r>
          </a:p>
        </p:txBody>
      </p:sp>
      <p:sp>
        <p:nvSpPr>
          <p:cNvPr id="18" name="Title 1"/>
          <p:cNvSpPr>
            <a:spLocks noGrp="1"/>
          </p:cNvSpPr>
          <p:nvPr>
            <p:ph type="title"/>
          </p:nvPr>
        </p:nvSpPr>
        <p:spPr>
          <a:xfrm>
            <a:off x="0" y="2233"/>
            <a:ext cx="9982200" cy="929422"/>
          </a:xfrm>
          <a:solidFill>
            <a:srgbClr val="2210D2"/>
          </a:solidFill>
          <a:ln>
            <a:solidFill>
              <a:srgbClr val="2210D2"/>
            </a:solidFill>
          </a:ln>
        </p:spPr>
        <p:txBody>
          <a:bodyPr>
            <a:normAutofit/>
          </a:bodyPr>
          <a:lstStyle>
            <a:lvl1pPr algn="l">
              <a:defRPr sz="35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7508" y="228600"/>
            <a:ext cx="2141838" cy="663802"/>
          </a:xfrm>
          <a:prstGeom prst="rect">
            <a:avLst/>
          </a:prstGeom>
        </p:spPr>
      </p:pic>
    </p:spTree>
    <p:extLst>
      <p:ext uri="{BB962C8B-B14F-4D97-AF65-F5344CB8AC3E}">
        <p14:creationId xmlns:p14="http://schemas.microsoft.com/office/powerpoint/2010/main" val="15106237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36800" y="1115806"/>
            <a:ext cx="7315200" cy="42181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8/21/2018</a:t>
            </a:r>
            <a:endParaRPr lang="en-US"/>
          </a:p>
        </p:txBody>
      </p:sp>
      <p:sp>
        <p:nvSpPr>
          <p:cNvPr id="7" name="Slide Number Placeholder 6"/>
          <p:cNvSpPr>
            <a:spLocks noGrp="1"/>
          </p:cNvSpPr>
          <p:nvPr>
            <p:ph type="sldNum" sz="quarter" idx="12"/>
          </p:nvPr>
        </p:nvSpPr>
        <p:spPr/>
        <p:txBody>
          <a:bodyPr/>
          <a:lstStyle/>
          <a:p>
            <a:fld id="{56B3EBED-D219-4710-883A-BCD9C7FA395E}" type="slidenum">
              <a:rPr lang="en-US" smtClean="0"/>
              <a:t>‹#›</a:t>
            </a:fld>
            <a:endParaRPr lang="en-US"/>
          </a:p>
        </p:txBody>
      </p:sp>
      <p:sp>
        <p:nvSpPr>
          <p:cNvPr id="13" name="Title 1"/>
          <p:cNvSpPr>
            <a:spLocks noGrp="1"/>
          </p:cNvSpPr>
          <p:nvPr>
            <p:ph type="title"/>
          </p:nvPr>
        </p:nvSpPr>
        <p:spPr>
          <a:xfrm>
            <a:off x="0" y="2233"/>
            <a:ext cx="9982200" cy="929422"/>
          </a:xfrm>
          <a:solidFill>
            <a:srgbClr val="2210D2"/>
          </a:solidFill>
          <a:ln>
            <a:solidFill>
              <a:srgbClr val="2210D2"/>
            </a:solidFill>
          </a:ln>
        </p:spPr>
        <p:txBody>
          <a:bodyPr>
            <a:normAutofit/>
          </a:bodyPr>
          <a:lstStyle>
            <a:lvl1pPr algn="l">
              <a:defRPr sz="35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7508" y="228600"/>
            <a:ext cx="2141838" cy="663802"/>
          </a:xfrm>
          <a:prstGeom prst="rect">
            <a:avLst/>
          </a:prstGeom>
        </p:spPr>
      </p:pic>
    </p:spTree>
    <p:extLst>
      <p:ext uri="{BB962C8B-B14F-4D97-AF65-F5344CB8AC3E}">
        <p14:creationId xmlns:p14="http://schemas.microsoft.com/office/powerpoint/2010/main" val="22602003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8/21/2018</a:t>
            </a:r>
            <a:endParaRPr lang="en-US" dirty="0"/>
          </a:p>
        </p:txBody>
      </p:sp>
      <p:sp>
        <p:nvSpPr>
          <p:cNvPr id="4" name="Slide Number Placeholder 3"/>
          <p:cNvSpPr>
            <a:spLocks noGrp="1"/>
          </p:cNvSpPr>
          <p:nvPr>
            <p:ph type="sldNum" sz="quarter" idx="11"/>
          </p:nvPr>
        </p:nvSpPr>
        <p:spPr/>
        <p:txBody>
          <a:bodyPr/>
          <a:lstStyle/>
          <a:p>
            <a:fld id="{56B3EBED-D219-4710-883A-BCD9C7FA395E}" type="slidenum">
              <a:rPr lang="en-US" smtClean="0"/>
              <a:pPr/>
              <a:t>‹#›</a:t>
            </a:fld>
            <a:endParaRPr lang="en-US" dirty="0"/>
          </a:p>
        </p:txBody>
      </p:sp>
      <p:sp>
        <p:nvSpPr>
          <p:cNvPr id="7" name="Text Placeholder 6"/>
          <p:cNvSpPr>
            <a:spLocks noGrp="1"/>
          </p:cNvSpPr>
          <p:nvPr>
            <p:ph type="body" sz="quarter" idx="12"/>
          </p:nvPr>
        </p:nvSpPr>
        <p:spPr>
          <a:xfrm>
            <a:off x="0" y="2514600"/>
            <a:ext cx="12192000" cy="1371600"/>
          </a:xfrm>
          <a:solidFill>
            <a:srgbClr val="2210D2"/>
          </a:solidFill>
          <a:ln>
            <a:solidFill>
              <a:srgbClr val="2210D2"/>
            </a:solidFill>
          </a:ln>
        </p:spPr>
        <p:txBody>
          <a:bodyPr anchor="ctr">
            <a:normAutofit/>
          </a:bodyPr>
          <a:lstStyle>
            <a:lvl1pPr marL="0" indent="0" algn="ctr">
              <a:buNone/>
              <a:defRPr sz="3600" b="1">
                <a:solidFill>
                  <a:schemeClr val="bg1"/>
                </a:solidFill>
              </a:defRPr>
            </a:lvl1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6299" y="152400"/>
            <a:ext cx="5739402" cy="1778765"/>
          </a:xfrm>
          <a:prstGeom prst="rect">
            <a:avLst/>
          </a:prstGeom>
        </p:spPr>
      </p:pic>
    </p:spTree>
    <p:extLst>
      <p:ext uri="{BB962C8B-B14F-4D97-AF65-F5344CB8AC3E}">
        <p14:creationId xmlns:p14="http://schemas.microsoft.com/office/powerpoint/2010/main" val="15118297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8/21/2018</a:t>
            </a:r>
            <a:endParaRPr lang="en-US" dirty="0"/>
          </a:p>
        </p:txBody>
      </p:sp>
      <p:sp>
        <p:nvSpPr>
          <p:cNvPr id="4" name="Slide Number Placeholder 3"/>
          <p:cNvSpPr>
            <a:spLocks noGrp="1"/>
          </p:cNvSpPr>
          <p:nvPr>
            <p:ph type="sldNum" sz="quarter" idx="11"/>
          </p:nvPr>
        </p:nvSpPr>
        <p:spPr/>
        <p:txBody>
          <a:bodyPr/>
          <a:lstStyle/>
          <a:p>
            <a:fld id="{56B3EBED-D219-4710-883A-BCD9C7FA395E}" type="slidenum">
              <a:rPr lang="en-US" smtClean="0"/>
              <a:pPr/>
              <a:t>‹#›</a:t>
            </a:fld>
            <a:endParaRPr lang="en-US" dirty="0"/>
          </a:p>
        </p:txBody>
      </p:sp>
      <p:sp>
        <p:nvSpPr>
          <p:cNvPr id="11" name="Text Placeholder 9"/>
          <p:cNvSpPr>
            <a:spLocks noGrp="1"/>
          </p:cNvSpPr>
          <p:nvPr>
            <p:ph type="body" sz="quarter" idx="13"/>
          </p:nvPr>
        </p:nvSpPr>
        <p:spPr>
          <a:xfrm>
            <a:off x="609600" y="1066800"/>
            <a:ext cx="10972800" cy="533400"/>
          </a:xfrm>
        </p:spPr>
        <p:txBody>
          <a:bodyPr/>
          <a:lstStyle>
            <a:lvl1pPr marL="0" indent="0" algn="ctr">
              <a:buNone/>
              <a:defRPr b="1">
                <a:solidFill>
                  <a:srgbClr val="2210D2"/>
                </a:solidFill>
              </a:defRPr>
            </a:lvl1pPr>
          </a:lstStyle>
          <a:p>
            <a:pPr lvl="0"/>
            <a:r>
              <a:rPr lang="en-US" smtClean="0"/>
              <a:t>Click to edit Master text styles</a:t>
            </a:r>
          </a:p>
        </p:txBody>
      </p:sp>
      <p:sp>
        <p:nvSpPr>
          <p:cNvPr id="12" name="Table Placeholder 11"/>
          <p:cNvSpPr>
            <a:spLocks noGrp="1"/>
          </p:cNvSpPr>
          <p:nvPr>
            <p:ph type="tbl" sz="quarter" idx="14"/>
          </p:nvPr>
        </p:nvSpPr>
        <p:spPr>
          <a:xfrm>
            <a:off x="609600" y="1721981"/>
            <a:ext cx="10972800" cy="4602619"/>
          </a:xfrm>
        </p:spPr>
        <p:txBody>
          <a:bodyPr/>
          <a:lstStyle/>
          <a:p>
            <a:r>
              <a:rPr lang="en-US" smtClean="0"/>
              <a:t>Click icon to add table</a:t>
            </a:r>
            <a:endParaRPr lang="en-US"/>
          </a:p>
        </p:txBody>
      </p:sp>
      <p:sp>
        <p:nvSpPr>
          <p:cNvPr id="15" name="Title 1"/>
          <p:cNvSpPr>
            <a:spLocks noGrp="1"/>
          </p:cNvSpPr>
          <p:nvPr>
            <p:ph type="title"/>
          </p:nvPr>
        </p:nvSpPr>
        <p:spPr>
          <a:xfrm>
            <a:off x="0" y="2233"/>
            <a:ext cx="9982200" cy="929422"/>
          </a:xfrm>
          <a:solidFill>
            <a:srgbClr val="2210D2"/>
          </a:solidFill>
          <a:ln>
            <a:solidFill>
              <a:srgbClr val="2210D2"/>
            </a:solidFill>
          </a:ln>
        </p:spPr>
        <p:txBody>
          <a:bodyPr>
            <a:normAutofit/>
          </a:bodyPr>
          <a:lstStyle>
            <a:lvl1pPr algn="l">
              <a:defRPr sz="3500" b="1">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7508" y="228600"/>
            <a:ext cx="2141838" cy="663802"/>
          </a:xfrm>
          <a:prstGeom prst="rect">
            <a:avLst/>
          </a:prstGeom>
        </p:spPr>
      </p:pic>
    </p:spTree>
    <p:extLst>
      <p:ext uri="{BB962C8B-B14F-4D97-AF65-F5344CB8AC3E}">
        <p14:creationId xmlns:p14="http://schemas.microsoft.com/office/powerpoint/2010/main" val="29940489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8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8/21/2018</a:t>
            </a:r>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8DA1B6D-3AC4-40B2-82A5-684ABDF54DBC}" type="slidenum">
              <a:rPr lang="en-US" smtClean="0"/>
              <a:t>‹#›</a:t>
            </a:fld>
            <a:endParaRPr lang="en-US"/>
          </a:p>
        </p:txBody>
      </p:sp>
    </p:spTree>
    <p:extLst>
      <p:ext uri="{BB962C8B-B14F-4D97-AF65-F5344CB8AC3E}">
        <p14:creationId xmlns:p14="http://schemas.microsoft.com/office/powerpoint/2010/main" val="52381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400">
                <a:solidFill>
                  <a:schemeClr val="tx1">
                    <a:tint val="75000"/>
                  </a:schemeClr>
                </a:solidFill>
                <a:latin typeface="Arial" panose="020B0604020202020204" pitchFamily="34" charset="0"/>
                <a:cs typeface="Arial" panose="020B0604020202020204" pitchFamily="34" charset="0"/>
              </a:defRPr>
            </a:lvl1pPr>
          </a:lstStyle>
          <a:p>
            <a:r>
              <a:rPr lang="en-US" smtClean="0"/>
              <a:t>8/21/2018</a:t>
            </a:r>
            <a:endParaRPr lang="en-US" dirty="0" smtClean="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400">
                <a:solidFill>
                  <a:schemeClr val="tx1">
                    <a:tint val="75000"/>
                  </a:schemeClr>
                </a:solidFill>
                <a:latin typeface="Arial" panose="020B0604020202020204" pitchFamily="34" charset="0"/>
                <a:cs typeface="Arial" panose="020B0604020202020204" pitchFamily="34" charset="0"/>
              </a:defRPr>
            </a:lvl1pPr>
          </a:lstStyle>
          <a:p>
            <a:fld id="{56B3EBED-D219-4710-883A-BCD9C7FA395E}" type="slidenum">
              <a:rPr lang="en-US" smtClean="0"/>
              <a:pPr/>
              <a:t>‹#›</a:t>
            </a:fld>
            <a:endParaRPr lang="en-US" dirty="0"/>
          </a:p>
        </p:txBody>
      </p:sp>
    </p:spTree>
    <p:extLst>
      <p:ext uri="{BB962C8B-B14F-4D97-AF65-F5344CB8AC3E}">
        <p14:creationId xmlns:p14="http://schemas.microsoft.com/office/powerpoint/2010/main" val="368907129"/>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3" r:id="rId3"/>
    <p:sldLayoutId id="2147483656" r:id="rId4"/>
    <p:sldLayoutId id="2147483657" r:id="rId5"/>
    <p:sldLayoutId id="2147483658" r:id="rId6"/>
    <p:sldLayoutId id="2147483660" r:id="rId7"/>
    <p:sldLayoutId id="2147483661" r:id="rId8"/>
    <p:sldLayoutId id="2147483662" r:id="rId9"/>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rgbClr val="2210D2"/>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Heart </a:t>
            </a:r>
            <a:r>
              <a:rPr lang="en-US" sz="3600" dirty="0"/>
              <a:t>Transplantation in CHD patients with </a:t>
            </a:r>
            <a:r>
              <a:rPr lang="en-US" sz="3600" dirty="0" err="1"/>
              <a:t>Heterotaxy</a:t>
            </a:r>
            <a:r>
              <a:rPr lang="en-US" sz="3600" dirty="0"/>
              <a:t> Syndrome   </a:t>
            </a:r>
          </a:p>
        </p:txBody>
      </p:sp>
      <p:sp>
        <p:nvSpPr>
          <p:cNvPr id="3" name="Subtitle 2"/>
          <p:cNvSpPr>
            <a:spLocks noGrp="1"/>
          </p:cNvSpPr>
          <p:nvPr>
            <p:ph type="subTitle" idx="1"/>
          </p:nvPr>
        </p:nvSpPr>
        <p:spPr>
          <a:xfrm>
            <a:off x="1562100" y="4061191"/>
            <a:ext cx="9067800" cy="2454276"/>
          </a:xfrm>
        </p:spPr>
        <p:txBody>
          <a:bodyPr>
            <a:normAutofit fontScale="55000" lnSpcReduction="20000"/>
          </a:bodyPr>
          <a:lstStyle/>
          <a:p>
            <a:r>
              <a:rPr lang="en-US" u="sng" dirty="0"/>
              <a:t>Writing Group Members</a:t>
            </a:r>
            <a:r>
              <a:rPr lang="en-US" u="sng" dirty="0" smtClean="0"/>
              <a:t>:</a:t>
            </a:r>
          </a:p>
          <a:p>
            <a:pPr marL="457200" indent="-457200" algn="l">
              <a:buFont typeface="+mj-lt"/>
              <a:buAutoNum type="arabicPeriod"/>
            </a:pPr>
            <a:r>
              <a:rPr lang="en-US" sz="2500" dirty="0" err="1" smtClean="0"/>
              <a:t>Asma</a:t>
            </a:r>
            <a:r>
              <a:rPr lang="en-US" sz="2500" dirty="0"/>
              <a:t> Khan, Ann &amp; Robert H. Lurie Children's Hospital of Chicago </a:t>
            </a:r>
            <a:endParaRPr lang="en-US" sz="2500" dirty="0" smtClean="0"/>
          </a:p>
          <a:p>
            <a:pPr marL="457200" indent="-457200" algn="l">
              <a:buFont typeface="+mj-lt"/>
              <a:buAutoNum type="arabicPeriod"/>
            </a:pPr>
            <a:r>
              <a:rPr lang="en-US" sz="2500" dirty="0" smtClean="0"/>
              <a:t>Melanie </a:t>
            </a:r>
            <a:r>
              <a:rPr lang="en-US" sz="2500" dirty="0" err="1" smtClean="0"/>
              <a:t>Everitt</a:t>
            </a:r>
            <a:r>
              <a:rPr lang="en-US" sz="2500" dirty="0"/>
              <a:t>, Children’s Hospital Colorado Heart </a:t>
            </a:r>
            <a:r>
              <a:rPr lang="en-US" sz="2500" dirty="0" smtClean="0"/>
              <a:t>Institute</a:t>
            </a:r>
          </a:p>
          <a:p>
            <a:pPr marL="457200" indent="-457200" algn="l">
              <a:buFont typeface="+mj-lt"/>
              <a:buAutoNum type="arabicPeriod"/>
            </a:pPr>
            <a:r>
              <a:rPr lang="en-US" sz="2500" dirty="0" err="1" smtClean="0"/>
              <a:t>Elfi</a:t>
            </a:r>
            <a:r>
              <a:rPr lang="en-US" sz="2500" dirty="0"/>
              <a:t> Pahl, Ann &amp; Robert H. Lurie Children's Hospital of Chicago </a:t>
            </a:r>
            <a:endParaRPr lang="en-US" sz="2500" dirty="0" smtClean="0"/>
          </a:p>
          <a:p>
            <a:pPr marL="457200" indent="-457200" algn="l">
              <a:buFont typeface="+mj-lt"/>
              <a:buAutoNum type="arabicPeriod"/>
            </a:pPr>
            <a:r>
              <a:rPr lang="en-US" sz="2500" dirty="0"/>
              <a:t>James Kirklin, University of Alabama at Birmingham </a:t>
            </a:r>
            <a:endParaRPr lang="en-US" sz="2500" dirty="0" smtClean="0"/>
          </a:p>
          <a:p>
            <a:pPr marL="457200" indent="-457200" algn="l">
              <a:buFont typeface="+mj-lt"/>
              <a:buAutoNum type="arabicPeriod"/>
            </a:pPr>
            <a:r>
              <a:rPr lang="en-US" sz="2500" dirty="0" smtClean="0"/>
              <a:t>Devin Koehl</a:t>
            </a:r>
            <a:r>
              <a:rPr lang="en-US" sz="2500" dirty="0"/>
              <a:t>, University of Alabama at Birmingham </a:t>
            </a:r>
            <a:endParaRPr lang="en-US" sz="2500" dirty="0" smtClean="0"/>
          </a:p>
          <a:p>
            <a:pPr marL="457200" indent="-457200" algn="l">
              <a:buFont typeface="+mj-lt"/>
              <a:buAutoNum type="arabicPeriod"/>
            </a:pPr>
            <a:r>
              <a:rPr lang="en-US" sz="2500" dirty="0"/>
              <a:t>Ryan Cantor, University of Alabama at Birmingham </a:t>
            </a:r>
            <a:endParaRPr lang="en-US" sz="2500" dirty="0" smtClean="0"/>
          </a:p>
          <a:p>
            <a:pPr marL="457200" indent="-457200" algn="l">
              <a:buFont typeface="+mj-lt"/>
              <a:buAutoNum type="arabicPeriod"/>
            </a:pPr>
            <a:r>
              <a:rPr lang="en-US" sz="2500" dirty="0" smtClean="0"/>
              <a:t>Paolo </a:t>
            </a:r>
            <a:r>
              <a:rPr lang="en-US" sz="2500" dirty="0" err="1" smtClean="0"/>
              <a:t>Rusconi</a:t>
            </a:r>
            <a:r>
              <a:rPr lang="en-US" sz="2500" dirty="0"/>
              <a:t>, University of Miami, Jackson Memorial Hospital </a:t>
            </a:r>
            <a:endParaRPr lang="en-US" sz="2500" dirty="0" smtClean="0"/>
          </a:p>
          <a:p>
            <a:pPr marL="457200" indent="-457200" algn="l">
              <a:buFont typeface="+mj-lt"/>
              <a:buAutoNum type="arabicPeriod"/>
            </a:pPr>
            <a:r>
              <a:rPr lang="en-US" sz="2500" dirty="0" smtClean="0"/>
              <a:t>Estela </a:t>
            </a:r>
            <a:r>
              <a:rPr lang="en-US" sz="2500" dirty="0" err="1" smtClean="0"/>
              <a:t>Azeka</a:t>
            </a:r>
            <a:r>
              <a:rPr lang="en-US" sz="2500" dirty="0"/>
              <a:t>, Heart Institute (</a:t>
            </a:r>
            <a:r>
              <a:rPr lang="en-US" sz="2500" dirty="0" err="1"/>
              <a:t>InCor</a:t>
            </a:r>
            <a:r>
              <a:rPr lang="en-US" sz="2500" dirty="0"/>
              <a:t>) University of São Paulo Medical School </a:t>
            </a:r>
            <a:endParaRPr lang="en-US" sz="2500" dirty="0" smtClean="0"/>
          </a:p>
          <a:p>
            <a:pPr marL="457200" indent="-457200" algn="l">
              <a:buFont typeface="+mj-lt"/>
              <a:buAutoNum type="arabicPeriod"/>
            </a:pPr>
            <a:r>
              <a:rPr lang="en-US" sz="2500" dirty="0"/>
              <a:t>Aliessa Barnes, Children's Mercy Hospital and Clinics </a:t>
            </a:r>
            <a:endParaRPr lang="en-US" sz="2500" dirty="0" smtClean="0"/>
          </a:p>
          <a:p>
            <a:pPr marL="457200" indent="-457200" algn="l">
              <a:buFont typeface="+mj-lt"/>
              <a:buAutoNum type="arabicPeriod"/>
            </a:pPr>
            <a:r>
              <a:rPr lang="en-US" sz="2500" dirty="0" smtClean="0"/>
              <a:t>Susan </a:t>
            </a:r>
            <a:r>
              <a:rPr lang="en-US" sz="2500" dirty="0" err="1" smtClean="0"/>
              <a:t>Blensdorf</a:t>
            </a:r>
            <a:r>
              <a:rPr lang="en-US" sz="2500" dirty="0"/>
              <a:t>, Ann &amp; Robert H. Lurie Children's Hospital of </a:t>
            </a:r>
            <a:r>
              <a:rPr lang="en-US" sz="2500" dirty="0" smtClean="0"/>
              <a:t>Chicago</a:t>
            </a:r>
            <a:endParaRPr lang="en-US" sz="2500" dirty="0"/>
          </a:p>
        </p:txBody>
      </p:sp>
      <p:sp>
        <p:nvSpPr>
          <p:cNvPr id="6" name="Slide Number Placeholder 5"/>
          <p:cNvSpPr>
            <a:spLocks noGrp="1"/>
          </p:cNvSpPr>
          <p:nvPr>
            <p:ph type="sldNum" sz="quarter" idx="12"/>
          </p:nvPr>
        </p:nvSpPr>
        <p:spPr/>
        <p:txBody>
          <a:bodyPr/>
          <a:lstStyle/>
          <a:p>
            <a:fld id="{56B3EBED-D219-4710-883A-BCD9C7FA395E}" type="slidenum">
              <a:rPr lang="en-US" smtClean="0"/>
              <a:t>1</a:t>
            </a:fld>
            <a:endParaRPr lang="en-US"/>
          </a:p>
        </p:txBody>
      </p:sp>
    </p:spTree>
    <p:extLst>
      <p:ext uri="{BB962C8B-B14F-4D97-AF65-F5344CB8AC3E}">
        <p14:creationId xmlns:p14="http://schemas.microsoft.com/office/powerpoint/2010/main" val="873214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a:t>
            </a:r>
            <a:r>
              <a:rPr lang="en-US" dirty="0" err="1" smtClean="0"/>
              <a:t>Heterotaxy</a:t>
            </a:r>
            <a:r>
              <a:rPr lang="en-US" dirty="0" smtClean="0"/>
              <a:t> Indicator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HETEROTAXY (0,1) = 1 </a:t>
            </a:r>
          </a:p>
          <a:p>
            <a:pPr lvl="2"/>
            <a:r>
              <a:rPr lang="en-US" dirty="0" smtClean="0"/>
              <a:t>Medical history </a:t>
            </a:r>
            <a:r>
              <a:rPr lang="en-US" dirty="0" err="1" smtClean="0"/>
              <a:t>heterotaxy</a:t>
            </a:r>
            <a:r>
              <a:rPr lang="en-US" dirty="0" smtClean="0"/>
              <a:t>/ isomerism (8a HXISO = 1)</a:t>
            </a:r>
          </a:p>
          <a:p>
            <a:pPr lvl="3"/>
            <a:r>
              <a:rPr lang="en-US" dirty="0" smtClean="0"/>
              <a:t>If Medical history other specify </a:t>
            </a:r>
            <a:r>
              <a:rPr lang="en-US" dirty="0"/>
              <a:t>(SPECOTH) </a:t>
            </a:r>
            <a:r>
              <a:rPr lang="en-US" dirty="0" smtClean="0"/>
              <a:t>contains any mention of </a:t>
            </a:r>
            <a:r>
              <a:rPr lang="en-US" dirty="0" err="1" smtClean="0"/>
              <a:t>Asplenia</a:t>
            </a:r>
            <a:r>
              <a:rPr lang="en-US" dirty="0" smtClean="0"/>
              <a:t> or </a:t>
            </a:r>
            <a:r>
              <a:rPr lang="en-US" dirty="0" err="1" smtClean="0"/>
              <a:t>Polysplenia</a:t>
            </a:r>
            <a:r>
              <a:rPr lang="en-US" dirty="0" smtClean="0"/>
              <a:t>: (“</a:t>
            </a:r>
            <a:r>
              <a:rPr lang="en-US" dirty="0" err="1" smtClean="0"/>
              <a:t>Asplenia</a:t>
            </a:r>
            <a:r>
              <a:rPr lang="en-US" dirty="0" smtClean="0"/>
              <a:t>”, “</a:t>
            </a:r>
            <a:r>
              <a:rPr lang="en-US" dirty="0" err="1" smtClean="0"/>
              <a:t>Asplenia</a:t>
            </a:r>
            <a:r>
              <a:rPr lang="en-US" dirty="0" smtClean="0"/>
              <a:t>, Cleft Lip Thrombosis”, “</a:t>
            </a:r>
            <a:r>
              <a:rPr lang="en-US" dirty="0" err="1" smtClean="0"/>
              <a:t>Asplenic</a:t>
            </a:r>
            <a:r>
              <a:rPr lang="en-US" dirty="0" smtClean="0"/>
              <a:t>”, “</a:t>
            </a:r>
            <a:r>
              <a:rPr lang="en-US" dirty="0" err="1" smtClean="0"/>
              <a:t>Asplenia</a:t>
            </a:r>
            <a:r>
              <a:rPr lang="en-US" dirty="0" smtClean="0"/>
              <a:t>, </a:t>
            </a:r>
            <a:r>
              <a:rPr lang="en-US" dirty="0" err="1" smtClean="0"/>
              <a:t>malrotation</a:t>
            </a:r>
            <a:r>
              <a:rPr lang="en-US" dirty="0" smtClean="0"/>
              <a:t>”) then they are flagged as a </a:t>
            </a:r>
            <a:r>
              <a:rPr lang="en-US" dirty="0" err="1" smtClean="0"/>
              <a:t>heterotaxy</a:t>
            </a:r>
            <a:r>
              <a:rPr lang="en-US" dirty="0" smtClean="0"/>
              <a:t> patient.</a:t>
            </a:r>
          </a:p>
          <a:p>
            <a:pPr lvl="4"/>
            <a:r>
              <a:rPr lang="en-US" dirty="0" smtClean="0"/>
              <a:t>We may need to update the history of isomerism flag accordingly</a:t>
            </a:r>
          </a:p>
          <a:p>
            <a:pPr lvl="2"/>
            <a:r>
              <a:rPr lang="en-US" dirty="0" smtClean="0"/>
              <a:t>CHD diagnosis of </a:t>
            </a:r>
            <a:r>
              <a:rPr lang="en-US" dirty="0" err="1" smtClean="0"/>
              <a:t>heterotaxy</a:t>
            </a:r>
            <a:r>
              <a:rPr lang="en-US" dirty="0" smtClean="0"/>
              <a:t> (CHD_HETER = 1)</a:t>
            </a:r>
          </a:p>
          <a:p>
            <a:pPr lvl="3"/>
            <a:r>
              <a:rPr lang="en-US" dirty="0" smtClean="0"/>
              <a:t>If CHD Other Specify text (CHD_OTHSP) for </a:t>
            </a:r>
            <a:r>
              <a:rPr lang="en-US" dirty="0" err="1" smtClean="0"/>
              <a:t>heterotaxy</a:t>
            </a:r>
            <a:r>
              <a:rPr lang="en-US" dirty="0" smtClean="0"/>
              <a:t>, </a:t>
            </a:r>
            <a:r>
              <a:rPr lang="en-US" dirty="0" err="1" smtClean="0"/>
              <a:t>asplenia</a:t>
            </a:r>
            <a:r>
              <a:rPr lang="en-US" dirty="0" smtClean="0"/>
              <a:t> or </a:t>
            </a:r>
            <a:r>
              <a:rPr lang="en-US" dirty="0" err="1" smtClean="0"/>
              <a:t>polysplenia</a:t>
            </a:r>
            <a:r>
              <a:rPr lang="en-US" dirty="0" smtClean="0"/>
              <a:t>, </a:t>
            </a:r>
            <a:r>
              <a:rPr lang="en-US" dirty="0"/>
              <a:t>then then they are flagged as a </a:t>
            </a:r>
            <a:r>
              <a:rPr lang="en-US" dirty="0" err="1"/>
              <a:t>heterotaxy</a:t>
            </a:r>
            <a:r>
              <a:rPr lang="en-US" dirty="0"/>
              <a:t> patient</a:t>
            </a:r>
            <a:r>
              <a:rPr lang="en-US" dirty="0" smtClean="0"/>
              <a:t>.</a:t>
            </a:r>
          </a:p>
          <a:p>
            <a:pPr lvl="4"/>
            <a:r>
              <a:rPr lang="en-US" dirty="0"/>
              <a:t>We may need to update the </a:t>
            </a:r>
            <a:r>
              <a:rPr lang="en-US" dirty="0" smtClean="0"/>
              <a:t>CHD </a:t>
            </a:r>
            <a:r>
              <a:rPr lang="en-US" dirty="0" err="1" smtClean="0"/>
              <a:t>heterotaxy</a:t>
            </a:r>
            <a:r>
              <a:rPr lang="en-US" dirty="0" smtClean="0"/>
              <a:t> flag accordingly</a:t>
            </a:r>
          </a:p>
          <a:p>
            <a:pPr marL="1828800" lvl="4" indent="0">
              <a:buNone/>
            </a:pPr>
            <a:endParaRPr lang="en-US" dirty="0"/>
          </a:p>
          <a:p>
            <a:pPr lvl="3"/>
            <a:endParaRPr lang="en-US" dirty="0" smtClean="0"/>
          </a:p>
          <a:p>
            <a:pPr marL="0" indent="0">
              <a:buNone/>
            </a:pPr>
            <a:r>
              <a:rPr lang="en-US" dirty="0"/>
              <a:t>	</a:t>
            </a:r>
            <a:r>
              <a:rPr lang="en-US" dirty="0" smtClean="0"/>
              <a:t>	</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10</a:t>
            </a:fld>
            <a:endParaRPr lang="en-US"/>
          </a:p>
        </p:txBody>
      </p:sp>
    </p:spTree>
    <p:extLst>
      <p:ext uri="{BB962C8B-B14F-4D97-AF65-F5344CB8AC3E}">
        <p14:creationId xmlns:p14="http://schemas.microsoft.com/office/powerpoint/2010/main" val="114521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Medical History at Listing: </a:t>
            </a:r>
            <a:r>
              <a:rPr lang="en-US" dirty="0" err="1" smtClean="0"/>
              <a:t>Heterotaxy</a:t>
            </a:r>
            <a:r>
              <a:rPr lang="en-US" dirty="0" smtClean="0"/>
              <a:t>/Isomerism</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11</a:t>
            </a:fld>
            <a:endParaRPr lang="en-US"/>
          </a:p>
        </p:txBody>
      </p:sp>
      <p:pic>
        <p:nvPicPr>
          <p:cNvPr id="5" name="Picture 4"/>
          <p:cNvPicPr>
            <a:picLocks noChangeAspect="1"/>
          </p:cNvPicPr>
          <p:nvPr/>
        </p:nvPicPr>
        <p:blipFill>
          <a:blip r:embed="rId2"/>
          <a:stretch>
            <a:fillRect/>
          </a:stretch>
        </p:blipFill>
        <p:spPr>
          <a:xfrm>
            <a:off x="0" y="1295400"/>
            <a:ext cx="7620000" cy="4562475"/>
          </a:xfrm>
          <a:prstGeom prst="rect">
            <a:avLst/>
          </a:prstGeom>
        </p:spPr>
      </p:pic>
      <p:sp>
        <p:nvSpPr>
          <p:cNvPr id="6" name="Rectangle 5"/>
          <p:cNvSpPr/>
          <p:nvPr/>
        </p:nvSpPr>
        <p:spPr>
          <a:xfrm>
            <a:off x="2971800" y="2341562"/>
            <a:ext cx="3708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 name="Picture 6"/>
          <p:cNvPicPr>
            <a:picLocks noChangeAspect="1"/>
          </p:cNvPicPr>
          <p:nvPr/>
        </p:nvPicPr>
        <p:blipFill>
          <a:blip r:embed="rId3"/>
          <a:stretch>
            <a:fillRect/>
          </a:stretch>
        </p:blipFill>
        <p:spPr>
          <a:xfrm>
            <a:off x="7010400" y="2133600"/>
            <a:ext cx="4921250" cy="2506679"/>
          </a:xfrm>
          <a:prstGeom prst="rect">
            <a:avLst/>
          </a:prstGeom>
        </p:spPr>
      </p:pic>
    </p:spTree>
    <p:extLst>
      <p:ext uri="{BB962C8B-B14F-4D97-AF65-F5344CB8AC3E}">
        <p14:creationId xmlns:p14="http://schemas.microsoft.com/office/powerpoint/2010/main" val="2357057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CHD: </a:t>
            </a:r>
            <a:r>
              <a:rPr lang="en-US" dirty="0" err="1" smtClean="0"/>
              <a:t>Heterotaxy</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12</a:t>
            </a:fld>
            <a:endParaRPr lang="en-US"/>
          </a:p>
        </p:txBody>
      </p:sp>
      <p:pic>
        <p:nvPicPr>
          <p:cNvPr id="6" name="Picture 5"/>
          <p:cNvPicPr>
            <a:picLocks noChangeAspect="1"/>
          </p:cNvPicPr>
          <p:nvPr/>
        </p:nvPicPr>
        <p:blipFill>
          <a:blip r:embed="rId2"/>
          <a:stretch>
            <a:fillRect/>
          </a:stretch>
        </p:blipFill>
        <p:spPr>
          <a:xfrm>
            <a:off x="685800" y="1114071"/>
            <a:ext cx="3634111" cy="4896860"/>
          </a:xfrm>
          <a:prstGeom prst="rect">
            <a:avLst/>
          </a:prstGeom>
        </p:spPr>
      </p:pic>
      <p:sp>
        <p:nvSpPr>
          <p:cNvPr id="7" name="Rectangle 6"/>
          <p:cNvSpPr/>
          <p:nvPr/>
        </p:nvSpPr>
        <p:spPr>
          <a:xfrm>
            <a:off x="2133600" y="3410101"/>
            <a:ext cx="2362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68305" y="2241961"/>
            <a:ext cx="914400" cy="905494"/>
          </a:xfrm>
          <a:prstGeom prst="rect">
            <a:avLst/>
          </a:prstGeom>
          <a:noFill/>
          <a:ln>
            <a:noFill/>
          </a:ln>
        </p:spPr>
        <p:txBody>
          <a:bodyPr vert="horz" wrap="none" lIns="91440" tIns="45720" rIns="91440" bIns="45720" rtlCol="0" anchor="t">
            <a:noAutofit/>
          </a:bodyPr>
          <a:lstStyle/>
          <a:p>
            <a:r>
              <a:rPr lang="en-US" sz="2400" dirty="0" smtClean="0"/>
              <a:t>*Currently flagging these </a:t>
            </a:r>
          </a:p>
          <a:p>
            <a:r>
              <a:rPr lang="en-US" sz="2400" dirty="0" smtClean="0"/>
              <a:t>patients to be in the </a:t>
            </a:r>
          </a:p>
          <a:p>
            <a:r>
              <a:rPr lang="en-US" sz="2400" dirty="0" err="1" smtClean="0"/>
              <a:t>heterotaxy</a:t>
            </a:r>
            <a:r>
              <a:rPr lang="en-US" sz="2400" dirty="0" smtClean="0"/>
              <a:t> comparison group</a:t>
            </a:r>
          </a:p>
        </p:txBody>
      </p:sp>
      <p:pic>
        <p:nvPicPr>
          <p:cNvPr id="9" name="Content Placeholder 4"/>
          <p:cNvPicPr>
            <a:picLocks noGrp="1" noChangeAspect="1"/>
          </p:cNvPicPr>
          <p:nvPr>
            <p:ph idx="1"/>
          </p:nvPr>
        </p:nvPicPr>
        <p:blipFill>
          <a:blip r:embed="rId3"/>
          <a:stretch>
            <a:fillRect/>
          </a:stretch>
        </p:blipFill>
        <p:spPr>
          <a:xfrm>
            <a:off x="4038600" y="5411249"/>
            <a:ext cx="5334000" cy="836706"/>
          </a:xfrm>
          <a:prstGeom prst="rect">
            <a:avLst/>
          </a:prstGeom>
        </p:spPr>
      </p:pic>
    </p:spTree>
    <p:extLst>
      <p:ext uri="{BB962C8B-B14F-4D97-AF65-F5344CB8AC3E}">
        <p14:creationId xmlns:p14="http://schemas.microsoft.com/office/powerpoint/2010/main" val="54066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PHTS </a:t>
            </a:r>
            <a:r>
              <a:rPr lang="en-US" dirty="0" smtClean="0"/>
              <a:t>2019 Analysis Cohort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3061691"/>
              </p:ext>
            </p:extLst>
          </p:nvPr>
        </p:nvGraphicFramePr>
        <p:xfrm>
          <a:off x="-304800" y="1143000"/>
          <a:ext cx="12192000" cy="4876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38DA1B6D-3AC4-40B2-82A5-684ABDF54DBC}" type="slidenum">
              <a:rPr lang="en-US" smtClean="0"/>
              <a:t>13</a:t>
            </a:fld>
            <a:endParaRPr lang="en-US"/>
          </a:p>
        </p:txBody>
      </p:sp>
      <p:sp>
        <p:nvSpPr>
          <p:cNvPr id="3" name="TextBox 2"/>
          <p:cNvSpPr txBox="1"/>
          <p:nvPr/>
        </p:nvSpPr>
        <p:spPr>
          <a:xfrm>
            <a:off x="6324600" y="3352800"/>
            <a:ext cx="914400" cy="914400"/>
          </a:xfrm>
          <a:prstGeom prst="rect">
            <a:avLst/>
          </a:prstGeom>
          <a:noFill/>
          <a:ln>
            <a:noFill/>
          </a:ln>
        </p:spPr>
        <p:txBody>
          <a:bodyPr vert="horz" wrap="none" lIns="91440" tIns="45720" rIns="91440" bIns="45720" rtlCol="0" anchor="t">
            <a:normAutofit/>
          </a:bodyPr>
          <a:lstStyle/>
          <a:p>
            <a:r>
              <a:rPr lang="en-US" sz="1400" dirty="0"/>
              <a:t>1</a:t>
            </a:r>
            <a:r>
              <a:rPr lang="en-US" sz="1400" dirty="0" smtClean="0"/>
              <a:t> patients missing diagnosis</a:t>
            </a:r>
          </a:p>
        </p:txBody>
      </p:sp>
      <p:sp>
        <p:nvSpPr>
          <p:cNvPr id="8" name="TextBox 7"/>
          <p:cNvSpPr txBox="1"/>
          <p:nvPr/>
        </p:nvSpPr>
        <p:spPr>
          <a:xfrm>
            <a:off x="8534400" y="2438400"/>
            <a:ext cx="2692400" cy="1295400"/>
          </a:xfrm>
          <a:prstGeom prst="rect">
            <a:avLst/>
          </a:prstGeom>
          <a:noFill/>
          <a:ln>
            <a:noFill/>
          </a:ln>
        </p:spPr>
        <p:txBody>
          <a:bodyPr vert="horz" wrap="square" lIns="91440" tIns="45720" rIns="91440" bIns="45720" rtlCol="0" anchor="t">
            <a:normAutofit/>
          </a:bodyPr>
          <a:lstStyle/>
          <a:p>
            <a:r>
              <a:rPr lang="en-US" sz="1400" b="1" dirty="0" smtClean="0"/>
              <a:t>Cardiac Tumor (n=32)</a:t>
            </a:r>
          </a:p>
          <a:p>
            <a:r>
              <a:rPr lang="en-US" sz="1400" b="1" dirty="0" smtClean="0"/>
              <a:t>Cardiomyopathy (n=4023)</a:t>
            </a:r>
          </a:p>
          <a:p>
            <a:r>
              <a:rPr lang="en-US" sz="1400" b="1" dirty="0" smtClean="0"/>
              <a:t>Myocarditis (n=313)</a:t>
            </a:r>
          </a:p>
          <a:p>
            <a:r>
              <a:rPr lang="en-US" sz="1400" b="1" dirty="0" smtClean="0"/>
              <a:t>Other, Specify (n=9)</a:t>
            </a:r>
          </a:p>
        </p:txBody>
      </p:sp>
    </p:spTree>
    <p:extLst>
      <p:ext uri="{BB962C8B-B14F-4D97-AF65-F5344CB8AC3E}">
        <p14:creationId xmlns:p14="http://schemas.microsoft.com/office/powerpoint/2010/main" val="113985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Survival on Waitlist</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14</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332967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Competing Outcomes</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15</a:t>
            </a:fld>
            <a:endParaRPr lang="en-US"/>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1203489"/>
            <a:ext cx="5943612" cy="3657607"/>
          </a:xfr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12" y="1203489"/>
            <a:ext cx="5943612" cy="3657607"/>
          </a:xfrm>
          <a:prstGeom prst="rect">
            <a:avLst/>
          </a:prstGeom>
        </p:spPr>
      </p:pic>
      <p:pic>
        <p:nvPicPr>
          <p:cNvPr id="11" name="Picture 10"/>
          <p:cNvPicPr>
            <a:picLocks noChangeAspect="1"/>
          </p:cNvPicPr>
          <p:nvPr/>
        </p:nvPicPr>
        <p:blipFill>
          <a:blip r:embed="rId4"/>
          <a:stretch>
            <a:fillRect/>
          </a:stretch>
        </p:blipFill>
        <p:spPr>
          <a:xfrm>
            <a:off x="7162800" y="4872037"/>
            <a:ext cx="3838575" cy="2009775"/>
          </a:xfrm>
          <a:prstGeom prst="rect">
            <a:avLst/>
          </a:prstGeom>
        </p:spPr>
      </p:pic>
      <p:pic>
        <p:nvPicPr>
          <p:cNvPr id="12" name="Picture 11"/>
          <p:cNvPicPr>
            <a:picLocks noChangeAspect="1"/>
          </p:cNvPicPr>
          <p:nvPr/>
        </p:nvPicPr>
        <p:blipFill>
          <a:blip r:embed="rId5"/>
          <a:stretch>
            <a:fillRect/>
          </a:stretch>
        </p:blipFill>
        <p:spPr>
          <a:xfrm>
            <a:off x="1295400" y="4885932"/>
            <a:ext cx="3838575" cy="2009775"/>
          </a:xfrm>
          <a:prstGeom prst="rect">
            <a:avLst/>
          </a:prstGeom>
        </p:spPr>
      </p:pic>
    </p:spTree>
    <p:extLst>
      <p:ext uri="{BB962C8B-B14F-4D97-AF65-F5344CB8AC3E}">
        <p14:creationId xmlns:p14="http://schemas.microsoft.com/office/powerpoint/2010/main" val="1378063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0285" y="914400"/>
            <a:ext cx="3752916" cy="2814687"/>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3201" y="914400"/>
            <a:ext cx="3752916" cy="2814687"/>
          </a:xfrm>
          <a:prstGeom prst="rect">
            <a:avLst/>
          </a:prstGeom>
        </p:spPr>
      </p:pic>
      <p:sp>
        <p:nvSpPr>
          <p:cNvPr id="2" name="Title 1"/>
          <p:cNvSpPr>
            <a:spLocks noGrp="1"/>
          </p:cNvSpPr>
          <p:nvPr>
            <p:ph type="title"/>
          </p:nvPr>
        </p:nvSpPr>
        <p:spPr/>
        <p:txBody>
          <a:bodyPr>
            <a:normAutofit/>
          </a:bodyPr>
          <a:lstStyle/>
          <a:p>
            <a:r>
              <a:rPr lang="en-US" sz="3600" dirty="0" smtClean="0"/>
              <a:t>Comparing Competing Outcomes by </a:t>
            </a:r>
            <a:r>
              <a:rPr lang="en-US" sz="3600" dirty="0" err="1" smtClean="0"/>
              <a:t>Heterotaxy</a:t>
            </a:r>
            <a:r>
              <a:rPr lang="en-US" sz="3600" dirty="0" smtClean="0"/>
              <a:t> Group</a:t>
            </a:r>
            <a:endParaRPr lang="en-US" sz="3600" dirty="0"/>
          </a:p>
        </p:txBody>
      </p:sp>
      <p:sp>
        <p:nvSpPr>
          <p:cNvPr id="4" name="Slide Number Placeholder 3"/>
          <p:cNvSpPr>
            <a:spLocks noGrp="1"/>
          </p:cNvSpPr>
          <p:nvPr>
            <p:ph type="sldNum" sz="quarter" idx="12"/>
          </p:nvPr>
        </p:nvSpPr>
        <p:spPr/>
        <p:txBody>
          <a:bodyPr/>
          <a:lstStyle/>
          <a:p>
            <a:fld id="{38DA1B6D-3AC4-40B2-82A5-684ABDF54DBC}" type="slidenum">
              <a:rPr lang="en-US" smtClean="0"/>
              <a:t>16</a:t>
            </a:fld>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8274" y="3729087"/>
            <a:ext cx="4191000" cy="3143250"/>
          </a:xfrm>
          <a:prstGeom prst="rect">
            <a:avLst/>
          </a:prstGeom>
        </p:spPr>
      </p:pic>
      <p:sp>
        <p:nvSpPr>
          <p:cNvPr id="9" name="TextBox 8"/>
          <p:cNvSpPr txBox="1"/>
          <p:nvPr/>
        </p:nvSpPr>
        <p:spPr>
          <a:xfrm>
            <a:off x="2819400" y="1219200"/>
            <a:ext cx="914400" cy="914400"/>
          </a:xfrm>
          <a:prstGeom prst="rect">
            <a:avLst/>
          </a:prstGeom>
          <a:noFill/>
          <a:ln>
            <a:noFill/>
          </a:ln>
        </p:spPr>
        <p:txBody>
          <a:bodyPr vert="horz" wrap="none" lIns="91440" tIns="45720" rIns="91440" bIns="45720" rtlCol="0" anchor="t">
            <a:normAutofit/>
          </a:bodyPr>
          <a:lstStyle/>
          <a:p>
            <a:r>
              <a:rPr lang="en-US" sz="1400" dirty="0" smtClean="0"/>
              <a:t>Transplant</a:t>
            </a:r>
          </a:p>
        </p:txBody>
      </p:sp>
      <p:sp>
        <p:nvSpPr>
          <p:cNvPr id="10" name="TextBox 9"/>
          <p:cNvSpPr txBox="1"/>
          <p:nvPr/>
        </p:nvSpPr>
        <p:spPr>
          <a:xfrm>
            <a:off x="6696174" y="1204274"/>
            <a:ext cx="914400" cy="914400"/>
          </a:xfrm>
          <a:prstGeom prst="rect">
            <a:avLst/>
          </a:prstGeom>
          <a:noFill/>
          <a:ln>
            <a:noFill/>
          </a:ln>
        </p:spPr>
        <p:txBody>
          <a:bodyPr vert="horz" wrap="none" lIns="91440" tIns="45720" rIns="91440" bIns="45720" rtlCol="0" anchor="t">
            <a:normAutofit/>
          </a:bodyPr>
          <a:lstStyle/>
          <a:p>
            <a:r>
              <a:rPr lang="en-US" sz="1400" dirty="0" smtClean="0"/>
              <a:t>Death</a:t>
            </a:r>
          </a:p>
        </p:txBody>
      </p:sp>
      <p:sp>
        <p:nvSpPr>
          <p:cNvPr id="11" name="TextBox 10"/>
          <p:cNvSpPr txBox="1"/>
          <p:nvPr/>
        </p:nvSpPr>
        <p:spPr>
          <a:xfrm>
            <a:off x="4572000" y="4130675"/>
            <a:ext cx="914400" cy="914400"/>
          </a:xfrm>
          <a:prstGeom prst="rect">
            <a:avLst/>
          </a:prstGeom>
          <a:noFill/>
          <a:ln>
            <a:noFill/>
          </a:ln>
        </p:spPr>
        <p:txBody>
          <a:bodyPr vert="horz" wrap="none" lIns="91440" tIns="45720" rIns="91440" bIns="45720" rtlCol="0" anchor="t">
            <a:normAutofit/>
          </a:bodyPr>
          <a:lstStyle/>
          <a:p>
            <a:r>
              <a:rPr lang="en-US" sz="1400" dirty="0" smtClean="0"/>
              <a:t>Removal from List</a:t>
            </a:r>
          </a:p>
        </p:txBody>
      </p:sp>
    </p:spTree>
    <p:extLst>
      <p:ext uri="{BB962C8B-B14F-4D97-AF65-F5344CB8AC3E}">
        <p14:creationId xmlns:p14="http://schemas.microsoft.com/office/powerpoint/2010/main" val="3738551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Survival after Transplant</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17</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1292696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Graft Survival after Transplant</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18</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1504640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first CAV</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19</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2790927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 Background</a:t>
            </a:r>
            <a:endParaRPr lang="en-US" dirty="0"/>
          </a:p>
        </p:txBody>
      </p:sp>
      <p:sp>
        <p:nvSpPr>
          <p:cNvPr id="3" name="Content Placeholder 2"/>
          <p:cNvSpPr>
            <a:spLocks noGrp="1"/>
          </p:cNvSpPr>
          <p:nvPr>
            <p:ph idx="1"/>
          </p:nvPr>
        </p:nvSpPr>
        <p:spPr>
          <a:xfrm>
            <a:off x="228600" y="1463054"/>
            <a:ext cx="10972800" cy="4876800"/>
          </a:xfrm>
        </p:spPr>
        <p:txBody>
          <a:bodyPr>
            <a:noAutofit/>
          </a:bodyPr>
          <a:lstStyle/>
          <a:p>
            <a:r>
              <a:rPr lang="en-US" sz="1100" dirty="0"/>
              <a:t>Congenital heart disease (CHD) continues to remain an important indication for transplantation. In the current era, CHD patients undergoing transplant as primary therapy are a diverse group and include lesions such as HLHS patients who are not candidates for Norwood palliation, infantile </a:t>
            </a:r>
            <a:r>
              <a:rPr lang="en-US" sz="1100" dirty="0" err="1"/>
              <a:t>Ebstein</a:t>
            </a:r>
            <a:r>
              <a:rPr lang="en-US" sz="1100" dirty="0"/>
              <a:t> anomaly, PA/IVS with severe coronary anomalies and complex </a:t>
            </a:r>
            <a:r>
              <a:rPr lang="en-US" sz="1100" dirty="0" err="1"/>
              <a:t>heterotaxy</a:t>
            </a:r>
            <a:r>
              <a:rPr lang="en-US" sz="1100" dirty="0"/>
              <a:t> lesions with functional single ventricles. Transplantation is in addition also performed for CHD patients with previous corrective biventricular repairs, previously palliated single ventricle patients who are not candidates for Fontan completion, and lastly for a growing population of patients with failing Fontan physiology. </a:t>
            </a:r>
          </a:p>
          <a:p>
            <a:r>
              <a:rPr lang="en-US" sz="1100" dirty="0"/>
              <a:t>Reports based on both ISHLT and UNOS databases have consistently indicated that transplantation in CHD patients with or without previous surgical palliation or repair is associated with worse outcomes (1-3). However, there is insufficient literature looking at detailed subgroup analysis on transplant outcomes for different types of CHD lesions. Previous studies comparing outcomes after HLHS vs other types of CHD have shown that HLHS patients have worse outcomes, indicating that pre-transplant diagnosis has an impact on post-transplant survival (2). Another study identified un-operated Non-HLHS infants as a high risk group (3). Worse outcomes in CHD patients could be from a combination of factors. For instance, disease specific factors such as association of certain lesions with genetic syndromes and inherent comorbidities likely play a role in post transplant outcomes. Patients with certain CHD lesions may have other perioperative risk factors that impact outcomes, such as increased need for ICU management and ventilator or ECMO/VAD dependence. Several other factors could potentially affect post-transplant outcomes, including previous surgeries with exposure to blood products and increased sensitization, and possibly increased donor ischemic time in patients with multiple prior sternotomies and in patients complex </a:t>
            </a:r>
            <a:r>
              <a:rPr lang="en-US" sz="1100" dirty="0" err="1"/>
              <a:t>heterotaxy</a:t>
            </a:r>
            <a:r>
              <a:rPr lang="en-US" sz="1100" dirty="0"/>
              <a:t> lesions with abnormal connections, making transplant a technically more challenging procedure. </a:t>
            </a:r>
          </a:p>
          <a:p>
            <a:r>
              <a:rPr lang="en-US" sz="1100" dirty="0" smtClean="0"/>
              <a:t>Visceral </a:t>
            </a:r>
            <a:r>
              <a:rPr lang="en-US" sz="1100" dirty="0"/>
              <a:t>‘</a:t>
            </a:r>
            <a:r>
              <a:rPr lang="en-US" sz="1100" dirty="0" err="1"/>
              <a:t>Heterotaxy</a:t>
            </a:r>
            <a:r>
              <a:rPr lang="en-US" sz="1100" dirty="0"/>
              <a:t>’, also referred to as isomerism, is a special group of developmental defects defined by abnormal laterality or sidedness of </a:t>
            </a:r>
            <a:r>
              <a:rPr lang="en-US" sz="1100" dirty="0" err="1"/>
              <a:t>thoracoabdominal</a:t>
            </a:r>
            <a:r>
              <a:rPr lang="en-US" sz="1100" dirty="0"/>
              <a:t> viscera.  These defects are usually associated with spleen abnormalities and often are also associated with complex CHD. This represents an interesting and </a:t>
            </a:r>
            <a:r>
              <a:rPr lang="en-US" sz="1100" dirty="0" err="1"/>
              <a:t>heterogenous</a:t>
            </a:r>
            <a:r>
              <a:rPr lang="en-US" sz="1100" dirty="0"/>
              <a:t> group of CHD patients, with a very diverse group of lesions. Interestingly, patients with </a:t>
            </a:r>
            <a:r>
              <a:rPr lang="en-US" sz="1100" dirty="0" err="1"/>
              <a:t>heterotaxy</a:t>
            </a:r>
            <a:r>
              <a:rPr lang="en-US" sz="1100" dirty="0"/>
              <a:t> have been shown to have unexplained worse outcomes in a wide range of surgical settings. A recent review of the STS database reported a higher discharge mortality for patients with Single ventricle with </a:t>
            </a:r>
            <a:r>
              <a:rPr lang="en-US" sz="1100" dirty="0" err="1"/>
              <a:t>heterotaxy</a:t>
            </a:r>
            <a:r>
              <a:rPr lang="en-US" sz="1100" dirty="0"/>
              <a:t> when compared to SV patients without </a:t>
            </a:r>
            <a:r>
              <a:rPr lang="en-US" sz="1100" dirty="0" err="1"/>
              <a:t>heterotaxy</a:t>
            </a:r>
            <a:r>
              <a:rPr lang="en-US" sz="1100" dirty="0"/>
              <a:t> after systemic to pulmonary shunts (10.8% vs 6.6%) and after Fontan procedure (4.2% vs 1.8%) (4). Patients undergoing TAPVR repair in association with </a:t>
            </a:r>
            <a:r>
              <a:rPr lang="en-US" sz="1100" dirty="0" err="1"/>
              <a:t>heterotaxy</a:t>
            </a:r>
            <a:r>
              <a:rPr lang="en-US" sz="1100" dirty="0"/>
              <a:t> have similarly been shown to have worse outcomes, with increased re-operations for pulmonary vein stenosis and overall worse survival (5-7). </a:t>
            </a:r>
          </a:p>
          <a:p>
            <a:r>
              <a:rPr lang="en-US" sz="1100" dirty="0"/>
              <a:t>There is insufficient data on outcomes after listing for cardiac transplantation in patients with </a:t>
            </a:r>
            <a:r>
              <a:rPr lang="en-US" sz="1100" dirty="0" err="1"/>
              <a:t>heterotaxy</a:t>
            </a:r>
            <a:r>
              <a:rPr lang="en-US" sz="1100" dirty="0"/>
              <a:t> syndrome. One small single institution report of experience with cardiac transplantation in CHD patients found that </a:t>
            </a:r>
            <a:r>
              <a:rPr lang="en-US" sz="1100" dirty="0" err="1"/>
              <a:t>heterotaxy</a:t>
            </a:r>
            <a:r>
              <a:rPr lang="en-US" sz="1100" dirty="0"/>
              <a:t> is associated with worse post transplant survival (8). Larsen et al described their experience with cardiac transplantation in 29 children with </a:t>
            </a:r>
            <a:r>
              <a:rPr lang="en-US" sz="1100" dirty="0" err="1"/>
              <a:t>heterotaxy</a:t>
            </a:r>
            <a:r>
              <a:rPr lang="en-US" sz="1100" dirty="0"/>
              <a:t> syndrome and found a trend for worse survival compared to patients with cardiomyopathy as well as a higher incidence of rejection (9). These results however did not reach statistical significance, possibly due to the small size of the cohort. </a:t>
            </a:r>
          </a:p>
          <a:p>
            <a:r>
              <a:rPr lang="en-US" sz="1100" dirty="0"/>
              <a:t>The reason for worse outcomes in </a:t>
            </a:r>
            <a:r>
              <a:rPr lang="en-US" sz="1100" dirty="0" err="1"/>
              <a:t>hetrotaxy</a:t>
            </a:r>
            <a:r>
              <a:rPr lang="en-US" sz="1100" dirty="0"/>
              <a:t> population is likely multi-factorial. For instance, CHD patients with </a:t>
            </a:r>
            <a:r>
              <a:rPr lang="en-US" sz="1100" dirty="0" err="1"/>
              <a:t>heterotaxy</a:t>
            </a:r>
            <a:r>
              <a:rPr lang="en-US" sz="1100" dirty="0"/>
              <a:t> have been shown to have more respiratory complications (10). This has been hypothesized to be linked to ciliary dysfunction similar to that seen in primary ciliary dyskinesia, resulting in a predisposition to respiratory complications. Additionally, functionally </a:t>
            </a:r>
            <a:r>
              <a:rPr lang="en-US" sz="1100" dirty="0" err="1"/>
              <a:t>asplenic</a:t>
            </a:r>
            <a:r>
              <a:rPr lang="en-US" sz="1100" dirty="0"/>
              <a:t> patients, especially those less than 5 years of age, are also believed to be more susceptible to infections with encapsulated organisms. These factors could contribute to worse outcomes in CHD patients with </a:t>
            </a:r>
            <a:r>
              <a:rPr lang="en-US" sz="1100" dirty="0" err="1"/>
              <a:t>heterotaxy</a:t>
            </a:r>
            <a:r>
              <a:rPr lang="en-US" sz="1100" dirty="0"/>
              <a:t>. </a:t>
            </a:r>
          </a:p>
        </p:txBody>
      </p:sp>
      <p:sp>
        <p:nvSpPr>
          <p:cNvPr id="5" name="Slide Number Placeholder 4"/>
          <p:cNvSpPr>
            <a:spLocks noGrp="1"/>
          </p:cNvSpPr>
          <p:nvPr>
            <p:ph type="sldNum" sz="quarter" idx="12"/>
          </p:nvPr>
        </p:nvSpPr>
        <p:spPr/>
        <p:txBody>
          <a:bodyPr/>
          <a:lstStyle/>
          <a:p>
            <a:fld id="{38DA1B6D-3AC4-40B2-82A5-684ABDF54DBC}" type="slidenum">
              <a:rPr lang="en-US" smtClean="0"/>
              <a:t>2</a:t>
            </a:fld>
            <a:endParaRPr lang="en-US"/>
          </a:p>
        </p:txBody>
      </p:sp>
    </p:spTree>
    <p:extLst>
      <p:ext uri="{BB962C8B-B14F-4D97-AF65-F5344CB8AC3E}">
        <p14:creationId xmlns:p14="http://schemas.microsoft.com/office/powerpoint/2010/main" val="3329008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first Rejection</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20</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676400"/>
            <a:ext cx="5943612" cy="3657607"/>
          </a:xfrm>
          <a:prstGeom prst="rect">
            <a:avLst/>
          </a:prstGeom>
        </p:spPr>
      </p:pic>
    </p:spTree>
    <p:extLst>
      <p:ext uri="{BB962C8B-B14F-4D97-AF65-F5344CB8AC3E}">
        <p14:creationId xmlns:p14="http://schemas.microsoft.com/office/powerpoint/2010/main" val="3899867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first HC Rejection</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21</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1757682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first Infection</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22</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2303880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first Malignancy</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23</a:t>
            </a:fld>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24194" y="2034378"/>
            <a:ext cx="5943612" cy="3657607"/>
          </a:xfrm>
        </p:spPr>
      </p:pic>
    </p:spTree>
    <p:extLst>
      <p:ext uri="{BB962C8B-B14F-4D97-AF65-F5344CB8AC3E}">
        <p14:creationId xmlns:p14="http://schemas.microsoft.com/office/powerpoint/2010/main" val="3857826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1: Type of </a:t>
            </a:r>
            <a:r>
              <a:rPr lang="en-US" dirty="0" err="1" smtClean="0"/>
              <a:t>Heterotaxy</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24</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334444"/>
              </p:ext>
            </p:extLst>
          </p:nvPr>
        </p:nvGraphicFramePr>
        <p:xfrm>
          <a:off x="4419600" y="2186083"/>
          <a:ext cx="3482975" cy="914400"/>
        </p:xfrm>
        <a:graphic>
          <a:graphicData uri="http://schemas.openxmlformats.org/drawingml/2006/table">
            <a:tbl>
              <a:tblPr firstRow="1" firstCol="1" bandRow="1"/>
              <a:tblGrid>
                <a:gridCol w="2454275">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Medical History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Isomerism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n=181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Asplenia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Arial" panose="020B0604020202020204" pitchFamily="34" charset="0"/>
                        </a:rPr>
                        <a:t>90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Polysplenia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Arial" panose="020B0604020202020204" pitchFamily="34" charset="0"/>
                        </a:rPr>
                        <a:t>26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Unspecified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Arial" panose="020B0604020202020204" pitchFamily="34" charset="0"/>
                        </a:rPr>
                        <a:t>65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8632334"/>
              </p:ext>
            </p:extLst>
          </p:nvPr>
        </p:nvGraphicFramePr>
        <p:xfrm>
          <a:off x="4324032" y="4648200"/>
          <a:ext cx="3482975" cy="1463040"/>
        </p:xfrm>
        <a:graphic>
          <a:graphicData uri="http://schemas.openxmlformats.org/drawingml/2006/table">
            <a:tbl>
              <a:tblPr firstRow="1" firstCol="1" bandRow="1"/>
              <a:tblGrid>
                <a:gridCol w="2454275">
                  <a:extLst>
                    <a:ext uri="{9D8B030D-6E8A-4147-A177-3AD203B41FA5}">
                      <a16:colId xmlns:a16="http://schemas.microsoft.com/office/drawing/2014/main" val="318862841"/>
                    </a:ext>
                  </a:extLst>
                </a:gridCol>
                <a:gridCol w="1028700">
                  <a:extLst>
                    <a:ext uri="{9D8B030D-6E8A-4147-A177-3AD203B41FA5}">
                      <a16:colId xmlns:a16="http://schemas.microsoft.com/office/drawing/2014/main" val="1140450916"/>
                    </a:ext>
                  </a:extLst>
                </a:gridCol>
              </a:tblGrid>
              <a:tr h="0">
                <a:tc>
                  <a:txBody>
                    <a:bodyPr/>
                    <a:lstStyle/>
                    <a:p>
                      <a:pPr marL="0" marR="0" algn="ctr">
                        <a:spcBef>
                          <a:spcPts val="0"/>
                        </a:spcBef>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Medical History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Isomerism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a:effectLst/>
                          <a:latin typeface="Times New Roman" panose="02020603050405020304" pitchFamily="18" charset="0"/>
                          <a:ea typeface="Calibri" panose="020F0502020204030204" pitchFamily="34" charset="0"/>
                          <a:cs typeface="Arial" panose="020B0604020202020204" pitchFamily="34" charset="0"/>
                        </a:rPr>
                        <a:t>n=75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3387847"/>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Asplenia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46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036078"/>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Polysplenia</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18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559443"/>
                  </a:ext>
                </a:extLst>
              </a:tr>
              <a:tr h="0">
                <a:tc>
                  <a:txBody>
                    <a:bodyPr/>
                    <a:lstStyle/>
                    <a:p>
                      <a:pPr marL="0" marR="0">
                        <a:spcBef>
                          <a:spcPts val="0"/>
                        </a:spcBef>
                        <a:spcAft>
                          <a:spcPts val="0"/>
                        </a:spcAft>
                      </a:pPr>
                      <a:r>
                        <a:rPr lang="en-US" sz="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Situs Ambiguous</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357673"/>
                  </a:ext>
                </a:extLst>
              </a:tr>
              <a:tr h="0">
                <a:tc>
                  <a:txBody>
                    <a:bodyPr/>
                    <a:lstStyle/>
                    <a:p>
                      <a:pPr marL="0" marR="0">
                        <a:spcBef>
                          <a:spcPts val="0"/>
                        </a:spcBef>
                        <a:spcAft>
                          <a:spcPts val="0"/>
                        </a:spcAft>
                      </a:pPr>
                      <a:r>
                        <a:rPr lang="en-US" sz="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Situs Ambiguous and </a:t>
                      </a:r>
                      <a:r>
                        <a:rPr lang="en-US" sz="1200" dirty="0" err="1">
                          <a:solidFill>
                            <a:srgbClr val="FF0000"/>
                          </a:solidFill>
                          <a:effectLst/>
                          <a:latin typeface="Times New Roman" panose="02020603050405020304" pitchFamily="18" charset="0"/>
                          <a:ea typeface="Calibri" panose="020F0502020204030204" pitchFamily="34" charset="0"/>
                          <a:cs typeface="Arial" panose="020B0604020202020204" pitchFamily="34" charset="0"/>
                        </a:rPr>
                        <a:t>Asplenia</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4</a:t>
                      </a:r>
                      <a:endParaRPr lang="en-US" sz="12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647641"/>
                  </a:ext>
                </a:extLst>
              </a:tr>
              <a:tr h="0">
                <a:tc>
                  <a:txBody>
                    <a:bodyPr/>
                    <a:lstStyle/>
                    <a:p>
                      <a:pPr marL="0" marR="0">
                        <a:spcBef>
                          <a:spcPts val="0"/>
                        </a:spcBef>
                        <a:spcAft>
                          <a:spcPts val="0"/>
                        </a:spcAft>
                      </a:pPr>
                      <a:r>
                        <a:rPr lang="en-US" sz="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Situs Ambiguous and </a:t>
                      </a:r>
                      <a:r>
                        <a:rPr lang="en-US" sz="1200" dirty="0" err="1">
                          <a:solidFill>
                            <a:srgbClr val="FF0000"/>
                          </a:solidFill>
                          <a:effectLst/>
                          <a:latin typeface="Times New Roman" panose="02020603050405020304" pitchFamily="18" charset="0"/>
                          <a:ea typeface="Calibri" panose="020F0502020204030204" pitchFamily="34" charset="0"/>
                          <a:cs typeface="Arial" panose="020B0604020202020204" pitchFamily="34" charset="0"/>
                        </a:rPr>
                        <a:t>Polysplenia</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110441"/>
                  </a:ext>
                </a:extLst>
              </a:tr>
              <a:tr h="0">
                <a:tc>
                  <a:txBody>
                    <a:bodyPr/>
                    <a:lstStyle/>
                    <a:p>
                      <a:pPr marL="0" marR="0">
                        <a:spcBef>
                          <a:spcPts val="0"/>
                        </a:spcBef>
                        <a:spcAft>
                          <a:spcPts val="0"/>
                        </a:spcAft>
                      </a:pPr>
                      <a:r>
                        <a:rPr lang="en-US" sz="1200">
                          <a:effectLst/>
                          <a:latin typeface="Times New Roman" panose="02020603050405020304" pitchFamily="18" charset="0"/>
                          <a:ea typeface="Calibri" panose="020F0502020204030204" pitchFamily="34" charset="0"/>
                          <a:cs typeface="Arial" panose="020B0604020202020204" pitchFamily="34" charset="0"/>
                        </a:rPr>
                        <a:t>Unspecified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154484"/>
                  </a:ext>
                </a:extLst>
              </a:tr>
            </a:tbl>
          </a:graphicData>
        </a:graphic>
      </p:graphicFrame>
      <p:sp>
        <p:nvSpPr>
          <p:cNvPr id="6" name="TextBox 5"/>
          <p:cNvSpPr txBox="1"/>
          <p:nvPr/>
        </p:nvSpPr>
        <p:spPr>
          <a:xfrm>
            <a:off x="4114800" y="6264276"/>
            <a:ext cx="914400" cy="914400"/>
          </a:xfrm>
          <a:prstGeom prst="rect">
            <a:avLst/>
          </a:prstGeom>
          <a:noFill/>
          <a:ln>
            <a:noFill/>
          </a:ln>
        </p:spPr>
        <p:txBody>
          <a:bodyPr vert="horz" wrap="none" lIns="91440" tIns="45720" rIns="91440" bIns="45720" rtlCol="0" anchor="t">
            <a:normAutofit/>
          </a:bodyPr>
          <a:lstStyle/>
          <a:p>
            <a:r>
              <a:rPr lang="en-US" sz="1400" dirty="0" smtClean="0">
                <a:solidFill>
                  <a:srgbClr val="FF0000"/>
                </a:solidFill>
              </a:rPr>
              <a:t>*How were these defined?</a:t>
            </a:r>
          </a:p>
        </p:txBody>
      </p:sp>
      <p:sp>
        <p:nvSpPr>
          <p:cNvPr id="8" name="TextBox 7"/>
          <p:cNvSpPr txBox="1"/>
          <p:nvPr/>
        </p:nvSpPr>
        <p:spPr>
          <a:xfrm>
            <a:off x="2743200" y="1296036"/>
            <a:ext cx="7791450" cy="914400"/>
          </a:xfrm>
          <a:prstGeom prst="rect">
            <a:avLst/>
          </a:prstGeom>
          <a:noFill/>
          <a:ln>
            <a:noFill/>
          </a:ln>
        </p:spPr>
        <p:txBody>
          <a:bodyPr vert="horz" wrap="none" lIns="91440" tIns="45720" rIns="91440" bIns="45720" rtlCol="0" anchor="t">
            <a:normAutofit/>
          </a:bodyPr>
          <a:lstStyle/>
          <a:p>
            <a:r>
              <a:rPr lang="en-US" sz="1400" b="1" dirty="0" smtClean="0">
                <a:solidFill>
                  <a:srgbClr val="FF0000"/>
                </a:solidFill>
              </a:rPr>
              <a:t>*Can every </a:t>
            </a:r>
            <a:r>
              <a:rPr lang="en-US" sz="1400" b="1" dirty="0" err="1" smtClean="0">
                <a:solidFill>
                  <a:srgbClr val="FF0000"/>
                </a:solidFill>
              </a:rPr>
              <a:t>heterotaxy</a:t>
            </a:r>
            <a:r>
              <a:rPr lang="en-US" sz="1400" b="1" dirty="0" smtClean="0">
                <a:solidFill>
                  <a:srgbClr val="FF0000"/>
                </a:solidFill>
              </a:rPr>
              <a:t> patient be categorized as </a:t>
            </a:r>
            <a:r>
              <a:rPr lang="en-US" sz="1400" b="1" dirty="0" err="1" smtClean="0">
                <a:solidFill>
                  <a:srgbClr val="FF0000"/>
                </a:solidFill>
              </a:rPr>
              <a:t>asplenia</a:t>
            </a:r>
            <a:r>
              <a:rPr lang="en-US" sz="1400" b="1" dirty="0">
                <a:solidFill>
                  <a:srgbClr val="FF0000"/>
                </a:solidFill>
              </a:rPr>
              <a:t> </a:t>
            </a:r>
            <a:r>
              <a:rPr lang="en-US" sz="1400" b="1" dirty="0" smtClean="0">
                <a:solidFill>
                  <a:srgbClr val="FF0000"/>
                </a:solidFill>
              </a:rPr>
              <a:t>or </a:t>
            </a:r>
            <a:r>
              <a:rPr lang="en-US" sz="1400" b="1" dirty="0" err="1" smtClean="0">
                <a:solidFill>
                  <a:srgbClr val="FF0000"/>
                </a:solidFill>
              </a:rPr>
              <a:t>polyspenia</a:t>
            </a:r>
            <a:r>
              <a:rPr lang="en-US" sz="1400" b="1" dirty="0" smtClean="0">
                <a:solidFill>
                  <a:srgbClr val="FF0000"/>
                </a:solidFill>
              </a:rPr>
              <a:t>?</a:t>
            </a:r>
          </a:p>
          <a:p>
            <a:r>
              <a:rPr lang="en-US" sz="1400" b="1" dirty="0" smtClean="0">
                <a:solidFill>
                  <a:srgbClr val="FF0000"/>
                </a:solidFill>
              </a:rPr>
              <a:t>If they answer Medical History or CHD </a:t>
            </a:r>
            <a:r>
              <a:rPr lang="en-US" sz="1400" b="1" dirty="0" err="1" smtClean="0">
                <a:solidFill>
                  <a:srgbClr val="FF0000"/>
                </a:solidFill>
              </a:rPr>
              <a:t>Heterotaxy</a:t>
            </a:r>
            <a:r>
              <a:rPr lang="en-US" sz="1400" b="1" dirty="0" smtClean="0">
                <a:solidFill>
                  <a:srgbClr val="FF0000"/>
                </a:solidFill>
              </a:rPr>
              <a:t> but left the other unknown, we listen to the </a:t>
            </a:r>
          </a:p>
          <a:p>
            <a:r>
              <a:rPr lang="en-US" sz="1400" b="1" dirty="0" smtClean="0">
                <a:solidFill>
                  <a:srgbClr val="FF0000"/>
                </a:solidFill>
              </a:rPr>
              <a:t>Answered question</a:t>
            </a:r>
          </a:p>
        </p:txBody>
      </p:sp>
      <p:sp>
        <p:nvSpPr>
          <p:cNvPr id="3" name="TextBox 2"/>
          <p:cNvSpPr txBox="1"/>
          <p:nvPr/>
        </p:nvSpPr>
        <p:spPr>
          <a:xfrm>
            <a:off x="4324032" y="3123564"/>
            <a:ext cx="914400" cy="914400"/>
          </a:xfrm>
          <a:prstGeom prst="rect">
            <a:avLst/>
          </a:prstGeom>
          <a:noFill/>
          <a:ln>
            <a:noFill/>
          </a:ln>
        </p:spPr>
        <p:txBody>
          <a:bodyPr vert="horz" wrap="none" lIns="91440" tIns="45720" rIns="91440" bIns="45720" rtlCol="0" anchor="t">
            <a:normAutofit/>
          </a:bodyPr>
          <a:lstStyle/>
          <a:p>
            <a:r>
              <a:rPr lang="en-US" sz="1400" dirty="0" smtClean="0"/>
              <a:t>*New table</a:t>
            </a:r>
          </a:p>
        </p:txBody>
      </p:sp>
    </p:spTree>
    <p:extLst>
      <p:ext uri="{BB962C8B-B14F-4D97-AF65-F5344CB8AC3E}">
        <p14:creationId xmlns:p14="http://schemas.microsoft.com/office/powerpoint/2010/main" val="2268694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a:t>
            </a:r>
            <a:r>
              <a:rPr lang="en-US" dirty="0" smtClean="0"/>
              <a:t>2: Characteristics </a:t>
            </a:r>
            <a:r>
              <a:rPr lang="en-US" dirty="0"/>
              <a:t>by Etiology at Listing</a:t>
            </a:r>
          </a:p>
        </p:txBody>
      </p:sp>
      <p:graphicFrame>
        <p:nvGraphicFramePr>
          <p:cNvPr id="5" name="Content Placeholder 4"/>
          <p:cNvGraphicFramePr>
            <a:graphicFrameLocks noGrp="1"/>
          </p:cNvGraphicFramePr>
          <p:nvPr>
            <p:ph idx="1"/>
          </p:nvPr>
        </p:nvGraphicFramePr>
        <p:xfrm>
          <a:off x="3140392" y="2689320"/>
          <a:ext cx="5911215" cy="2347722"/>
        </p:xfrm>
        <a:graphic>
          <a:graphicData uri="http://schemas.openxmlformats.org/drawingml/2006/table">
            <a:tbl>
              <a:tblPr/>
              <a:tblGrid>
                <a:gridCol w="1794510">
                  <a:extLst>
                    <a:ext uri="{9D8B030D-6E8A-4147-A177-3AD203B41FA5}">
                      <a16:colId xmlns:a16="http://schemas.microsoft.com/office/drawing/2014/main" val="20000"/>
                    </a:ext>
                  </a:extLst>
                </a:gridCol>
                <a:gridCol w="1372235">
                  <a:extLst>
                    <a:ext uri="{9D8B030D-6E8A-4147-A177-3AD203B41FA5}">
                      <a16:colId xmlns:a16="http://schemas.microsoft.com/office/drawing/2014/main" val="20001"/>
                    </a:ext>
                  </a:extLst>
                </a:gridCol>
                <a:gridCol w="1372235">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tblGrid>
              <a:tr h="0">
                <a:tc>
                  <a:txBody>
                    <a:bodyPr/>
                    <a:lstStyle/>
                    <a:p>
                      <a:pPr marL="0" marR="0" algn="ct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Patient Characteristics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Heterotaxy</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181)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Other CHD</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4645)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99 (54.7)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2828 (60.9)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0.0946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119 (65.7)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3425 (73.7)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0.0170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UNOS Status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0.0003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19 (11.3)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558 (13.1)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77 (45.8)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2426 (57.1)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18 (10.7)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476 (11.2)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54 (32.1)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776 (18.3)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11 ( 0.3)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Surgery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154 (85.1)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3628 (78.2)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0.0266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Ventillator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33 (20.9)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1265 (29.2)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0.0237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96 ( 2.1)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0.3681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ECMO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( 3.9)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353 ( 7.6)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0.0608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Renal Failure at Listing (eGFR &lt; 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21 (19.6)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692 (27.6)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0.0710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Renal Insufficiency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( 2.2)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212 ( 4.6)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0.1265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Age at Listing (y)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5.8 +/- 5.7 (n= 181)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4.2 +/- 5.5 (n= 4645)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PRA &gt; 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15 (20.8)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637 (30.6)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dirty="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0.0763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bl>
          </a:graphicData>
        </a:graphic>
      </p:graphicFrame>
      <p:sp>
        <p:nvSpPr>
          <p:cNvPr id="4" name="Slide Number Placeholder 3"/>
          <p:cNvSpPr>
            <a:spLocks noGrp="1"/>
          </p:cNvSpPr>
          <p:nvPr>
            <p:ph type="sldNum" sz="quarter" idx="12"/>
          </p:nvPr>
        </p:nvSpPr>
        <p:spPr/>
        <p:txBody>
          <a:bodyPr/>
          <a:lstStyle/>
          <a:p>
            <a:fld id="{38DA1B6D-3AC4-40B2-82A5-684ABDF54DBC}" type="slidenum">
              <a:rPr lang="en-US" smtClean="0"/>
              <a:t>25</a:t>
            </a:fld>
            <a:endParaRPr lang="en-US"/>
          </a:p>
        </p:txBody>
      </p:sp>
    </p:spTree>
    <p:extLst>
      <p:ext uri="{BB962C8B-B14F-4D97-AF65-F5344CB8AC3E}">
        <p14:creationId xmlns:p14="http://schemas.microsoft.com/office/powerpoint/2010/main" val="41802641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4435209"/>
              </p:ext>
            </p:extLst>
          </p:nvPr>
        </p:nvGraphicFramePr>
        <p:xfrm>
          <a:off x="2743200" y="1828800"/>
          <a:ext cx="6100445" cy="2787968"/>
        </p:xfrm>
        <a:graphic>
          <a:graphicData uri="http://schemas.openxmlformats.org/drawingml/2006/table">
            <a:tbl>
              <a:tblPr/>
              <a:tblGrid>
                <a:gridCol w="1983740">
                  <a:extLst>
                    <a:ext uri="{9D8B030D-6E8A-4147-A177-3AD203B41FA5}">
                      <a16:colId xmlns:a16="http://schemas.microsoft.com/office/drawing/2014/main" val="20000"/>
                    </a:ext>
                  </a:extLst>
                </a:gridCol>
                <a:gridCol w="1372235">
                  <a:extLst>
                    <a:ext uri="{9D8B030D-6E8A-4147-A177-3AD203B41FA5}">
                      <a16:colId xmlns:a16="http://schemas.microsoft.com/office/drawing/2014/main" val="20001"/>
                    </a:ext>
                  </a:extLst>
                </a:gridCol>
                <a:gridCol w="1372235">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tblGrid>
              <a:tr h="0">
                <a:tc>
                  <a:txBody>
                    <a:bodyPr/>
                    <a:lstStyle/>
                    <a:p>
                      <a:pPr marL="0" marR="0" algn="ctr">
                        <a:lnSpc>
                          <a:spcPct val="107000"/>
                        </a:lnSpc>
                        <a:spcBef>
                          <a:spcPts val="500"/>
                        </a:spcBef>
                        <a:spcAft>
                          <a:spcPts val="500"/>
                        </a:spcAft>
                      </a:pPr>
                      <a:r>
                        <a:rPr lang="en-US" sz="11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r>
                      <a:br>
                        <a:rPr lang="en-US" sz="11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Patient Characteristics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Heterotaxy</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120)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Other CHD</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3150)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59 (49.2)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1913 (60.7)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0.0111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80 (66.7)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2355 (74.8)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0.0459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UNOS Status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0.0006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10 ( 9.0)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362 (12.6)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62 (55.9)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1942 (67.7)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16 (14.4)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275 ( 9.6)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 (20.7)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289 (10.1)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Surgery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102 (85.0)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2471 (78.5)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0.0874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Ventillator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21 (18.8)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670 (23.0)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0.2981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59 ( 1.9)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0.8698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( 3.4)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199 ( 6.7)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0.1653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ECMO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( 0.8)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164 ( 5.2)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0.0317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ECMO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219 ( 7.4)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0.0205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Renal Failure at Transplant (eGFR &lt; 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27 (23.7)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763 (25.1)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0.7293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Renal Insufficiency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132 ( 4.2)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0.1688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Induction Therapy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88 (73.3)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2347 (75.1)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0.6645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Age at Transplant (y)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6.5 +/- 5.9 (n= 120)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5.0 +/- 5.8 (n= 3150)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0.0049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Donor Ischemic Time (minutes)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244.2 +/- 87.9 (n= 116)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236.0 +/- 78.0 (n= 3078)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0.2741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PRA at Transplant &gt; 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15 (21.7)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618 (30.4)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dirty="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0.1213</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bl>
          </a:graphicData>
        </a:graphic>
      </p:graphicFrame>
      <p:sp>
        <p:nvSpPr>
          <p:cNvPr id="4" name="Slide Number Placeholder 3"/>
          <p:cNvSpPr>
            <a:spLocks noGrp="1"/>
          </p:cNvSpPr>
          <p:nvPr>
            <p:ph type="sldNum" sz="quarter" idx="12"/>
          </p:nvPr>
        </p:nvSpPr>
        <p:spPr/>
        <p:txBody>
          <a:bodyPr/>
          <a:lstStyle/>
          <a:p>
            <a:fld id="{38DA1B6D-3AC4-40B2-82A5-684ABDF54DBC}" type="slidenum">
              <a:rPr lang="en-US" smtClean="0"/>
              <a:t>26</a:t>
            </a:fld>
            <a:endParaRPr lang="en-US"/>
          </a:p>
        </p:txBody>
      </p:sp>
    </p:spTree>
    <p:extLst>
      <p:ext uri="{BB962C8B-B14F-4D97-AF65-F5344CB8AC3E}">
        <p14:creationId xmlns:p14="http://schemas.microsoft.com/office/powerpoint/2010/main" val="2350636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 4: Risk Factors for Post-Transplant Mortality in CHD Patients</a:t>
            </a:r>
            <a:endParaRPr lang="en-US" dirty="0"/>
          </a:p>
        </p:txBody>
      </p:sp>
      <p:sp>
        <p:nvSpPr>
          <p:cNvPr id="3" name="Content Placeholder 2"/>
          <p:cNvSpPr>
            <a:spLocks noGrp="1"/>
          </p:cNvSpPr>
          <p:nvPr>
            <p:ph idx="1"/>
          </p:nvPr>
        </p:nvSpPr>
        <p:spPr/>
        <p:txBody>
          <a:bodyPr/>
          <a:lstStyle/>
          <a:p>
            <a:r>
              <a:rPr lang="en-US" dirty="0" smtClean="0"/>
              <a:t>Still need to add steroids to the model</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27</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164875399"/>
              </p:ext>
            </p:extLst>
          </p:nvPr>
        </p:nvGraphicFramePr>
        <p:xfrm>
          <a:off x="3124200" y="3124200"/>
          <a:ext cx="5146040" cy="1810068"/>
        </p:xfrm>
        <a:graphic>
          <a:graphicData uri="http://schemas.openxmlformats.org/drawingml/2006/table">
            <a:tbl>
              <a:tblPr/>
              <a:tblGrid>
                <a:gridCol w="560705">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1757680">
                  <a:extLst>
                    <a:ext uri="{9D8B030D-6E8A-4147-A177-3AD203B41FA5}">
                      <a16:colId xmlns:a16="http://schemas.microsoft.com/office/drawing/2014/main" val="20002"/>
                    </a:ext>
                  </a:extLst>
                </a:gridCol>
                <a:gridCol w="370840">
                  <a:extLst>
                    <a:ext uri="{9D8B030D-6E8A-4147-A177-3AD203B41FA5}">
                      <a16:colId xmlns:a16="http://schemas.microsoft.com/office/drawing/2014/main" val="20003"/>
                    </a:ext>
                  </a:extLst>
                </a:gridCol>
                <a:gridCol w="58674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443865">
                  <a:extLst>
                    <a:ext uri="{9D8B030D-6E8A-4147-A177-3AD203B41FA5}">
                      <a16:colId xmlns:a16="http://schemas.microsoft.com/office/drawing/2014/main" val="20006"/>
                    </a:ext>
                  </a:extLst>
                </a:gridCol>
              </a:tblGrid>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VAR_LABEL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LCL_95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UCL_95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0">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ECMO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ECMO at Transplant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3.139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VAD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0.0455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INDTHER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Induction Therapy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RENAL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Renal Failure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1.704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2.125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TXVENT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Ventilator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1.763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HETERO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Heterotaxy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0.0069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HXSURG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History of Surgery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1.536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RRACE_B</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Receipient Race - Black</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1.492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 1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0.573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0.716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122030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5: Cause of Death Table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3800354"/>
              </p:ext>
            </p:extLst>
          </p:nvPr>
        </p:nvGraphicFramePr>
        <p:xfrm>
          <a:off x="228600" y="2286000"/>
          <a:ext cx="6036945" cy="1645920"/>
        </p:xfrm>
        <a:graphic>
          <a:graphicData uri="http://schemas.openxmlformats.org/drawingml/2006/table">
            <a:tbl>
              <a:tblPr firstRow="1" firstCol="1" bandRow="1"/>
              <a:tblGrid>
                <a:gridCol w="2362835">
                  <a:extLst>
                    <a:ext uri="{9D8B030D-6E8A-4147-A177-3AD203B41FA5}">
                      <a16:colId xmlns:a16="http://schemas.microsoft.com/office/drawing/2014/main" val="20000"/>
                    </a:ext>
                  </a:extLst>
                </a:gridCol>
                <a:gridCol w="925195">
                  <a:extLst>
                    <a:ext uri="{9D8B030D-6E8A-4147-A177-3AD203B41FA5}">
                      <a16:colId xmlns:a16="http://schemas.microsoft.com/office/drawing/2014/main" val="20001"/>
                    </a:ext>
                  </a:extLst>
                </a:gridCol>
                <a:gridCol w="916305">
                  <a:extLst>
                    <a:ext uri="{9D8B030D-6E8A-4147-A177-3AD203B41FA5}">
                      <a16:colId xmlns:a16="http://schemas.microsoft.com/office/drawing/2014/main" val="20002"/>
                    </a:ext>
                  </a:extLst>
                </a:gridCol>
                <a:gridCol w="916305">
                  <a:extLst>
                    <a:ext uri="{9D8B030D-6E8A-4147-A177-3AD203B41FA5}">
                      <a16:colId xmlns:a16="http://schemas.microsoft.com/office/drawing/2014/main" val="20003"/>
                    </a:ext>
                  </a:extLst>
                </a:gridCol>
                <a:gridCol w="916305">
                  <a:extLst>
                    <a:ext uri="{9D8B030D-6E8A-4147-A177-3AD203B41FA5}">
                      <a16:colId xmlns:a16="http://schemas.microsoft.com/office/drawing/2014/main" val="20004"/>
                    </a:ext>
                  </a:extLst>
                </a:gridCol>
              </a:tblGrid>
              <a:tr h="158750">
                <a:tc rowSpan="2">
                  <a:txBody>
                    <a:bodyPr/>
                    <a:lstStyle/>
                    <a:p>
                      <a:pPr marL="0" marR="0">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Primary Cause of Death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200" b="1" dirty="0" err="1">
                          <a:effectLst/>
                          <a:latin typeface="Times New Roman" panose="02020603050405020304" pitchFamily="18" charset="0"/>
                          <a:ea typeface="Calibri" panose="020F0502020204030204" pitchFamily="34" charset="0"/>
                          <a:cs typeface="Arial" panose="020B0604020202020204" pitchFamily="34" charset="0"/>
                        </a:rPr>
                        <a:t>Heterotaxy</a:t>
                      </a:r>
                      <a:r>
                        <a:rPr lang="en-US" sz="1200" b="1" dirty="0">
                          <a:effectLst/>
                          <a:latin typeface="Times New Roman" panose="02020603050405020304" pitchFamily="18" charset="0"/>
                          <a:ea typeface="Calibri" panose="020F0502020204030204" pitchFamily="34" charset="0"/>
                          <a:cs typeface="Arial" panose="020B0604020202020204" pitchFamily="34" charset="0"/>
                        </a:rPr>
                        <a:t> Deaths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n=78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Other CHD</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Deaths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n=1710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542290">
                <a:tc vMerge="1">
                  <a:txBody>
                    <a:bodyPr/>
                    <a:lstStyle/>
                    <a:p>
                      <a:endParaRPr lang="en-US"/>
                    </a:p>
                  </a:txBody>
                  <a:tcPr/>
                </a:tc>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Waitlist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n=33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Post-Transplant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n=45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Waitlist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n=859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Post-Transplant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200" b="1" dirty="0" smtClean="0">
                          <a:effectLst/>
                          <a:latin typeface="Times New Roman" panose="02020603050405020304" pitchFamily="18" charset="0"/>
                          <a:ea typeface="Calibri" panose="020F0502020204030204" pitchFamily="34" charset="0"/>
                          <a:cs typeface="Arial" panose="020B0604020202020204" pitchFamily="34" charset="0"/>
                        </a:rPr>
                        <a:t>n=851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8750">
                <a:tc>
                  <a:txBody>
                    <a:bodyPr/>
                    <a:lstStyle/>
                    <a:p>
                      <a:pPr marL="0" marR="0">
                        <a:spcBef>
                          <a:spcPts val="0"/>
                        </a:spcBef>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Cardiac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481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322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8750">
                <a:tc>
                  <a:txBody>
                    <a:bodyPr/>
                    <a:lstStyle/>
                    <a:p>
                      <a:pPr marL="0" marR="0">
                        <a:spcBef>
                          <a:spcPts val="0"/>
                        </a:spcBef>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Infectious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43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103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8750">
                <a:tc>
                  <a:txBody>
                    <a:bodyPr/>
                    <a:lstStyle/>
                    <a:p>
                      <a:pPr marL="0" marR="0">
                        <a:spcBef>
                          <a:spcPts val="0"/>
                        </a:spcBef>
                        <a:spcAft>
                          <a:spcPts val="0"/>
                        </a:spcAft>
                      </a:pPr>
                      <a:r>
                        <a:rPr lang="en-US" sz="1100" dirty="0">
                          <a:effectLst/>
                          <a:latin typeface="Times New Roman" panose="02020603050405020304" pitchFamily="18" charset="0"/>
                          <a:ea typeface="Calibri" panose="020F0502020204030204" pitchFamily="34" charset="0"/>
                          <a:cs typeface="Arial" panose="020B0604020202020204" pitchFamily="34" charset="0"/>
                        </a:rPr>
                        <a:t>Others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9</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335</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426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38DA1B6D-3AC4-40B2-82A5-684ABDF54DBC}" type="slidenum">
              <a:rPr lang="en-US" smtClean="0"/>
              <a:t>28</a:t>
            </a:fld>
            <a:endParaRPr lang="en-US"/>
          </a:p>
        </p:txBody>
      </p:sp>
      <p:sp>
        <p:nvSpPr>
          <p:cNvPr id="6" name="TextBox 5"/>
          <p:cNvSpPr txBox="1"/>
          <p:nvPr/>
        </p:nvSpPr>
        <p:spPr>
          <a:xfrm>
            <a:off x="208174" y="4038600"/>
            <a:ext cx="4973425" cy="1676400"/>
          </a:xfrm>
          <a:prstGeom prst="rect">
            <a:avLst/>
          </a:prstGeom>
          <a:noFill/>
          <a:ln>
            <a:noFill/>
          </a:ln>
        </p:spPr>
        <p:txBody>
          <a:bodyPr vert="horz" wrap="none" lIns="91440" tIns="45720" rIns="91440" bIns="45720" rtlCol="0" anchor="t">
            <a:normAutofit/>
          </a:bodyPr>
          <a:lstStyle/>
          <a:p>
            <a:r>
              <a:rPr lang="en-US" sz="1400" dirty="0" smtClean="0"/>
              <a:t>*How to group into these categories?</a:t>
            </a:r>
          </a:p>
          <a:p>
            <a:endParaRPr lang="en-US" sz="1400" dirty="0"/>
          </a:p>
          <a:p>
            <a:r>
              <a:rPr lang="en-US" sz="1400" dirty="0" smtClean="0"/>
              <a:t/>
            </a:r>
            <a:br>
              <a:rPr lang="en-US" sz="1400" dirty="0" smtClean="0"/>
            </a:br>
            <a:r>
              <a:rPr lang="en-US" sz="1400" dirty="0" smtClean="0"/>
              <a:t>Currently only “Cardiac” gets into Cardiac, “Infection” gets into “Infectious” and every other COD is grouped into “Others”</a:t>
            </a:r>
          </a:p>
          <a:p>
            <a:endParaRPr lang="en-US" sz="1400" dirty="0"/>
          </a:p>
          <a:p>
            <a:r>
              <a:rPr lang="en-US" sz="1400" dirty="0" smtClean="0"/>
              <a:t>Could potentially create an RTF that shows COD by group and includes other specify text for review and potential regrouping</a:t>
            </a:r>
          </a:p>
        </p:txBody>
      </p:sp>
      <p:pic>
        <p:nvPicPr>
          <p:cNvPr id="7" name="Picture 6"/>
          <p:cNvPicPr>
            <a:picLocks noChangeAspect="1"/>
          </p:cNvPicPr>
          <p:nvPr/>
        </p:nvPicPr>
        <p:blipFill>
          <a:blip r:embed="rId3"/>
          <a:stretch>
            <a:fillRect/>
          </a:stretch>
        </p:blipFill>
        <p:spPr>
          <a:xfrm>
            <a:off x="6629400" y="1113934"/>
            <a:ext cx="4685201" cy="3314700"/>
          </a:xfrm>
          <a:prstGeom prst="rect">
            <a:avLst/>
          </a:prstGeom>
        </p:spPr>
      </p:pic>
      <p:sp>
        <p:nvSpPr>
          <p:cNvPr id="8" name="Rectangle 7"/>
          <p:cNvSpPr/>
          <p:nvPr/>
        </p:nvSpPr>
        <p:spPr>
          <a:xfrm>
            <a:off x="7848600" y="1676400"/>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24247" y="1143000"/>
            <a:ext cx="1066800"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436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6</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53147547"/>
              </p:ext>
            </p:extLst>
          </p:nvPr>
        </p:nvGraphicFramePr>
        <p:xfrm>
          <a:off x="2590800" y="1828800"/>
          <a:ext cx="5911215" cy="2217293"/>
        </p:xfrm>
        <a:graphic>
          <a:graphicData uri="http://schemas.openxmlformats.org/drawingml/2006/table">
            <a:tbl>
              <a:tblPr/>
              <a:tblGrid>
                <a:gridCol w="1794510">
                  <a:extLst>
                    <a:ext uri="{9D8B030D-6E8A-4147-A177-3AD203B41FA5}">
                      <a16:colId xmlns:a16="http://schemas.microsoft.com/office/drawing/2014/main" val="20000"/>
                    </a:ext>
                  </a:extLst>
                </a:gridCol>
                <a:gridCol w="1372235">
                  <a:extLst>
                    <a:ext uri="{9D8B030D-6E8A-4147-A177-3AD203B41FA5}">
                      <a16:colId xmlns:a16="http://schemas.microsoft.com/office/drawing/2014/main" val="20001"/>
                    </a:ext>
                  </a:extLst>
                </a:gridCol>
                <a:gridCol w="1372235">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tblGrid>
              <a:tr h="0">
                <a:tc>
                  <a:txBody>
                    <a:bodyPr/>
                    <a:lstStyle/>
                    <a:p>
                      <a:pPr marL="0" marR="0" algn="ct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Patient Characteristics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Asplenia</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90)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Polysplenia</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53 (58.9)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 (23.1)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0.0013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61 (67.8)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17 (65.4)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0.8189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UNOS Status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0.1589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 (11.1)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(28.0)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32 (39.5)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8 (32.0)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10 (12.3)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( 4.0)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30 (37.0)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 (36.0)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Surgery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79 (87.8)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19 (73.1)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0.0682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Ventillator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10 (13.5)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(30.4)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0.0623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 ( 0.0)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0.4432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ECMO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0.6459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Renal Failure at Listing (eGFR &lt; 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 (12.2)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5 (29.4)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0.1017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Renal Insufficiency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 ( 3.4)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0.9074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Age at Listing (y)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6.3 +/- 5.6 (n= 90)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4.7 +/- 5.9 (n= 26)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0.2036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PRA &gt; 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(25.9)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 (27.3)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dirty="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0.9319</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bl>
          </a:graphicData>
        </a:graphic>
      </p:graphicFrame>
      <p:sp>
        <p:nvSpPr>
          <p:cNvPr id="4" name="Slide Number Placeholder 3"/>
          <p:cNvSpPr>
            <a:spLocks noGrp="1"/>
          </p:cNvSpPr>
          <p:nvPr>
            <p:ph type="sldNum" sz="quarter" idx="12"/>
          </p:nvPr>
        </p:nvSpPr>
        <p:spPr/>
        <p:txBody>
          <a:bodyPr/>
          <a:lstStyle/>
          <a:p>
            <a:fld id="{38DA1B6D-3AC4-40B2-82A5-684ABDF54DBC}" type="slidenum">
              <a:rPr lang="en-US" smtClean="0"/>
              <a:t>29</a:t>
            </a:fld>
            <a:endParaRPr lang="en-US"/>
          </a:p>
        </p:txBody>
      </p:sp>
    </p:spTree>
    <p:extLst>
      <p:ext uri="{BB962C8B-B14F-4D97-AF65-F5344CB8AC3E}">
        <p14:creationId xmlns:p14="http://schemas.microsoft.com/office/powerpoint/2010/main" val="128591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 Study Rationale</a:t>
            </a:r>
            <a:endParaRPr lang="en-US" dirty="0"/>
          </a:p>
        </p:txBody>
      </p:sp>
      <p:sp>
        <p:nvSpPr>
          <p:cNvPr id="3" name="Content Placeholder 2"/>
          <p:cNvSpPr>
            <a:spLocks noGrp="1"/>
          </p:cNvSpPr>
          <p:nvPr>
            <p:ph idx="1"/>
          </p:nvPr>
        </p:nvSpPr>
        <p:spPr>
          <a:xfrm>
            <a:off x="304800" y="1143000"/>
            <a:ext cx="10972800" cy="4876800"/>
          </a:xfrm>
        </p:spPr>
        <p:txBody>
          <a:bodyPr>
            <a:noAutofit/>
          </a:bodyPr>
          <a:lstStyle/>
          <a:p>
            <a:r>
              <a:rPr lang="en-US" sz="2400" dirty="0"/>
              <a:t>The association of </a:t>
            </a:r>
            <a:r>
              <a:rPr lang="en-US" sz="2400" dirty="0" err="1"/>
              <a:t>heterotaxy</a:t>
            </a:r>
            <a:r>
              <a:rPr lang="en-US" sz="2400" dirty="0"/>
              <a:t> with worse post-operative outcomes has been established in a wide range of surgical settings as described above. However, we do not have sufficient data to accurately predict outcomes after listing for transplantation in this patient population. While small single institution studies have shown that visceral </a:t>
            </a:r>
            <a:r>
              <a:rPr lang="en-US" sz="2400" dirty="0" err="1"/>
              <a:t>heterotaxy</a:t>
            </a:r>
            <a:r>
              <a:rPr lang="en-US" sz="2400" dirty="0"/>
              <a:t> may be associated with worse outcomes, these studies are limited by their small cohort size. Waitlist mortality for pediatric heart transplantation unfortunately remains high, especially in high risk groups such as infants and patients with congenital heart disease. It is important to identify high risk patient populations, so efforts can be made to mitigate these risks where possible</a:t>
            </a:r>
          </a:p>
          <a:p>
            <a:endParaRPr lang="en-US" sz="2400" dirty="0"/>
          </a:p>
        </p:txBody>
      </p:sp>
      <p:sp>
        <p:nvSpPr>
          <p:cNvPr id="5" name="Slide Number Placeholder 4"/>
          <p:cNvSpPr>
            <a:spLocks noGrp="1"/>
          </p:cNvSpPr>
          <p:nvPr>
            <p:ph type="sldNum" sz="quarter" idx="12"/>
          </p:nvPr>
        </p:nvSpPr>
        <p:spPr/>
        <p:txBody>
          <a:bodyPr/>
          <a:lstStyle/>
          <a:p>
            <a:fld id="{38DA1B6D-3AC4-40B2-82A5-684ABDF54DBC}" type="slidenum">
              <a:rPr lang="en-US" smtClean="0"/>
              <a:t>3</a:t>
            </a:fld>
            <a:endParaRPr lang="en-US"/>
          </a:p>
        </p:txBody>
      </p:sp>
    </p:spTree>
    <p:extLst>
      <p:ext uri="{BB962C8B-B14F-4D97-AF65-F5344CB8AC3E}">
        <p14:creationId xmlns:p14="http://schemas.microsoft.com/office/powerpoint/2010/main" val="3700173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7</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7508798"/>
              </p:ext>
            </p:extLst>
          </p:nvPr>
        </p:nvGraphicFramePr>
        <p:xfrm>
          <a:off x="2652866" y="2057400"/>
          <a:ext cx="6100445" cy="2657539"/>
        </p:xfrm>
        <a:graphic>
          <a:graphicData uri="http://schemas.openxmlformats.org/drawingml/2006/table">
            <a:tbl>
              <a:tblPr/>
              <a:tblGrid>
                <a:gridCol w="1983740">
                  <a:extLst>
                    <a:ext uri="{9D8B030D-6E8A-4147-A177-3AD203B41FA5}">
                      <a16:colId xmlns:a16="http://schemas.microsoft.com/office/drawing/2014/main" val="20000"/>
                    </a:ext>
                  </a:extLst>
                </a:gridCol>
                <a:gridCol w="1372235">
                  <a:extLst>
                    <a:ext uri="{9D8B030D-6E8A-4147-A177-3AD203B41FA5}">
                      <a16:colId xmlns:a16="http://schemas.microsoft.com/office/drawing/2014/main" val="20001"/>
                    </a:ext>
                  </a:extLst>
                </a:gridCol>
                <a:gridCol w="1372235">
                  <a:extLst>
                    <a:ext uri="{9D8B030D-6E8A-4147-A177-3AD203B41FA5}">
                      <a16:colId xmlns:a16="http://schemas.microsoft.com/office/drawing/2014/main" val="20002"/>
                    </a:ext>
                  </a:extLst>
                </a:gridCol>
                <a:gridCol w="1372235">
                  <a:extLst>
                    <a:ext uri="{9D8B030D-6E8A-4147-A177-3AD203B41FA5}">
                      <a16:colId xmlns:a16="http://schemas.microsoft.com/office/drawing/2014/main" val="20003"/>
                    </a:ext>
                  </a:extLst>
                </a:gridCol>
              </a:tblGrid>
              <a:tr h="0">
                <a:tc>
                  <a:txBody>
                    <a:bodyPr/>
                    <a:lstStyle/>
                    <a:p>
                      <a:pPr marL="0" marR="0" algn="ctr">
                        <a:lnSpc>
                          <a:spcPct val="107000"/>
                        </a:lnSpc>
                        <a:spcBef>
                          <a:spcPts val="500"/>
                        </a:spcBef>
                        <a:spcAft>
                          <a:spcPts val="500"/>
                        </a:spcAft>
                      </a:pPr>
                      <a:r>
                        <a:rPr lang="en-US" sz="11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r>
                      <a:br>
                        <a:rPr lang="en-US" sz="11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Patient Characteristics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Asplenia</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Polysplenia</a:t>
                      </a:r>
                      <a:b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b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(n= 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b="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p-value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nchor="b">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25 (46.3)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(23.5)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0.0958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White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37 (68.5)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11 (64.7)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0.7696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UNOS Status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0.3362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( 8.5)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(23.5)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1A</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 (48.9)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8 (47.1)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1B</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8 (17.0)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12 (25.5)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(23.5)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Surgery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47 (87.0)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13 (76.5)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0.2937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500"/>
                        </a:spcBef>
                        <a:spcAft>
                          <a:spcPts val="500"/>
                        </a:spcAft>
                      </a:pPr>
                      <a:r>
                        <a:rPr lang="en-US" sz="800" dirty="0" err="1">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Ventillator</a:t>
                      </a:r>
                      <a:r>
                        <a:rPr lang="en-US" sz="800" dirty="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 at Transplant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(14.0)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(25.0)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0.3041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Listing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 ( 0.0)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0.4209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VAD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 ( 0.0)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0.4164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ECMO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1 ( 1.9)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 ( 0.0)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0.5684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Renal Failure at Transplant (eGFR &lt; 60)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 (18.0)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 (23.5)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0.6185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History of Renal Insufficiency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 ( 3.8)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 ( 0.0)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0.4164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Induction Therapy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40 (74.1)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9 (52.9)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0.1003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Age at Transplant (y)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6.8 +/- 5.9 (n= 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6.5 +/- 6.5 (n= 17)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0.8362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Donor Ischemic Time (minutes)</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240.0 +/- 96.2 (n= 52)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231.0 +/- 80.9 (n= 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0.7415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0">
                <a:tc>
                  <a:txBody>
                    <a:bodyPr/>
                    <a:lstStyle/>
                    <a:p>
                      <a:pPr marL="0" marR="0">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PRA at Transplant &gt; 10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7 (28.0)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3 (30.0)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tc>
                  <a:txBody>
                    <a:bodyPr/>
                    <a:lstStyle/>
                    <a:p>
                      <a:pPr marL="0" marR="0" algn="r">
                        <a:lnSpc>
                          <a:spcPct val="107000"/>
                        </a:lnSpc>
                        <a:spcBef>
                          <a:spcPts val="500"/>
                        </a:spcBef>
                        <a:spcAft>
                          <a:spcPts val="500"/>
                        </a:spcAft>
                      </a:pPr>
                      <a:r>
                        <a:rPr lang="en-US" sz="800" dirty="0">
                          <a:solidFill>
                            <a:srgbClr val="000000"/>
                          </a:solidFill>
                          <a:effectLst/>
                          <a:latin typeface="Albany AMT" panose="020B0604020202020204" pitchFamily="34" charset="0"/>
                          <a:ea typeface="Times New Roman" panose="02020603050405020304" pitchFamily="18" charset="0"/>
                          <a:cs typeface="Times New Roman" panose="02020603050405020304" pitchFamily="18" charset="0"/>
                        </a:rPr>
                        <a:t>0.9058</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0" marB="0">
                    <a:lnL w="12700" cap="flat" cmpd="sng" algn="ctr">
                      <a:solidFill>
                        <a:srgbClr val="919191"/>
                      </a:solidFill>
                      <a:prstDash val="solid"/>
                      <a:round/>
                      <a:headEnd type="none" w="med" len="med"/>
                      <a:tailEnd type="none" w="med" len="med"/>
                    </a:lnL>
                    <a:lnR w="12700" cap="flat" cmpd="sng" algn="ctr">
                      <a:solidFill>
                        <a:srgbClr val="919191"/>
                      </a:solidFill>
                      <a:prstDash val="solid"/>
                      <a:round/>
                      <a:headEnd type="none" w="med" len="med"/>
                      <a:tailEnd type="none" w="med" len="med"/>
                    </a:lnR>
                    <a:lnT w="12700" cap="flat" cmpd="sng" algn="ctr">
                      <a:solidFill>
                        <a:srgbClr val="919191"/>
                      </a:solidFill>
                      <a:prstDash val="solid"/>
                      <a:round/>
                      <a:headEnd type="none" w="med" len="med"/>
                      <a:tailEnd type="none" w="med" len="med"/>
                    </a:lnT>
                    <a:lnB w="12700" cap="flat" cmpd="sng" algn="ctr">
                      <a:solidFill>
                        <a:srgbClr val="919191"/>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bl>
          </a:graphicData>
        </a:graphic>
      </p:graphicFrame>
      <p:sp>
        <p:nvSpPr>
          <p:cNvPr id="4" name="Slide Number Placeholder 3"/>
          <p:cNvSpPr>
            <a:spLocks noGrp="1"/>
          </p:cNvSpPr>
          <p:nvPr>
            <p:ph type="sldNum" sz="quarter" idx="12"/>
          </p:nvPr>
        </p:nvSpPr>
        <p:spPr/>
        <p:txBody>
          <a:bodyPr/>
          <a:lstStyle/>
          <a:p>
            <a:fld id="{38DA1B6D-3AC4-40B2-82A5-684ABDF54DBC}" type="slidenum">
              <a:rPr lang="en-US" smtClean="0"/>
              <a:t>30</a:t>
            </a:fld>
            <a:endParaRPr lang="en-US"/>
          </a:p>
        </p:txBody>
      </p:sp>
    </p:spTree>
    <p:extLst>
      <p:ext uri="{BB962C8B-B14F-4D97-AF65-F5344CB8AC3E}">
        <p14:creationId xmlns:p14="http://schemas.microsoft.com/office/powerpoint/2010/main" val="9251949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Hazard Modeling</a:t>
            </a:r>
            <a:br>
              <a:rPr lang="en-US" dirty="0" smtClean="0"/>
            </a:br>
            <a:r>
              <a:rPr lang="en-US" dirty="0" smtClean="0"/>
              <a:t>All CHD Patients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38DA1B6D-3AC4-40B2-82A5-684ABDF54DBC}" type="slidenum">
              <a:rPr lang="en-US" smtClean="0"/>
              <a:t>31</a:t>
            </a:fld>
            <a:endParaRPr lang="en-US"/>
          </a:p>
        </p:txBody>
      </p:sp>
    </p:spTree>
    <p:extLst>
      <p:ext uri="{BB962C8B-B14F-4D97-AF65-F5344CB8AC3E}">
        <p14:creationId xmlns:p14="http://schemas.microsoft.com/office/powerpoint/2010/main" val="26787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32</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03718" y="1600200"/>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Survival and Cumulative Hazard</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1198"/>
            <a:ext cx="5977619" cy="4483214"/>
          </a:xfrm>
          <a:prstGeom prst="rect">
            <a:avLst/>
          </a:prstGeom>
        </p:spPr>
      </p:pic>
      <p:pic>
        <p:nvPicPr>
          <p:cNvPr id="8" name="Picture 7"/>
          <p:cNvPicPr>
            <a:picLocks noChangeAspect="1"/>
          </p:cNvPicPr>
          <p:nvPr/>
        </p:nvPicPr>
        <p:blipFill>
          <a:blip r:embed="rId4"/>
          <a:stretch>
            <a:fillRect/>
          </a:stretch>
        </p:blipFill>
        <p:spPr>
          <a:xfrm>
            <a:off x="3099859" y="3733800"/>
            <a:ext cx="2781300" cy="1257300"/>
          </a:xfrm>
          <a:prstGeom prst="rect">
            <a:avLst/>
          </a:prstGeom>
        </p:spPr>
      </p:pic>
    </p:spTree>
    <p:extLst>
      <p:ext uri="{BB962C8B-B14F-4D97-AF65-F5344CB8AC3E}">
        <p14:creationId xmlns:p14="http://schemas.microsoft.com/office/powerpoint/2010/main" val="4150645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33</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971800" y="1731169"/>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Constant Phase: Not a good fit</a:t>
            </a:r>
            <a:endParaRPr lang="en-US" dirty="0"/>
          </a:p>
        </p:txBody>
      </p:sp>
    </p:spTree>
    <p:extLst>
      <p:ext uri="{BB962C8B-B14F-4D97-AF65-F5344CB8AC3E}">
        <p14:creationId xmlns:p14="http://schemas.microsoft.com/office/powerpoint/2010/main" val="371482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34</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r>
              <a:rPr lang="en-US" dirty="0" smtClean="0"/>
              <a:t>Prior model used early phase only</a:t>
            </a:r>
            <a:endParaRPr lang="en-US" dirty="0"/>
          </a:p>
        </p:txBody>
      </p:sp>
      <p:sp>
        <p:nvSpPr>
          <p:cNvPr id="5" name="Title 4"/>
          <p:cNvSpPr>
            <a:spLocks noGrp="1"/>
          </p:cNvSpPr>
          <p:nvPr>
            <p:ph type="title"/>
          </p:nvPr>
        </p:nvSpPr>
        <p:spPr/>
        <p:txBody>
          <a:bodyPr/>
          <a:lstStyle/>
          <a:p>
            <a:r>
              <a:rPr lang="en-US" dirty="0" smtClean="0"/>
              <a:t>Early Phase: Not a good fit</a:t>
            </a:r>
            <a:endParaRPr lang="en-US" dirty="0"/>
          </a:p>
        </p:txBody>
      </p:sp>
    </p:spTree>
    <p:extLst>
      <p:ext uri="{BB962C8B-B14F-4D97-AF65-F5344CB8AC3E}">
        <p14:creationId xmlns:p14="http://schemas.microsoft.com/office/powerpoint/2010/main" val="425997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35</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r>
              <a:rPr lang="en-US" dirty="0" smtClean="0"/>
              <a:t>Early + Constant Phase</a:t>
            </a:r>
            <a:endParaRPr lang="en-US" dirty="0"/>
          </a:p>
        </p:txBody>
      </p:sp>
      <p:sp>
        <p:nvSpPr>
          <p:cNvPr id="5" name="Title 4"/>
          <p:cNvSpPr>
            <a:spLocks noGrp="1"/>
          </p:cNvSpPr>
          <p:nvPr>
            <p:ph type="title"/>
          </p:nvPr>
        </p:nvSpPr>
        <p:spPr/>
        <p:txBody>
          <a:bodyPr/>
          <a:lstStyle/>
          <a:p>
            <a:r>
              <a:rPr lang="en-US" dirty="0" smtClean="0"/>
              <a:t>Early + </a:t>
            </a:r>
            <a:r>
              <a:rPr lang="en-US" dirty="0" err="1" smtClean="0"/>
              <a:t>Constan:t</a:t>
            </a:r>
            <a:r>
              <a:rPr lang="en-US" dirty="0" smtClean="0"/>
              <a:t> Model Used</a:t>
            </a:r>
            <a:endParaRPr lang="en-US" dirty="0"/>
          </a:p>
        </p:txBody>
      </p:sp>
      <p:pic>
        <p:nvPicPr>
          <p:cNvPr id="7" name="Picture 6"/>
          <p:cNvPicPr>
            <a:picLocks noChangeAspect="1"/>
          </p:cNvPicPr>
          <p:nvPr/>
        </p:nvPicPr>
        <p:blipFill>
          <a:blip r:embed="rId3"/>
          <a:stretch>
            <a:fillRect/>
          </a:stretch>
        </p:blipFill>
        <p:spPr>
          <a:xfrm>
            <a:off x="597816" y="2742993"/>
            <a:ext cx="2095500" cy="1133475"/>
          </a:xfrm>
          <a:prstGeom prst="rect">
            <a:avLst/>
          </a:prstGeom>
        </p:spPr>
      </p:pic>
    </p:spTree>
    <p:extLst>
      <p:ext uri="{BB962C8B-B14F-4D97-AF65-F5344CB8AC3E}">
        <p14:creationId xmlns:p14="http://schemas.microsoft.com/office/powerpoint/2010/main" val="3179637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36</a:t>
            </a:fld>
            <a:endParaRPr lang="en-US" dirty="0"/>
          </a:p>
        </p:txBody>
      </p:sp>
      <p:sp>
        <p:nvSpPr>
          <p:cNvPr id="3" name="Content Placeholder 2"/>
          <p:cNvSpPr>
            <a:spLocks noGrp="1"/>
          </p:cNvSpPr>
          <p:nvPr>
            <p:ph sz="quarter" idx="12"/>
          </p:nvPr>
        </p:nvSpPr>
        <p:spPr/>
        <p:txBody>
          <a:bodyPr>
            <a:normAutofit fontScale="55000" lnSpcReduction="20000"/>
          </a:bodyPr>
          <a:lstStyle/>
          <a:p>
            <a:r>
              <a:rPr lang="en-US" dirty="0" smtClean="0"/>
              <a:t>Creatinine at Transplant</a:t>
            </a:r>
          </a:p>
          <a:p>
            <a:r>
              <a:rPr lang="en-US" dirty="0" smtClean="0"/>
              <a:t>Bilirubin at Transplant</a:t>
            </a:r>
          </a:p>
          <a:p>
            <a:r>
              <a:rPr lang="en-US" dirty="0" smtClean="0"/>
              <a:t>ECMO at Transplant</a:t>
            </a:r>
          </a:p>
          <a:p>
            <a:r>
              <a:rPr lang="en-US" dirty="0" smtClean="0"/>
              <a:t>VAD at Transplant</a:t>
            </a:r>
          </a:p>
          <a:p>
            <a:r>
              <a:rPr lang="en-US" dirty="0" smtClean="0"/>
              <a:t>Gender</a:t>
            </a:r>
          </a:p>
          <a:p>
            <a:r>
              <a:rPr lang="en-US" dirty="0" smtClean="0"/>
              <a:t>History of Renal Insufficiency</a:t>
            </a:r>
          </a:p>
          <a:p>
            <a:r>
              <a:rPr lang="en-US" dirty="0" smtClean="0"/>
              <a:t>Donor Ischemic Time</a:t>
            </a:r>
          </a:p>
          <a:p>
            <a:r>
              <a:rPr lang="en-US" dirty="0" smtClean="0"/>
              <a:t>Age at Transplant</a:t>
            </a:r>
          </a:p>
          <a:p>
            <a:r>
              <a:rPr lang="en-US" dirty="0" smtClean="0"/>
              <a:t>Induction Therapy at Transplant</a:t>
            </a:r>
          </a:p>
          <a:p>
            <a:r>
              <a:rPr lang="en-US" dirty="0" err="1" smtClean="0"/>
              <a:t>Heterotaxy</a:t>
            </a:r>
            <a:r>
              <a:rPr lang="en-US" dirty="0" smtClean="0"/>
              <a:t> Group </a:t>
            </a:r>
          </a:p>
          <a:p>
            <a:r>
              <a:rPr lang="en-US" dirty="0" smtClean="0"/>
              <a:t>Renal Impairment (</a:t>
            </a:r>
            <a:r>
              <a:rPr lang="en-US" dirty="0" err="1" smtClean="0"/>
              <a:t>eGFR</a:t>
            </a:r>
            <a:r>
              <a:rPr lang="en-US" dirty="0" smtClean="0"/>
              <a:t> &lt; 60) at Transplant</a:t>
            </a:r>
          </a:p>
          <a:p>
            <a:r>
              <a:rPr lang="en-US" dirty="0" smtClean="0"/>
              <a:t>History of Surgery</a:t>
            </a:r>
          </a:p>
          <a:p>
            <a:r>
              <a:rPr lang="en-US" dirty="0" smtClean="0"/>
              <a:t>Ventilator at Transplant</a:t>
            </a:r>
          </a:p>
          <a:p>
            <a:r>
              <a:rPr lang="en-US" dirty="0" smtClean="0"/>
              <a:t>Race</a:t>
            </a:r>
          </a:p>
          <a:p>
            <a:r>
              <a:rPr lang="en-US" dirty="0" smtClean="0"/>
              <a:t>Status 1 at Transplant</a:t>
            </a:r>
          </a:p>
          <a:p>
            <a:r>
              <a:rPr lang="en-US" dirty="0" smtClean="0"/>
              <a:t>Inotropes at Transplant</a:t>
            </a:r>
            <a:endParaRPr lang="en-US" dirty="0"/>
          </a:p>
        </p:txBody>
      </p:sp>
      <p:sp>
        <p:nvSpPr>
          <p:cNvPr id="5" name="Title 4"/>
          <p:cNvSpPr>
            <a:spLocks noGrp="1"/>
          </p:cNvSpPr>
          <p:nvPr>
            <p:ph type="title"/>
          </p:nvPr>
        </p:nvSpPr>
        <p:spPr/>
        <p:txBody>
          <a:bodyPr>
            <a:normAutofit fontScale="90000"/>
          </a:bodyPr>
          <a:lstStyle/>
          <a:p>
            <a:r>
              <a:rPr lang="en-US" dirty="0" smtClean="0"/>
              <a:t>Risk Factors Evaluated (</a:t>
            </a:r>
            <a:r>
              <a:rPr lang="en-US" smtClean="0"/>
              <a:t>Table Transplant </a:t>
            </a:r>
            <a:r>
              <a:rPr lang="en-US" dirty="0" smtClean="0"/>
              <a:t>Variables)</a:t>
            </a:r>
            <a:endParaRPr lang="en-US" dirty="0"/>
          </a:p>
        </p:txBody>
      </p:sp>
    </p:spTree>
    <p:extLst>
      <p:ext uri="{BB962C8B-B14F-4D97-AF65-F5344CB8AC3E}">
        <p14:creationId xmlns:p14="http://schemas.microsoft.com/office/powerpoint/2010/main" val="1029163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37</a:t>
            </a:fld>
            <a:endParaRPr lang="en-US" dirty="0"/>
          </a:p>
        </p:txBody>
      </p:sp>
      <p:graphicFrame>
        <p:nvGraphicFramePr>
          <p:cNvPr id="6" name="Content Placeholder 5"/>
          <p:cNvGraphicFramePr>
            <a:graphicFrameLocks noGrp="1"/>
          </p:cNvGraphicFramePr>
          <p:nvPr>
            <p:ph sz="quarter" idx="12"/>
            <p:extLst>
              <p:ext uri="{D42A27DB-BD31-4B8C-83A1-F6EECF244321}">
                <p14:modId xmlns:p14="http://schemas.microsoft.com/office/powerpoint/2010/main" val="1982983625"/>
              </p:ext>
            </p:extLst>
          </p:nvPr>
        </p:nvGraphicFramePr>
        <p:xfrm>
          <a:off x="3124200" y="2209800"/>
          <a:ext cx="5146040" cy="1810068"/>
        </p:xfrm>
        <a:graphic>
          <a:graphicData uri="http://schemas.openxmlformats.org/drawingml/2006/table">
            <a:tbl>
              <a:tblPr/>
              <a:tblGrid>
                <a:gridCol w="560705">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1757680">
                  <a:extLst>
                    <a:ext uri="{9D8B030D-6E8A-4147-A177-3AD203B41FA5}">
                      <a16:colId xmlns:a16="http://schemas.microsoft.com/office/drawing/2014/main" val="20002"/>
                    </a:ext>
                  </a:extLst>
                </a:gridCol>
                <a:gridCol w="370840">
                  <a:extLst>
                    <a:ext uri="{9D8B030D-6E8A-4147-A177-3AD203B41FA5}">
                      <a16:colId xmlns:a16="http://schemas.microsoft.com/office/drawing/2014/main" val="20003"/>
                    </a:ext>
                  </a:extLst>
                </a:gridCol>
                <a:gridCol w="58674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443865">
                  <a:extLst>
                    <a:ext uri="{9D8B030D-6E8A-4147-A177-3AD203B41FA5}">
                      <a16:colId xmlns:a16="http://schemas.microsoft.com/office/drawing/2014/main" val="20006"/>
                    </a:ext>
                  </a:extLst>
                </a:gridCol>
              </a:tblGrid>
              <a:tr h="0">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VAR_LABEL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LCL_95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gn="r">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UCL_95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tc>
                  <a:txBody>
                    <a:bodyPr/>
                    <a:lstStyle/>
                    <a:p>
                      <a:pPr marL="0" marR="0">
                        <a:lnSpc>
                          <a:spcPct val="107000"/>
                        </a:lnSpc>
                        <a:spcBef>
                          <a:spcPts val="300"/>
                        </a:spcBef>
                        <a:spcAft>
                          <a:spcPts val="300"/>
                        </a:spcAft>
                      </a:pPr>
                      <a:r>
                        <a:rPr lang="en-US"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BBBB"/>
                    </a:solidFill>
                  </a:tcPr>
                </a:tc>
                <a:extLst>
                  <a:ext uri="{0D108BD9-81ED-4DB2-BD59-A6C34878D82A}">
                    <a16:rowId xmlns:a16="http://schemas.microsoft.com/office/drawing/2014/main" val="10000"/>
                  </a:ext>
                </a:extLst>
              </a:tr>
              <a:tr h="0">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ECMO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ECMO at Transplant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3.139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4.185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VAD</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VAD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1.049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2.338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0.0282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0.807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0.654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0.996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0.0455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INDTHER</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Induction Therapy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0.548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0.442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0.680</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RENAL</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Renal Failure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1.704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1.366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2.125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TXVENT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Ventilator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1.078</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1.763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0.0106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HETERO</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Heterotaxy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1.794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1.174</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2.741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0.0069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HXSURG</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History of Surgery</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1.536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0.0015</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RRACE_B</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Receipient Race - Black</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1.906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1.492</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2.437</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 1 at Transplant</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0.573</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0.459</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07000"/>
                        </a:lnSpc>
                        <a:spcBef>
                          <a:spcPts val="300"/>
                        </a:spcBef>
                        <a:spcAft>
                          <a:spcPts val="300"/>
                        </a:spcAft>
                      </a:pPr>
                      <a:r>
                        <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0.716</a:t>
                      </a:r>
                      <a:endParaRPr lang="en-US"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300"/>
                        </a:spcBef>
                        <a:spcAft>
                          <a:spcPts val="300"/>
                        </a:spcAft>
                      </a:pPr>
                      <a:r>
                        <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&lt;.0001</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5" name="Title 4"/>
          <p:cNvSpPr>
            <a:spLocks noGrp="1"/>
          </p:cNvSpPr>
          <p:nvPr>
            <p:ph type="title"/>
          </p:nvPr>
        </p:nvSpPr>
        <p:spPr/>
        <p:txBody>
          <a:bodyPr/>
          <a:lstStyle/>
          <a:p>
            <a:r>
              <a:rPr lang="en-US" dirty="0" smtClean="0"/>
              <a:t>Risk Model Results</a:t>
            </a:r>
            <a:endParaRPr lang="en-US" dirty="0"/>
          </a:p>
        </p:txBody>
      </p:sp>
    </p:spTree>
    <p:extLst>
      <p:ext uri="{BB962C8B-B14F-4D97-AF65-F5344CB8AC3E}">
        <p14:creationId xmlns:p14="http://schemas.microsoft.com/office/powerpoint/2010/main" val="2485462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38</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ECMO</a:t>
            </a:r>
            <a:endParaRPr lang="en-US" dirty="0"/>
          </a:p>
        </p:txBody>
      </p:sp>
    </p:spTree>
    <p:extLst>
      <p:ext uri="{BB962C8B-B14F-4D97-AF65-F5344CB8AC3E}">
        <p14:creationId xmlns:p14="http://schemas.microsoft.com/office/powerpoint/2010/main" val="16714833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39</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VAD</a:t>
            </a:r>
            <a:endParaRPr lang="en-US" dirty="0"/>
          </a:p>
        </p:txBody>
      </p:sp>
    </p:spTree>
    <p:extLst>
      <p:ext uri="{BB962C8B-B14F-4D97-AF65-F5344CB8AC3E}">
        <p14:creationId xmlns:p14="http://schemas.microsoft.com/office/powerpoint/2010/main" val="83358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 </a:t>
            </a:r>
            <a:r>
              <a:rPr lang="en-US" b="1" dirty="0" smtClean="0"/>
              <a:t>Hypothesis </a:t>
            </a:r>
            <a:r>
              <a:rPr lang="en-US" b="1" dirty="0"/>
              <a:t>/ Specific Aims:</a:t>
            </a:r>
            <a:endParaRPr lang="en-US" dirty="0">
              <a:effectLst/>
            </a:endParaRPr>
          </a:p>
        </p:txBody>
      </p:sp>
      <p:sp>
        <p:nvSpPr>
          <p:cNvPr id="3" name="Content Placeholder 2"/>
          <p:cNvSpPr>
            <a:spLocks noGrp="1"/>
          </p:cNvSpPr>
          <p:nvPr>
            <p:ph idx="1"/>
          </p:nvPr>
        </p:nvSpPr>
        <p:spPr>
          <a:xfrm>
            <a:off x="381000" y="1159497"/>
            <a:ext cx="10972800" cy="4525963"/>
          </a:xfrm>
        </p:spPr>
        <p:txBody>
          <a:bodyPr>
            <a:noAutofit/>
          </a:bodyPr>
          <a:lstStyle/>
          <a:p>
            <a:r>
              <a:rPr lang="en-US" sz="1600" dirty="0"/>
              <a:t>The aim of this study is to describe outcomes after listing for cardiac transplantation in CHD patients with </a:t>
            </a:r>
            <a:r>
              <a:rPr lang="en-US" sz="1600" dirty="0" err="1"/>
              <a:t>heterotaxy</a:t>
            </a:r>
            <a:r>
              <a:rPr lang="en-US" sz="1600" dirty="0"/>
              <a:t> syndrome when compared to non-</a:t>
            </a:r>
            <a:r>
              <a:rPr lang="en-US" sz="1600" dirty="0" err="1"/>
              <a:t>heterotaxy</a:t>
            </a:r>
            <a:r>
              <a:rPr lang="en-US" sz="1600" dirty="0"/>
              <a:t> CHD and cardiomyopathy (CM) patients as well as post transplant outcomes. </a:t>
            </a:r>
          </a:p>
          <a:p>
            <a:pPr marL="0" indent="0">
              <a:buNone/>
            </a:pPr>
            <a:r>
              <a:rPr lang="en-US" sz="1600" dirty="0"/>
              <a:t> </a:t>
            </a:r>
          </a:p>
          <a:p>
            <a:r>
              <a:rPr lang="en-US" sz="1600" dirty="0"/>
              <a:t>Hypothesis 1: Patients with diagnosis of CHD with </a:t>
            </a:r>
            <a:r>
              <a:rPr lang="en-US" sz="1600" dirty="0" err="1"/>
              <a:t>heterotaxy</a:t>
            </a:r>
            <a:r>
              <a:rPr lang="en-US" sz="1600" dirty="0"/>
              <a:t> have worse outcomes post- listing than patients with non-</a:t>
            </a:r>
            <a:r>
              <a:rPr lang="en-US" sz="1600" dirty="0" err="1"/>
              <a:t>heterotaxy</a:t>
            </a:r>
            <a:r>
              <a:rPr lang="en-US" sz="1600" dirty="0"/>
              <a:t> CHD or patients with CM</a:t>
            </a:r>
          </a:p>
          <a:p>
            <a:endParaRPr lang="en-US" sz="1600" dirty="0"/>
          </a:p>
          <a:p>
            <a:r>
              <a:rPr lang="en-US" sz="1600" dirty="0"/>
              <a:t>Hypothesis 2: Patients with diagnosis of CHD with </a:t>
            </a:r>
            <a:r>
              <a:rPr lang="en-US" sz="1600" dirty="0" err="1"/>
              <a:t>heterotaxy</a:t>
            </a:r>
            <a:r>
              <a:rPr lang="en-US" sz="1600" dirty="0"/>
              <a:t> have worse post transplant outcomes than patients with non-</a:t>
            </a:r>
            <a:r>
              <a:rPr lang="en-US" sz="1600" dirty="0" err="1"/>
              <a:t>heterotaxy</a:t>
            </a:r>
            <a:r>
              <a:rPr lang="en-US" sz="1600" dirty="0"/>
              <a:t> CHD or patients with CM</a:t>
            </a:r>
          </a:p>
          <a:p>
            <a:endParaRPr lang="en-US" sz="1600" dirty="0"/>
          </a:p>
          <a:p>
            <a:r>
              <a:rPr lang="en-US" sz="1600" dirty="0"/>
              <a:t>Specific Aim 1: </a:t>
            </a:r>
          </a:p>
          <a:p>
            <a:pPr lvl="1"/>
            <a:r>
              <a:rPr lang="en-US" sz="1400" dirty="0"/>
              <a:t>Describe outcomes </a:t>
            </a:r>
            <a:r>
              <a:rPr lang="en-US" sz="1400" b="1" dirty="0"/>
              <a:t>after listing</a:t>
            </a:r>
            <a:r>
              <a:rPr lang="en-US" sz="1400" dirty="0"/>
              <a:t> for cardiac transplantation (death/transplantation/ alive on the list/ upgrade of UNOS status due to clinical deterioration) in CHD patients with </a:t>
            </a:r>
            <a:r>
              <a:rPr lang="en-US" sz="1400" dirty="0" err="1"/>
              <a:t>heterotaxy</a:t>
            </a:r>
            <a:r>
              <a:rPr lang="en-US" sz="1400" dirty="0"/>
              <a:t> syndrome when compared to non-</a:t>
            </a:r>
            <a:r>
              <a:rPr lang="en-US" sz="1400" dirty="0" err="1"/>
              <a:t>heterotaxy</a:t>
            </a:r>
            <a:r>
              <a:rPr lang="en-US" sz="1400" dirty="0"/>
              <a:t> CHD and cardiomyopathy patients.</a:t>
            </a:r>
          </a:p>
          <a:p>
            <a:endParaRPr lang="en-US" sz="1600" dirty="0"/>
          </a:p>
          <a:p>
            <a:r>
              <a:rPr lang="en-US" sz="1600" dirty="0"/>
              <a:t>Specific Aim 2: </a:t>
            </a:r>
          </a:p>
          <a:p>
            <a:pPr lvl="1"/>
            <a:r>
              <a:rPr lang="en-US" sz="1400" dirty="0"/>
              <a:t>Describe </a:t>
            </a:r>
            <a:r>
              <a:rPr lang="en-US" sz="1400" b="1" dirty="0"/>
              <a:t>post transplant</a:t>
            </a:r>
            <a:r>
              <a:rPr lang="en-US" sz="1400" dirty="0"/>
              <a:t> outcomes in CHD with </a:t>
            </a:r>
            <a:r>
              <a:rPr lang="en-US" sz="1400" dirty="0" err="1"/>
              <a:t>heterotaxy</a:t>
            </a:r>
            <a:r>
              <a:rPr lang="en-US" sz="1400" dirty="0"/>
              <a:t> patients vs non-</a:t>
            </a:r>
            <a:r>
              <a:rPr lang="en-US" sz="1400" dirty="0" err="1"/>
              <a:t>heterotaxy</a:t>
            </a:r>
            <a:r>
              <a:rPr lang="en-US" sz="1400" dirty="0"/>
              <a:t> CHD and cardiomyopathy groups.  Outcomes after transplant to be studied </a:t>
            </a:r>
            <a:r>
              <a:rPr lang="en-US" sz="1400" b="1" dirty="0"/>
              <a:t>include graft loss (death or </a:t>
            </a:r>
            <a:r>
              <a:rPr lang="en-US" sz="1400" b="1" dirty="0" err="1"/>
              <a:t>retransplantation</a:t>
            </a:r>
            <a:r>
              <a:rPr lang="en-US" sz="1400" b="1" dirty="0"/>
              <a:t>), rejection, CAV, PTLD and infection</a:t>
            </a:r>
            <a:r>
              <a:rPr lang="en-US" sz="1400" dirty="0"/>
              <a:t> after transplant. </a:t>
            </a:r>
          </a:p>
        </p:txBody>
      </p:sp>
      <p:sp>
        <p:nvSpPr>
          <p:cNvPr id="5" name="Slide Number Placeholder 4"/>
          <p:cNvSpPr>
            <a:spLocks noGrp="1"/>
          </p:cNvSpPr>
          <p:nvPr>
            <p:ph type="sldNum" sz="quarter" idx="12"/>
          </p:nvPr>
        </p:nvSpPr>
        <p:spPr/>
        <p:txBody>
          <a:bodyPr/>
          <a:lstStyle/>
          <a:p>
            <a:fld id="{38DA1B6D-3AC4-40B2-82A5-684ABDF54DBC}" type="slidenum">
              <a:rPr lang="en-US" smtClean="0"/>
              <a:t>4</a:t>
            </a:fld>
            <a:endParaRPr lang="en-US"/>
          </a:p>
        </p:txBody>
      </p:sp>
      <p:sp>
        <p:nvSpPr>
          <p:cNvPr id="4" name="TextBox 3"/>
          <p:cNvSpPr txBox="1"/>
          <p:nvPr/>
        </p:nvSpPr>
        <p:spPr>
          <a:xfrm>
            <a:off x="1219200" y="6400800"/>
            <a:ext cx="914400" cy="914400"/>
          </a:xfrm>
          <a:prstGeom prst="rect">
            <a:avLst/>
          </a:prstGeom>
          <a:noFill/>
          <a:ln>
            <a:noFill/>
          </a:ln>
        </p:spPr>
        <p:txBody>
          <a:bodyPr vert="horz" wrap="none" lIns="91440" tIns="45720" rIns="91440" bIns="45720" rtlCol="0" anchor="t">
            <a:normAutofit/>
          </a:bodyPr>
          <a:lstStyle/>
          <a:p>
            <a:endParaRPr lang="en-US" sz="1400" dirty="0" err="1" smtClean="0"/>
          </a:p>
        </p:txBody>
      </p:sp>
    </p:spTree>
    <p:extLst>
      <p:ext uri="{BB962C8B-B14F-4D97-AF65-F5344CB8AC3E}">
        <p14:creationId xmlns:p14="http://schemas.microsoft.com/office/powerpoint/2010/main" val="26812589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40</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Gender</a:t>
            </a:r>
            <a:endParaRPr lang="en-US" dirty="0"/>
          </a:p>
        </p:txBody>
      </p:sp>
    </p:spTree>
    <p:extLst>
      <p:ext uri="{BB962C8B-B14F-4D97-AF65-F5344CB8AC3E}">
        <p14:creationId xmlns:p14="http://schemas.microsoft.com/office/powerpoint/2010/main" val="2770010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41</a:t>
            </a:fld>
            <a:endParaRPr lang="en-US" dirty="0"/>
          </a:p>
        </p:txBody>
      </p:sp>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Induction Therapy</a:t>
            </a:r>
            <a:endParaRPr lang="en-US" dirty="0"/>
          </a:p>
        </p:txBody>
      </p:sp>
      <p:pic>
        <p:nvPicPr>
          <p:cNvPr id="8" name="Content Placeholder 7"/>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Tree>
    <p:extLst>
      <p:ext uri="{BB962C8B-B14F-4D97-AF65-F5344CB8AC3E}">
        <p14:creationId xmlns:p14="http://schemas.microsoft.com/office/powerpoint/2010/main" val="19641353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42</a:t>
            </a:fld>
            <a:endParaRPr lang="en-US" dirty="0"/>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Renal Failure (</a:t>
            </a:r>
            <a:r>
              <a:rPr lang="en-US" dirty="0" err="1" smtClean="0"/>
              <a:t>eGFR</a:t>
            </a:r>
            <a:r>
              <a:rPr lang="en-US" dirty="0" smtClean="0"/>
              <a:t> &lt; 60)</a:t>
            </a:r>
            <a:endParaRPr lang="en-US" dirty="0"/>
          </a:p>
        </p:txBody>
      </p:sp>
    </p:spTree>
    <p:extLst>
      <p:ext uri="{BB962C8B-B14F-4D97-AF65-F5344CB8AC3E}">
        <p14:creationId xmlns:p14="http://schemas.microsoft.com/office/powerpoint/2010/main" val="3673559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43</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a:t>Risk Factor: </a:t>
            </a:r>
            <a:r>
              <a:rPr lang="en-US" dirty="0" err="1" smtClean="0"/>
              <a:t>Ventillator</a:t>
            </a:r>
            <a:endParaRPr lang="en-US" dirty="0"/>
          </a:p>
        </p:txBody>
      </p:sp>
    </p:spTree>
    <p:extLst>
      <p:ext uri="{BB962C8B-B14F-4D97-AF65-F5344CB8AC3E}">
        <p14:creationId xmlns:p14="http://schemas.microsoft.com/office/powerpoint/2010/main" val="31355085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44</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a:t>Risk Factor: </a:t>
            </a:r>
            <a:r>
              <a:rPr lang="en-US" dirty="0" err="1" smtClean="0"/>
              <a:t>Heterotaxy</a:t>
            </a:r>
            <a:endParaRPr lang="en-US" dirty="0"/>
          </a:p>
        </p:txBody>
      </p:sp>
    </p:spTree>
    <p:extLst>
      <p:ext uri="{BB962C8B-B14F-4D97-AF65-F5344CB8AC3E}">
        <p14:creationId xmlns:p14="http://schemas.microsoft.com/office/powerpoint/2010/main" val="1751250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45</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History of Surgery</a:t>
            </a:r>
            <a:endParaRPr lang="en-US" dirty="0"/>
          </a:p>
        </p:txBody>
      </p:sp>
    </p:spTree>
    <p:extLst>
      <p:ext uri="{BB962C8B-B14F-4D97-AF65-F5344CB8AC3E}">
        <p14:creationId xmlns:p14="http://schemas.microsoft.com/office/powerpoint/2010/main" val="1956437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46</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Black Race</a:t>
            </a:r>
            <a:endParaRPr lang="en-US" dirty="0"/>
          </a:p>
        </p:txBody>
      </p:sp>
    </p:spTree>
    <p:extLst>
      <p:ext uri="{BB962C8B-B14F-4D97-AF65-F5344CB8AC3E}">
        <p14:creationId xmlns:p14="http://schemas.microsoft.com/office/powerpoint/2010/main" val="25278570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47</a:t>
            </a:fld>
            <a:endParaRPr lang="en-US"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099859" y="1754188"/>
            <a:ext cx="5992282" cy="4494212"/>
          </a:xfrm>
        </p:spPr>
      </p:pic>
      <p:sp>
        <p:nvSpPr>
          <p:cNvPr id="4" name="Text Placeholder 3"/>
          <p:cNvSpPr>
            <a:spLocks noGrp="1"/>
          </p:cNvSpPr>
          <p:nvPr>
            <p:ph type="body" sz="quarter" idx="13"/>
          </p:nvPr>
        </p:nvSpPr>
        <p:spPr/>
        <p:txBody>
          <a:bodyPr>
            <a:normAutofit lnSpcReduction="10000"/>
          </a:bodyPr>
          <a:lstStyle/>
          <a:p>
            <a:endParaRPr lang="en-US"/>
          </a:p>
        </p:txBody>
      </p:sp>
      <p:sp>
        <p:nvSpPr>
          <p:cNvPr id="5" name="Title 4"/>
          <p:cNvSpPr>
            <a:spLocks noGrp="1"/>
          </p:cNvSpPr>
          <p:nvPr>
            <p:ph type="title"/>
          </p:nvPr>
        </p:nvSpPr>
        <p:spPr/>
        <p:txBody>
          <a:bodyPr/>
          <a:lstStyle/>
          <a:p>
            <a:r>
              <a:rPr lang="en-US" dirty="0" smtClean="0"/>
              <a:t>Risk Factor: Status 1</a:t>
            </a:r>
            <a:endParaRPr lang="en-US" dirty="0"/>
          </a:p>
        </p:txBody>
      </p:sp>
    </p:spTree>
    <p:extLst>
      <p:ext uri="{BB962C8B-B14F-4D97-AF65-F5344CB8AC3E}">
        <p14:creationId xmlns:p14="http://schemas.microsoft.com/office/powerpoint/2010/main" val="1003424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56B3EBED-D219-4710-883A-BCD9C7FA395E}" type="slidenum">
              <a:rPr lang="en-US" smtClean="0"/>
              <a:pPr/>
              <a:t>48</a:t>
            </a:fld>
            <a:endParaRPr lang="en-US" dirty="0"/>
          </a:p>
        </p:txBody>
      </p:sp>
      <p:sp>
        <p:nvSpPr>
          <p:cNvPr id="3" name="Content Placeholder 2"/>
          <p:cNvSpPr>
            <a:spLocks noGrp="1"/>
          </p:cNvSpPr>
          <p:nvPr>
            <p:ph sz="quarter" idx="12"/>
          </p:nvPr>
        </p:nvSpPr>
        <p:spPr/>
        <p:txBody>
          <a:bodyPr>
            <a:normAutofit fontScale="92500" lnSpcReduction="20000"/>
          </a:bodyPr>
          <a:lstStyle/>
          <a:p>
            <a:r>
              <a:rPr lang="en-US" dirty="0" smtClean="0"/>
              <a:t>Update the analysis after registry wide CHD recode complete (Ask Susanna when this is anticipated)</a:t>
            </a:r>
          </a:p>
          <a:p>
            <a:r>
              <a:rPr lang="en-US" dirty="0" smtClean="0"/>
              <a:t>Incorporate 30 day steroid use into </a:t>
            </a:r>
            <a:r>
              <a:rPr lang="en-US" dirty="0" smtClean="0"/>
              <a:t>model</a:t>
            </a:r>
          </a:p>
          <a:p>
            <a:pPr lvl="1"/>
            <a:r>
              <a:rPr lang="en-US" dirty="0" smtClean="0"/>
              <a:t>Scott </a:t>
            </a:r>
            <a:r>
              <a:rPr lang="en-US" dirty="0" err="1" smtClean="0"/>
              <a:t>Auerbach</a:t>
            </a:r>
            <a:r>
              <a:rPr lang="en-US" dirty="0" smtClean="0"/>
              <a:t> </a:t>
            </a:r>
            <a:r>
              <a:rPr lang="en-US" smtClean="0"/>
              <a:t>paper Steroid Maintenance </a:t>
            </a:r>
            <a:r>
              <a:rPr lang="en-US" dirty="0" smtClean="0"/>
              <a:t>use </a:t>
            </a:r>
            <a:endParaRPr lang="en-US" dirty="0" smtClean="0"/>
          </a:p>
          <a:p>
            <a:r>
              <a:rPr lang="en-US" dirty="0" smtClean="0"/>
              <a:t>Kaplan-Meier by </a:t>
            </a:r>
            <a:r>
              <a:rPr lang="en-US" dirty="0" err="1" smtClean="0"/>
              <a:t>Heterotaxy</a:t>
            </a:r>
            <a:r>
              <a:rPr lang="en-US" dirty="0" smtClean="0"/>
              <a:t> status and Single ventricle status</a:t>
            </a:r>
          </a:p>
          <a:p>
            <a:r>
              <a:rPr lang="en-US" dirty="0" smtClean="0"/>
              <a:t>Add Single Ventricle to tables and risk model</a:t>
            </a:r>
          </a:p>
          <a:p>
            <a:r>
              <a:rPr lang="en-US" dirty="0" smtClean="0"/>
              <a:t>Ask Susanna about sub type of </a:t>
            </a:r>
            <a:r>
              <a:rPr lang="en-US" dirty="0" err="1" smtClean="0"/>
              <a:t>heterotaxy</a:t>
            </a:r>
            <a:r>
              <a:rPr lang="en-US" dirty="0" smtClean="0"/>
              <a:t> details</a:t>
            </a:r>
          </a:p>
          <a:p>
            <a:r>
              <a:rPr lang="en-US" dirty="0" err="1" smtClean="0"/>
              <a:t>Heterotaxy</a:t>
            </a:r>
            <a:r>
              <a:rPr lang="en-US" dirty="0" smtClean="0"/>
              <a:t> type (look at KM and potential covariate)</a:t>
            </a:r>
          </a:p>
          <a:p>
            <a:r>
              <a:rPr lang="en-US" dirty="0" smtClean="0"/>
              <a:t>Priority vs routine to tables and covariates</a:t>
            </a:r>
          </a:p>
          <a:p>
            <a:r>
              <a:rPr lang="en-US" dirty="0" smtClean="0"/>
              <a:t>How is priority and routine defined?</a:t>
            </a:r>
            <a:endParaRPr lang="en-US" dirty="0" smtClean="0"/>
          </a:p>
        </p:txBody>
      </p:sp>
      <p:sp>
        <p:nvSpPr>
          <p:cNvPr id="5" name="Title 4"/>
          <p:cNvSpPr>
            <a:spLocks noGrp="1"/>
          </p:cNvSpPr>
          <p:nvPr>
            <p:ph type="title"/>
          </p:nvPr>
        </p:nvSpPr>
        <p:spPr/>
        <p:txBody>
          <a:bodyPr/>
          <a:lstStyle/>
          <a:p>
            <a:r>
              <a:rPr lang="en-US" dirty="0" smtClean="0"/>
              <a:t>To Do</a:t>
            </a:r>
            <a:endParaRPr lang="en-US" dirty="0"/>
          </a:p>
        </p:txBody>
      </p:sp>
    </p:spTree>
    <p:extLst>
      <p:ext uri="{BB962C8B-B14F-4D97-AF65-F5344CB8AC3E}">
        <p14:creationId xmlns:p14="http://schemas.microsoft.com/office/powerpoint/2010/main" val="2581445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a:t>
            </a:r>
            <a:r>
              <a:rPr lang="en-US" dirty="0" smtClean="0"/>
              <a:t>– Data Collection:</a:t>
            </a:r>
            <a:endParaRPr lang="en-US" dirty="0"/>
          </a:p>
        </p:txBody>
      </p:sp>
      <p:sp>
        <p:nvSpPr>
          <p:cNvPr id="3" name="Content Placeholder 2"/>
          <p:cNvSpPr>
            <a:spLocks noGrp="1"/>
          </p:cNvSpPr>
          <p:nvPr>
            <p:ph idx="1"/>
          </p:nvPr>
        </p:nvSpPr>
        <p:spPr/>
        <p:txBody>
          <a:bodyPr/>
          <a:lstStyle/>
          <a:p>
            <a:r>
              <a:rPr lang="en-US" dirty="0"/>
              <a:t>Study population: </a:t>
            </a:r>
          </a:p>
          <a:p>
            <a:pPr lvl="1"/>
            <a:r>
              <a:rPr lang="en-US" dirty="0"/>
              <a:t>All eligible pediatric patients (&lt;18 years) enrolled in the Pediatric Heart Transplant Study (PHTS) database, who were listed for transplant between Jan 2010 to Dec 2016 will be included in the study. </a:t>
            </a:r>
          </a:p>
          <a:p>
            <a:pPr lvl="1"/>
            <a:r>
              <a:rPr lang="en-US" dirty="0"/>
              <a:t>The classification ‘isomerism’ was added to the PHTS collection forms in Jan 2010 and will be used to identify CHD patients with </a:t>
            </a:r>
            <a:r>
              <a:rPr lang="en-US" dirty="0" err="1"/>
              <a:t>heterotaxy</a:t>
            </a:r>
            <a:r>
              <a:rPr lang="en-US" dirty="0"/>
              <a:t>. </a:t>
            </a:r>
            <a:endParaRPr lang="en-US" dirty="0" smtClean="0"/>
          </a:p>
          <a:p>
            <a:r>
              <a:rPr lang="en-US" b="1" dirty="0" smtClean="0">
                <a:solidFill>
                  <a:srgbClr val="FF0000"/>
                </a:solidFill>
              </a:rPr>
              <a:t>This analysis will be from 1993-2018</a:t>
            </a:r>
            <a:endParaRPr lang="en-US" b="1"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5</a:t>
            </a:fld>
            <a:endParaRPr lang="en-US"/>
          </a:p>
        </p:txBody>
      </p:sp>
    </p:spTree>
    <p:extLst>
      <p:ext uri="{BB962C8B-B14F-4D97-AF65-F5344CB8AC3E}">
        <p14:creationId xmlns:p14="http://schemas.microsoft.com/office/powerpoint/2010/main" val="134442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PHTS 2018 Research </a:t>
            </a:r>
            <a:r>
              <a:rPr lang="en-US" dirty="0" smtClean="0"/>
              <a:t>Cohort</a:t>
            </a:r>
            <a:endParaRPr lang="en-US" dirty="0"/>
          </a:p>
        </p:txBody>
      </p:sp>
      <p:graphicFrame>
        <p:nvGraphicFramePr>
          <p:cNvPr id="4" name="Content Placeholder 3"/>
          <p:cNvGraphicFramePr>
            <a:graphicFrameLocks noGrp="1"/>
          </p:cNvGraphicFramePr>
          <p:nvPr>
            <p:ph idx="1"/>
            <p:extLst/>
          </p:nvPr>
        </p:nvGraphicFramePr>
        <p:xfrm>
          <a:off x="838200" y="1842879"/>
          <a:ext cx="10515600" cy="3261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754533" y="3928532"/>
            <a:ext cx="2032000" cy="253916"/>
          </a:xfrm>
          <a:prstGeom prst="rect">
            <a:avLst/>
          </a:prstGeom>
          <a:noFill/>
        </p:spPr>
        <p:txBody>
          <a:bodyPr wrap="square" rtlCol="0">
            <a:spAutoFit/>
          </a:bodyPr>
          <a:lstStyle/>
          <a:p>
            <a:r>
              <a:rPr lang="en-US" sz="1050" dirty="0" smtClean="0"/>
              <a:t>*149 censored at transfer</a:t>
            </a:r>
            <a:endParaRPr lang="en-US" sz="1050" dirty="0"/>
          </a:p>
        </p:txBody>
      </p:sp>
      <p:sp>
        <p:nvSpPr>
          <p:cNvPr id="6" name="Slide Number Placeholder 5"/>
          <p:cNvSpPr>
            <a:spLocks noGrp="1"/>
          </p:cNvSpPr>
          <p:nvPr>
            <p:ph type="sldNum" sz="quarter" idx="12"/>
          </p:nvPr>
        </p:nvSpPr>
        <p:spPr/>
        <p:txBody>
          <a:bodyPr/>
          <a:lstStyle/>
          <a:p>
            <a:fld id="{38DA1B6D-3AC4-40B2-82A5-684ABDF54DBC}" type="slidenum">
              <a:rPr lang="en-US" smtClean="0"/>
              <a:t>6</a:t>
            </a:fld>
            <a:endParaRPr lang="en-US"/>
          </a:p>
        </p:txBody>
      </p:sp>
      <p:sp>
        <p:nvSpPr>
          <p:cNvPr id="11" name="TextBox 10"/>
          <p:cNvSpPr txBox="1"/>
          <p:nvPr/>
        </p:nvSpPr>
        <p:spPr>
          <a:xfrm>
            <a:off x="3733800" y="5181600"/>
            <a:ext cx="2032000" cy="415498"/>
          </a:xfrm>
          <a:prstGeom prst="rect">
            <a:avLst/>
          </a:prstGeom>
          <a:noFill/>
        </p:spPr>
        <p:txBody>
          <a:bodyPr wrap="square" rtlCol="0">
            <a:spAutoFit/>
          </a:bodyPr>
          <a:lstStyle/>
          <a:p>
            <a:r>
              <a:rPr lang="en-US" sz="1050" dirty="0" smtClean="0"/>
              <a:t>*1789 censored at post-transplant transfer</a:t>
            </a:r>
            <a:endParaRPr lang="en-US" sz="1050" dirty="0"/>
          </a:p>
        </p:txBody>
      </p:sp>
      <p:sp>
        <p:nvSpPr>
          <p:cNvPr id="12" name="TextBox 11"/>
          <p:cNvSpPr txBox="1"/>
          <p:nvPr/>
        </p:nvSpPr>
        <p:spPr>
          <a:xfrm>
            <a:off x="5554133" y="4828778"/>
            <a:ext cx="6400800" cy="1384995"/>
          </a:xfrm>
          <a:prstGeom prst="rect">
            <a:avLst/>
          </a:prstGeom>
          <a:solidFill>
            <a:schemeClr val="bg1"/>
          </a:solidFill>
          <a:ln>
            <a:noFill/>
          </a:ln>
        </p:spPr>
        <p:txBody>
          <a:bodyPr vert="horz" wrap="square" lIns="91440" tIns="45720" rIns="91440" bIns="45720" rtlCol="0" anchor="ctr">
            <a:spAutoFit/>
          </a:bodyPr>
          <a:lstStyle/>
          <a:p>
            <a:pPr marL="285750" indent="-285750">
              <a:buFont typeface="Arial" panose="020B0604020202020204" pitchFamily="34" charset="0"/>
              <a:buChar char="•"/>
            </a:pPr>
            <a:r>
              <a:rPr lang="en-US" sz="1200" dirty="0" smtClean="0"/>
              <a:t>Research cohort includes patients whose first ever listing was their recorded in PHTS</a:t>
            </a:r>
          </a:p>
          <a:p>
            <a:pPr marL="285750" indent="-285750">
              <a:buFont typeface="Arial" panose="020B0604020202020204" pitchFamily="34" charset="0"/>
              <a:buChar char="•"/>
            </a:pPr>
            <a:r>
              <a:rPr lang="en-US" sz="1200" dirty="0" smtClean="0"/>
              <a:t>Detailed information on re-</a:t>
            </a:r>
            <a:r>
              <a:rPr lang="en-US" sz="1200" dirty="0" err="1" smtClean="0"/>
              <a:t>lisitng</a:t>
            </a:r>
            <a:r>
              <a:rPr lang="en-US" sz="1200" dirty="0" smtClean="0"/>
              <a:t> and </a:t>
            </a:r>
            <a:r>
              <a:rPr lang="en-US" sz="1200" dirty="0" err="1" smtClean="0"/>
              <a:t>retransplants</a:t>
            </a:r>
            <a:r>
              <a:rPr lang="en-US" sz="1200" dirty="0" smtClean="0"/>
              <a:t> are collected in the registry</a:t>
            </a:r>
          </a:p>
          <a:p>
            <a:pPr marL="285750" indent="-285750">
              <a:buFont typeface="Arial" panose="020B0604020202020204" pitchFamily="34" charset="0"/>
              <a:buChar char="•"/>
            </a:pPr>
            <a:r>
              <a:rPr lang="en-US" sz="1200" dirty="0" smtClean="0"/>
              <a:t>These analyses are based on waitlist outcomes for 1</a:t>
            </a:r>
            <a:r>
              <a:rPr lang="en-US" sz="1200" baseline="30000" dirty="0" smtClean="0"/>
              <a:t>st</a:t>
            </a:r>
            <a:r>
              <a:rPr lang="en-US" sz="1200" dirty="0" smtClean="0"/>
              <a:t> listing and transplant characteristics for patient's first </a:t>
            </a:r>
            <a:r>
              <a:rPr lang="en-US" sz="1200" dirty="0" smtClean="0"/>
              <a:t>transplant</a:t>
            </a:r>
          </a:p>
          <a:p>
            <a:pPr marL="285750" indent="-285750">
              <a:buFont typeface="Arial" panose="020B0604020202020204" pitchFamily="34" charset="0"/>
              <a:buChar char="•"/>
            </a:pPr>
            <a:r>
              <a:rPr lang="en-US" sz="1200" dirty="0" smtClean="0"/>
              <a:t>Currently using the August build, in the process of incorporating a registry level cleanup of CHD Other Specify </a:t>
            </a:r>
            <a:endParaRPr lang="en-US" sz="1200" dirty="0" smtClean="0"/>
          </a:p>
          <a:p>
            <a:pPr marL="285750" indent="-285750">
              <a:buFont typeface="Arial" panose="020B0604020202020204" pitchFamily="34" charset="0"/>
              <a:buChar char="•"/>
            </a:pPr>
            <a:endParaRPr lang="en-US" sz="1200" dirty="0" smtClean="0"/>
          </a:p>
        </p:txBody>
      </p:sp>
      <p:sp>
        <p:nvSpPr>
          <p:cNvPr id="3" name="TextBox 2"/>
          <p:cNvSpPr txBox="1"/>
          <p:nvPr/>
        </p:nvSpPr>
        <p:spPr>
          <a:xfrm>
            <a:off x="304800" y="1842879"/>
            <a:ext cx="4114800" cy="914400"/>
          </a:xfrm>
          <a:prstGeom prst="rect">
            <a:avLst/>
          </a:prstGeom>
          <a:noFill/>
          <a:ln>
            <a:noFill/>
          </a:ln>
        </p:spPr>
        <p:txBody>
          <a:bodyPr vert="horz" wrap="none" lIns="91440" tIns="45720" rIns="91440" bIns="45720" rtlCol="0" anchor="t">
            <a:normAutofit/>
          </a:bodyPr>
          <a:lstStyle/>
          <a:p>
            <a:r>
              <a:rPr lang="en-US" sz="1400" dirty="0" smtClean="0"/>
              <a:t>This is the overall research cohort from which our</a:t>
            </a:r>
          </a:p>
          <a:p>
            <a:r>
              <a:rPr lang="en-US" sz="1400" dirty="0"/>
              <a:t>s</a:t>
            </a:r>
            <a:r>
              <a:rPr lang="en-US" sz="1400" dirty="0" smtClean="0"/>
              <a:t>tudy cohort will be derived.</a:t>
            </a:r>
          </a:p>
        </p:txBody>
      </p:sp>
    </p:spTree>
    <p:extLst>
      <p:ext uri="{BB962C8B-B14F-4D97-AF65-F5344CB8AC3E}">
        <p14:creationId xmlns:p14="http://schemas.microsoft.com/office/powerpoint/2010/main" val="4003613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PHTS 2018 Research Cohort</a:t>
            </a:r>
            <a:br>
              <a:rPr lang="en-US" dirty="0"/>
            </a:br>
            <a:r>
              <a:rPr lang="en-US" dirty="0"/>
              <a:t>Waitlist </a:t>
            </a:r>
            <a:r>
              <a:rPr lang="en-US" dirty="0" smtClean="0"/>
              <a:t>Follow-up (First Listing)</a:t>
            </a:r>
            <a:endParaRPr lang="en-US" dirty="0"/>
          </a:p>
        </p:txBody>
      </p:sp>
      <p:sp>
        <p:nvSpPr>
          <p:cNvPr id="3" name="Content Placeholder 2"/>
          <p:cNvSpPr>
            <a:spLocks noGrp="1"/>
          </p:cNvSpPr>
          <p:nvPr>
            <p:ph idx="1"/>
          </p:nvPr>
        </p:nvSpPr>
        <p:spPr/>
        <p:txBody>
          <a:bodyPr>
            <a:normAutofit/>
          </a:bodyPr>
          <a:lstStyle/>
          <a:p>
            <a:r>
              <a:rPr lang="en-US" sz="2800" dirty="0" smtClean="0"/>
              <a:t>Time Zero	</a:t>
            </a:r>
            <a:r>
              <a:rPr lang="en-US" sz="2800" b="1" dirty="0" smtClean="0"/>
              <a:t>		</a:t>
            </a:r>
            <a:r>
              <a:rPr lang="en-US" sz="2800" dirty="0" smtClean="0"/>
              <a:t>Date of listing</a:t>
            </a:r>
          </a:p>
          <a:p>
            <a:r>
              <a:rPr lang="en-US" sz="2800" dirty="0" smtClean="0"/>
              <a:t>Events			</a:t>
            </a:r>
            <a:r>
              <a:rPr lang="en-US" sz="2800" dirty="0"/>
              <a:t> </a:t>
            </a:r>
            <a:r>
              <a:rPr lang="en-US" sz="2800" dirty="0" smtClean="0"/>
              <a:t>	Transplant, death, removal </a:t>
            </a:r>
            <a:r>
              <a:rPr lang="en-US" sz="2800" dirty="0"/>
              <a:t>f</a:t>
            </a:r>
            <a:r>
              <a:rPr lang="en-US" sz="2800" dirty="0" smtClean="0"/>
              <a:t>rom </a:t>
            </a:r>
            <a:r>
              <a:rPr lang="en-US" sz="2800" dirty="0"/>
              <a:t>l</a:t>
            </a:r>
            <a:r>
              <a:rPr lang="en-US" sz="2800" dirty="0" smtClean="0"/>
              <a:t>ist</a:t>
            </a:r>
          </a:p>
          <a:p>
            <a:r>
              <a:rPr lang="en-US" sz="2800" dirty="0" smtClean="0"/>
              <a:t>Censoring			Transfer, study close date	</a:t>
            </a:r>
            <a:endParaRPr lang="en-US" sz="2800" dirty="0"/>
          </a:p>
          <a:p>
            <a:r>
              <a:rPr lang="en-US" sz="2800" dirty="0"/>
              <a:t>Patients 	</a:t>
            </a:r>
            <a:r>
              <a:rPr lang="en-US" sz="2800" dirty="0">
                <a:solidFill>
                  <a:srgbClr val="FF0000"/>
                </a:solidFill>
              </a:rPr>
              <a:t>	</a:t>
            </a:r>
            <a:r>
              <a:rPr lang="en-US" sz="2800" dirty="0" smtClean="0">
                <a:solidFill>
                  <a:srgbClr val="FF0000"/>
                </a:solidFill>
              </a:rPr>
              <a:t>		</a:t>
            </a:r>
            <a:r>
              <a:rPr lang="en-US" sz="2800" dirty="0" smtClean="0"/>
              <a:t>9204</a:t>
            </a:r>
            <a:endParaRPr lang="en-US" sz="2800" dirty="0"/>
          </a:p>
          <a:p>
            <a:r>
              <a:rPr lang="en-US" sz="2800" dirty="0"/>
              <a:t>Total Follow-up	</a:t>
            </a:r>
            <a:r>
              <a:rPr lang="en-US" sz="2800" dirty="0" smtClean="0"/>
              <a:t>		47,798.63 patient-years</a:t>
            </a:r>
            <a:endParaRPr lang="en-US" sz="2800" dirty="0"/>
          </a:p>
          <a:p>
            <a:r>
              <a:rPr lang="en-US" sz="2800" dirty="0" smtClean="0"/>
              <a:t>Mean ± STD</a:t>
            </a:r>
            <a:r>
              <a:rPr lang="en-US" sz="2800" dirty="0"/>
              <a:t>	</a:t>
            </a:r>
            <a:r>
              <a:rPr lang="en-US" sz="2800" dirty="0" smtClean="0"/>
              <a:t>		5.2 </a:t>
            </a:r>
            <a:r>
              <a:rPr lang="en-US" sz="2800" dirty="0"/>
              <a:t>± </a:t>
            </a:r>
            <a:r>
              <a:rPr lang="en-US" sz="2800" dirty="0" smtClean="0"/>
              <a:t>11.4 months</a:t>
            </a:r>
            <a:endParaRPr lang="en-US" sz="2800" dirty="0"/>
          </a:p>
          <a:p>
            <a:r>
              <a:rPr lang="en-US" sz="2800" dirty="0"/>
              <a:t>Median (p25-p75) 	</a:t>
            </a:r>
            <a:r>
              <a:rPr lang="en-US" sz="2800" dirty="0" smtClean="0"/>
              <a:t>	1.8 </a:t>
            </a:r>
            <a:r>
              <a:rPr lang="en-US" sz="2800" dirty="0"/>
              <a:t>(</a:t>
            </a:r>
            <a:r>
              <a:rPr lang="en-US" sz="2800" dirty="0" smtClean="0"/>
              <a:t>0.7-4.5) months</a:t>
            </a:r>
            <a:endParaRPr lang="en-US" sz="2800" dirty="0"/>
          </a:p>
        </p:txBody>
      </p:sp>
      <p:sp>
        <p:nvSpPr>
          <p:cNvPr id="5" name="Slide Number Placeholder 4"/>
          <p:cNvSpPr>
            <a:spLocks noGrp="1"/>
          </p:cNvSpPr>
          <p:nvPr>
            <p:ph type="sldNum" sz="quarter" idx="12"/>
          </p:nvPr>
        </p:nvSpPr>
        <p:spPr/>
        <p:txBody>
          <a:bodyPr/>
          <a:lstStyle/>
          <a:p>
            <a:fld id="{38DA1B6D-3AC4-40B2-82A5-684ABDF54DBC}" type="slidenum">
              <a:rPr lang="en-US" smtClean="0"/>
              <a:t>7</a:t>
            </a:fld>
            <a:endParaRPr lang="en-US"/>
          </a:p>
        </p:txBody>
      </p:sp>
    </p:spTree>
    <p:extLst>
      <p:ext uri="{BB962C8B-B14F-4D97-AF65-F5344CB8AC3E}">
        <p14:creationId xmlns:p14="http://schemas.microsoft.com/office/powerpoint/2010/main" val="2674670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PHTS 2018 Research </a:t>
            </a:r>
            <a:r>
              <a:rPr lang="en-US" dirty="0" smtClean="0"/>
              <a:t>Cohort</a:t>
            </a:r>
            <a:r>
              <a:rPr lang="en-US" dirty="0"/>
              <a:t/>
            </a:r>
            <a:br>
              <a:rPr lang="en-US" dirty="0"/>
            </a:br>
            <a:r>
              <a:rPr lang="en-US" dirty="0"/>
              <a:t>Post-Transplant </a:t>
            </a:r>
            <a:r>
              <a:rPr lang="en-US" dirty="0" smtClean="0"/>
              <a:t>Follow-up (Patient Level)</a:t>
            </a:r>
            <a:endParaRPr lang="en-US" dirty="0"/>
          </a:p>
        </p:txBody>
      </p:sp>
      <p:sp>
        <p:nvSpPr>
          <p:cNvPr id="3" name="Content Placeholder 2"/>
          <p:cNvSpPr>
            <a:spLocks noGrp="1"/>
          </p:cNvSpPr>
          <p:nvPr>
            <p:ph idx="1"/>
          </p:nvPr>
        </p:nvSpPr>
        <p:spPr/>
        <p:txBody>
          <a:bodyPr>
            <a:normAutofit/>
          </a:bodyPr>
          <a:lstStyle/>
          <a:p>
            <a:r>
              <a:rPr lang="en-US" sz="2400" dirty="0" smtClean="0"/>
              <a:t>Time 0	</a:t>
            </a:r>
            <a:r>
              <a:rPr lang="en-US" sz="2400" b="1" dirty="0" smtClean="0"/>
              <a:t>			</a:t>
            </a:r>
            <a:r>
              <a:rPr lang="en-US" sz="2400" dirty="0" smtClean="0"/>
              <a:t>Date of 1</a:t>
            </a:r>
            <a:r>
              <a:rPr lang="en-US" sz="2400" baseline="30000" dirty="0" smtClean="0"/>
              <a:t>st</a:t>
            </a:r>
            <a:r>
              <a:rPr lang="en-US" sz="2400" dirty="0" smtClean="0"/>
              <a:t> transplant</a:t>
            </a:r>
          </a:p>
          <a:p>
            <a:r>
              <a:rPr lang="en-US" sz="2400" dirty="0" smtClean="0"/>
              <a:t>Events				Death</a:t>
            </a:r>
          </a:p>
          <a:p>
            <a:r>
              <a:rPr lang="en-US" sz="2400" dirty="0" smtClean="0"/>
              <a:t>Censoring				Post-Transplant Transfer, Study close date </a:t>
            </a:r>
          </a:p>
          <a:p>
            <a:r>
              <a:rPr lang="en-US" sz="2400" dirty="0"/>
              <a:t>Patients 	</a:t>
            </a:r>
            <a:r>
              <a:rPr lang="en-US" sz="2400" dirty="0">
                <a:solidFill>
                  <a:srgbClr val="FF0000"/>
                </a:solidFill>
              </a:rPr>
              <a:t>	</a:t>
            </a:r>
            <a:r>
              <a:rPr lang="en-US" sz="2400" dirty="0" smtClean="0">
                <a:solidFill>
                  <a:srgbClr val="FF0000"/>
                </a:solidFill>
              </a:rPr>
              <a:t>		</a:t>
            </a:r>
            <a:r>
              <a:rPr lang="en-US" sz="2400" dirty="0" smtClean="0"/>
              <a:t>6673</a:t>
            </a:r>
            <a:endParaRPr lang="en-US" sz="2400" dirty="0"/>
          </a:p>
          <a:p>
            <a:r>
              <a:rPr lang="en-US" sz="2400" dirty="0" smtClean="0"/>
              <a:t>Total </a:t>
            </a:r>
            <a:r>
              <a:rPr lang="en-US" sz="2400" dirty="0"/>
              <a:t>Follow-up	</a:t>
            </a:r>
            <a:r>
              <a:rPr lang="en-US" sz="2400" dirty="0" smtClean="0"/>
              <a:t>		36,788 patient-years</a:t>
            </a:r>
            <a:endParaRPr lang="en-US" sz="2400" dirty="0"/>
          </a:p>
          <a:p>
            <a:r>
              <a:rPr lang="en-US" sz="2400" dirty="0" smtClean="0"/>
              <a:t>Mean ± STD</a:t>
            </a:r>
            <a:r>
              <a:rPr lang="en-US" sz="2400" dirty="0"/>
              <a:t>	</a:t>
            </a:r>
            <a:r>
              <a:rPr lang="en-US" sz="2400" dirty="0" smtClean="0"/>
              <a:t>		5.5 </a:t>
            </a:r>
            <a:r>
              <a:rPr lang="en-US" sz="2400" dirty="0"/>
              <a:t>± </a:t>
            </a:r>
            <a:r>
              <a:rPr lang="en-US" sz="2400" dirty="0" smtClean="0"/>
              <a:t>5.3 years</a:t>
            </a:r>
            <a:endParaRPr lang="en-US" sz="2400" dirty="0"/>
          </a:p>
          <a:p>
            <a:r>
              <a:rPr lang="en-US" sz="2400" dirty="0"/>
              <a:t>Median (p25-p75) 	</a:t>
            </a:r>
            <a:r>
              <a:rPr lang="en-US" sz="2400" dirty="0" smtClean="0"/>
              <a:t>	4.0 </a:t>
            </a:r>
            <a:r>
              <a:rPr lang="en-US" sz="2400" dirty="0"/>
              <a:t>(</a:t>
            </a:r>
            <a:r>
              <a:rPr lang="en-US" sz="2400" dirty="0" smtClean="0"/>
              <a:t>1.3-8.1) years</a:t>
            </a:r>
            <a:endParaRPr lang="en-US" sz="2400" dirty="0"/>
          </a:p>
          <a:p>
            <a:endParaRPr lang="en-US" dirty="0"/>
          </a:p>
        </p:txBody>
      </p:sp>
      <p:sp>
        <p:nvSpPr>
          <p:cNvPr id="5" name="Slide Number Placeholder 4"/>
          <p:cNvSpPr>
            <a:spLocks noGrp="1"/>
          </p:cNvSpPr>
          <p:nvPr>
            <p:ph type="sldNum" sz="quarter" idx="12"/>
          </p:nvPr>
        </p:nvSpPr>
        <p:spPr/>
        <p:txBody>
          <a:bodyPr/>
          <a:lstStyle/>
          <a:p>
            <a:fld id="{38DA1B6D-3AC4-40B2-82A5-684ABDF54DBC}" type="slidenum">
              <a:rPr lang="en-US" smtClean="0"/>
              <a:t>8</a:t>
            </a:fld>
            <a:endParaRPr lang="en-US"/>
          </a:p>
        </p:txBody>
      </p:sp>
    </p:spTree>
    <p:extLst>
      <p:ext uri="{BB962C8B-B14F-4D97-AF65-F5344CB8AC3E}">
        <p14:creationId xmlns:p14="http://schemas.microsoft.com/office/powerpoint/2010/main" val="1913432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err="1" smtClean="0"/>
              <a:t>Heterotaxy</a:t>
            </a:r>
            <a:endParaRPr lang="en-US" dirty="0"/>
          </a:p>
        </p:txBody>
      </p:sp>
      <p:sp>
        <p:nvSpPr>
          <p:cNvPr id="3" name="Content Placeholder 2"/>
          <p:cNvSpPr>
            <a:spLocks noGrp="1"/>
          </p:cNvSpPr>
          <p:nvPr>
            <p:ph idx="1"/>
          </p:nvPr>
        </p:nvSpPr>
        <p:spPr/>
        <p:txBody>
          <a:bodyPr/>
          <a:lstStyle/>
          <a:p>
            <a:r>
              <a:rPr lang="en-US" dirty="0" smtClean="0"/>
              <a:t>Define </a:t>
            </a:r>
            <a:r>
              <a:rPr lang="en-US" dirty="0" err="1" smtClean="0"/>
              <a:t>Heterotaxy</a:t>
            </a:r>
            <a:r>
              <a:rPr lang="en-US" dirty="0" smtClean="0"/>
              <a:t> Indicator</a:t>
            </a:r>
          </a:p>
          <a:p>
            <a:r>
              <a:rPr lang="en-US" dirty="0" smtClean="0"/>
              <a:t>Implement</a:t>
            </a:r>
          </a:p>
          <a:p>
            <a:r>
              <a:rPr lang="en-US" dirty="0" smtClean="0"/>
              <a:t>Review</a:t>
            </a:r>
          </a:p>
          <a:p>
            <a:pPr lvl="1"/>
            <a:r>
              <a:rPr lang="en-US" dirty="0" smtClean="0"/>
              <a:t>Patient summary of all relative details for </a:t>
            </a:r>
            <a:r>
              <a:rPr lang="en-US" dirty="0" err="1" smtClean="0"/>
              <a:t>heterotaxy</a:t>
            </a:r>
            <a:r>
              <a:rPr lang="en-US" dirty="0" smtClean="0"/>
              <a:t> pts and for relative details for non-</a:t>
            </a:r>
            <a:r>
              <a:rPr lang="en-US" dirty="0" err="1" smtClean="0"/>
              <a:t>heterotaxy</a:t>
            </a:r>
            <a:r>
              <a:rPr lang="en-US" dirty="0" smtClean="0"/>
              <a:t> </a:t>
            </a:r>
          </a:p>
          <a:p>
            <a:r>
              <a:rPr lang="en-US" dirty="0" smtClean="0"/>
              <a:t>Finalize </a:t>
            </a:r>
          </a:p>
          <a:p>
            <a:r>
              <a:rPr lang="en-US" dirty="0" smtClean="0"/>
              <a:t>Update statistical analysis</a:t>
            </a:r>
            <a:endParaRPr lang="en-US" dirty="0"/>
          </a:p>
        </p:txBody>
      </p:sp>
      <p:sp>
        <p:nvSpPr>
          <p:cNvPr id="4" name="Slide Number Placeholder 3"/>
          <p:cNvSpPr>
            <a:spLocks noGrp="1"/>
          </p:cNvSpPr>
          <p:nvPr>
            <p:ph type="sldNum" sz="quarter" idx="12"/>
          </p:nvPr>
        </p:nvSpPr>
        <p:spPr/>
        <p:txBody>
          <a:bodyPr/>
          <a:lstStyle/>
          <a:p>
            <a:fld id="{38DA1B6D-3AC4-40B2-82A5-684ABDF54DBC}" type="slidenum">
              <a:rPr lang="en-US" smtClean="0"/>
              <a:t>9</a:t>
            </a:fld>
            <a:endParaRPr lang="en-US"/>
          </a:p>
        </p:txBody>
      </p:sp>
    </p:spTree>
    <p:extLst>
      <p:ext uri="{BB962C8B-B14F-4D97-AF65-F5344CB8AC3E}">
        <p14:creationId xmlns:p14="http://schemas.microsoft.com/office/powerpoint/2010/main" val="2401707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PHTS Presentation Template">
  <a:themeElements>
    <a:clrScheme name="PHTS Colors">
      <a:dk1>
        <a:sysClr val="windowText" lastClr="000000"/>
      </a:dk1>
      <a:lt1>
        <a:sysClr val="window" lastClr="FFFFFF"/>
      </a:lt1>
      <a:dk2>
        <a:srgbClr val="2210D2"/>
      </a:dk2>
      <a:lt2>
        <a:srgbClr val="EEECE1"/>
      </a:lt2>
      <a:accent1>
        <a:srgbClr val="2210D2"/>
      </a:accent1>
      <a:accent2>
        <a:srgbClr val="E71F20"/>
      </a:accent2>
      <a:accent3>
        <a:srgbClr val="9BBB59"/>
      </a:accent3>
      <a:accent4>
        <a:srgbClr val="8064A2"/>
      </a:accent4>
      <a:accent5>
        <a:srgbClr val="4BACC6"/>
      </a:accent5>
      <a:accent6>
        <a:srgbClr val="F79646"/>
      </a:accent6>
      <a:hlink>
        <a:srgbClr val="5545F1"/>
      </a:hlink>
      <a:folHlink>
        <a:srgbClr val="E71F2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vert="horz" wrap="square" lIns="91440" tIns="45720" rIns="91440" bIns="45720" rtlCol="0" anchor="t">
        <a:normAutofit/>
      </a:bodyPr>
      <a:lstStyle>
        <a:defPPr>
          <a:defRPr sz="1400" dirty="0" err="1" smtClean="0"/>
        </a:defPPr>
      </a:lstStyle>
    </a:txDef>
  </a:objectDefaults>
  <a:extraClrSchemeLst/>
  <a:extLst>
    <a:ext uri="{05A4C25C-085E-4340-85A3-A5531E510DB2}">
      <thm15:themeFamily xmlns:thm15="http://schemas.microsoft.com/office/thememl/2012/main" name="Presentation2" id="{0517F0FA-BE20-4C52-A96C-F60234DEA24C}" vid="{8B110436-920F-4968-B1FE-FB66006D4D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PHTS Pedimacs Joint Project Presentation Template Wide</Template>
  <TotalTime>25882</TotalTime>
  <Words>3027</Words>
  <Application>Microsoft Office PowerPoint</Application>
  <PresentationFormat>Widescreen</PresentationFormat>
  <Paragraphs>770</Paragraphs>
  <Slides>48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Albany AMT</vt:lpstr>
      <vt:lpstr>Arial</vt:lpstr>
      <vt:lpstr>Calibri</vt:lpstr>
      <vt:lpstr>Times New Roman</vt:lpstr>
      <vt:lpstr>PHTS Presentation Template</vt:lpstr>
      <vt:lpstr>Heart Transplantation in CHD patients with Heterotaxy Syndrome   </vt:lpstr>
      <vt:lpstr>Proposal - Background</vt:lpstr>
      <vt:lpstr>Proposal – Study Rationale</vt:lpstr>
      <vt:lpstr>Proposal - Hypothesis / Specific Aims:</vt:lpstr>
      <vt:lpstr>Proposal – Data Collection:</vt:lpstr>
      <vt:lpstr>PHTS 2018 Research Cohort</vt:lpstr>
      <vt:lpstr>PHTS 2018 Research Cohort Waitlist Follow-up (First Listing)</vt:lpstr>
      <vt:lpstr>PHTS 2018 Research Cohort Post-Transplant Follow-up (Patient Level)</vt:lpstr>
      <vt:lpstr>Defining Heterotaxy</vt:lpstr>
      <vt:lpstr>Defining the Heterotaxy Indicator</vt:lpstr>
      <vt:lpstr>Medical History at Listing: Heterotaxy/Isomerism</vt:lpstr>
      <vt:lpstr>Type of CHD: Heterotaxy</vt:lpstr>
      <vt:lpstr>PHTS 2019 Analysis Cohort</vt:lpstr>
      <vt:lpstr>Survival on Waitlist</vt:lpstr>
      <vt:lpstr>Competing Outcomes</vt:lpstr>
      <vt:lpstr>Comparing Competing Outcomes by Heterotaxy Group</vt:lpstr>
      <vt:lpstr>Patient Survival after Transplant</vt:lpstr>
      <vt:lpstr>Graft Survival after Transplant</vt:lpstr>
      <vt:lpstr>Time to first CAV</vt:lpstr>
      <vt:lpstr>Time to first Rejection</vt:lpstr>
      <vt:lpstr>Time to first HC Rejection</vt:lpstr>
      <vt:lpstr>Time to first Infection</vt:lpstr>
      <vt:lpstr>Time to first Malignancy</vt:lpstr>
      <vt:lpstr>Table 1: Type of Heterotaxy</vt:lpstr>
      <vt:lpstr>Table 2: Characteristics by Etiology at Listing</vt:lpstr>
      <vt:lpstr>Table 3</vt:lpstr>
      <vt:lpstr>Table 4: Risk Factors for Post-Transplant Mortality in CHD Patients</vt:lpstr>
      <vt:lpstr>Table 5: Cause of Death Table</vt:lpstr>
      <vt:lpstr>Table 6</vt:lpstr>
      <vt:lpstr>Table 7</vt:lpstr>
      <vt:lpstr>Hazard Modeling All CHD Patients</vt:lpstr>
      <vt:lpstr>Survival and Cumulative Hazard</vt:lpstr>
      <vt:lpstr>Constant Phase: Not a good fit</vt:lpstr>
      <vt:lpstr>Early Phase: Not a good fit</vt:lpstr>
      <vt:lpstr>Early + Constan:t Model Used</vt:lpstr>
      <vt:lpstr>Risk Factors Evaluated (Table Transplant Variables)</vt:lpstr>
      <vt:lpstr>Risk Model Results</vt:lpstr>
      <vt:lpstr>Risk Factor: ECMO</vt:lpstr>
      <vt:lpstr>Risk Factor: VAD</vt:lpstr>
      <vt:lpstr>Risk Factor: Gender</vt:lpstr>
      <vt:lpstr>Risk Factor: Induction Therapy</vt:lpstr>
      <vt:lpstr>Risk Factor: Renal Failure (eGFR &lt; 60)</vt:lpstr>
      <vt:lpstr>Risk Factor: Ventillator</vt:lpstr>
      <vt:lpstr>Risk Factor: Heterotaxy</vt:lpstr>
      <vt:lpstr>Risk Factor: History of Surgery</vt:lpstr>
      <vt:lpstr>Risk Factor: Black Race</vt:lpstr>
      <vt:lpstr>Risk Factor: Status 1</vt:lpstr>
      <vt:lpstr>To Do</vt:lpstr>
    </vt:vector>
  </TitlesOfParts>
  <Company>University of Alabama at Birmingham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Susanna M Lenderman</dc:creator>
  <cp:lastModifiedBy>KIRSO Conference Room</cp:lastModifiedBy>
  <cp:revision>1094</cp:revision>
  <cp:lastPrinted>2014-06-10T17:50:52Z</cp:lastPrinted>
  <dcterms:created xsi:type="dcterms:W3CDTF">2017-11-02T01:00:29Z</dcterms:created>
  <dcterms:modified xsi:type="dcterms:W3CDTF">2019-08-20T21:00:35Z</dcterms:modified>
</cp:coreProperties>
</file>