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32918400" cy="19202400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584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1pPr>
    <a:lvl2pPr marL="542789" algn="ctr" rtl="0" fontAlgn="base">
      <a:spcBef>
        <a:spcPct val="0"/>
      </a:spcBef>
      <a:spcAft>
        <a:spcPct val="0"/>
      </a:spcAft>
      <a:defRPr sz="12584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2pPr>
    <a:lvl3pPr marL="1085578" algn="ctr" rtl="0" fontAlgn="base">
      <a:spcBef>
        <a:spcPct val="0"/>
      </a:spcBef>
      <a:spcAft>
        <a:spcPct val="0"/>
      </a:spcAft>
      <a:defRPr sz="12584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3pPr>
    <a:lvl4pPr marL="1628368" algn="ctr" rtl="0" fontAlgn="base">
      <a:spcBef>
        <a:spcPct val="0"/>
      </a:spcBef>
      <a:spcAft>
        <a:spcPct val="0"/>
      </a:spcAft>
      <a:defRPr sz="12584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4pPr>
    <a:lvl5pPr marL="2171156" algn="ctr" rtl="0" fontAlgn="base">
      <a:spcBef>
        <a:spcPct val="0"/>
      </a:spcBef>
      <a:spcAft>
        <a:spcPct val="0"/>
      </a:spcAft>
      <a:defRPr sz="12584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5pPr>
    <a:lvl6pPr marL="2713945" algn="l" defTabSz="1085578" rtl="0" eaLnBrk="1" latinLnBrk="0" hangingPunct="1">
      <a:defRPr sz="12584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6pPr>
    <a:lvl7pPr marL="3256733" algn="l" defTabSz="1085578" rtl="0" eaLnBrk="1" latinLnBrk="0" hangingPunct="1">
      <a:defRPr sz="12584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7pPr>
    <a:lvl8pPr marL="3799522" algn="l" defTabSz="1085578" rtl="0" eaLnBrk="1" latinLnBrk="0" hangingPunct="1">
      <a:defRPr sz="12584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8pPr>
    <a:lvl9pPr marL="4342310" algn="l" defTabSz="1085578" rtl="0" eaLnBrk="1" latinLnBrk="0" hangingPunct="1">
      <a:defRPr sz="12584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24" userDrawn="1">
          <p15:clr>
            <a:srgbClr val="A4A3A4"/>
          </p15:clr>
        </p15:guide>
        <p15:guide id="2" orient="horz" pos="11952" userDrawn="1">
          <p15:clr>
            <a:srgbClr val="A4A3A4"/>
          </p15:clr>
        </p15:guide>
        <p15:guide id="3" orient="horz" pos="2016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144" userDrawn="1">
          <p15:clr>
            <a:srgbClr val="A4A3A4"/>
          </p15:clr>
        </p15:guide>
        <p15:guide id="6" orient="horz" pos="2736" userDrawn="1">
          <p15:clr>
            <a:srgbClr val="A4A3A4"/>
          </p15:clr>
        </p15:guide>
        <p15:guide id="7" orient="horz" pos="432" userDrawn="1">
          <p15:clr>
            <a:srgbClr val="A4A3A4"/>
          </p15:clr>
        </p15:guide>
        <p15:guide id="8" orient="horz" pos="6192" userDrawn="1">
          <p15:clr>
            <a:srgbClr val="A4A3A4"/>
          </p15:clr>
        </p15:guide>
        <p15:guide id="9" pos="15379" userDrawn="1">
          <p15:clr>
            <a:srgbClr val="A4A3A4"/>
          </p15:clr>
        </p15:guide>
        <p15:guide id="10" pos="5357" userDrawn="1">
          <p15:clr>
            <a:srgbClr val="A4A3A4"/>
          </p15:clr>
        </p15:guide>
        <p15:guide id="11" pos="15725" userDrawn="1">
          <p15:clr>
            <a:srgbClr val="A4A3A4"/>
          </p15:clr>
        </p15:guide>
        <p15:guide id="12" pos="10195" userDrawn="1">
          <p15:clr>
            <a:srgbClr val="A4A3A4"/>
          </p15:clr>
        </p15:guide>
        <p15:guide id="13" pos="173" userDrawn="1">
          <p15:clr>
            <a:srgbClr val="A4A3A4"/>
          </p15:clr>
        </p15:guide>
        <p15:guide id="14" pos="10541" userDrawn="1">
          <p15:clr>
            <a:srgbClr val="A4A3A4"/>
          </p15:clr>
        </p15:guide>
        <p15:guide id="15" pos="5011" userDrawn="1">
          <p15:clr>
            <a:srgbClr val="A4A3A4"/>
          </p15:clr>
        </p15:guide>
        <p15:guide id="16" pos="205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niversity of Florida" initials="UoF" lastIdx="2" clrIdx="0"/>
  <p:cmAuthor id="1" name="Watanabe Kae" initials="WK" lastIdx="0" clrIdx="1"/>
  <p:cmAuthor id="2" name="rsamraj" initials="r" lastIdx="1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E9EFFF"/>
    <a:srgbClr val="004FC2"/>
    <a:srgbClr val="3366FF"/>
    <a:srgbClr val="0066FF"/>
    <a:srgbClr val="FF6600"/>
    <a:srgbClr val="FFFFE9"/>
    <a:srgbClr val="A7CBFF"/>
    <a:srgbClr val="85B6FF"/>
    <a:srgbClr val="63A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65" autoAdjust="0"/>
    <p:restoredTop sz="97829" autoAdjust="0"/>
  </p:normalViewPr>
  <p:slideViewPr>
    <p:cSldViewPr>
      <p:cViewPr>
        <p:scale>
          <a:sx n="29" d="100"/>
          <a:sy n="29" d="100"/>
        </p:scale>
        <p:origin x="1238" y="115"/>
      </p:cViewPr>
      <p:guideLst>
        <p:guide orient="horz" pos="11424"/>
        <p:guide orient="horz" pos="11952"/>
        <p:guide orient="horz" pos="2016"/>
        <p:guide orient="horz" pos="2160"/>
        <p:guide orient="horz" pos="144"/>
        <p:guide orient="horz" pos="2736"/>
        <p:guide orient="horz" pos="432"/>
        <p:guide orient="horz" pos="6192"/>
        <p:guide pos="15379"/>
        <p:guide pos="5357"/>
        <p:guide pos="15725"/>
        <p:guide pos="10195"/>
        <p:guide pos="173"/>
        <p:guide pos="10541"/>
        <p:guide pos="5011"/>
        <p:guide pos="205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089" cy="46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3" tIns="46003" rIns="92003" bIns="46003" numCol="1" anchor="t" anchorCtr="0" compatLnSpc="1">
            <a:prstTxWarp prst="textNoShape">
              <a:avLst/>
            </a:prstTxWarp>
          </a:bodyPr>
          <a:lstStyle>
            <a:lvl1pPr algn="l" defTabSz="920008">
              <a:defRPr sz="120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703" y="1"/>
            <a:ext cx="3037089" cy="46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3" tIns="46003" rIns="92003" bIns="46003" numCol="1" anchor="t" anchorCtr="0" compatLnSpc="1">
            <a:prstTxWarp prst="textNoShape">
              <a:avLst/>
            </a:prstTxWarp>
          </a:bodyPr>
          <a:lstStyle>
            <a:lvl1pPr algn="r" defTabSz="920008">
              <a:defRPr sz="120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817"/>
            <a:ext cx="3037089" cy="46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3" tIns="46003" rIns="92003" bIns="46003" numCol="1" anchor="b" anchorCtr="0" compatLnSpc="1">
            <a:prstTxWarp prst="textNoShape">
              <a:avLst/>
            </a:prstTxWarp>
          </a:bodyPr>
          <a:lstStyle>
            <a:lvl1pPr algn="l" defTabSz="920008">
              <a:defRPr sz="120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703" y="8829817"/>
            <a:ext cx="3037089" cy="46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3" tIns="46003" rIns="92003" bIns="46003" numCol="1" anchor="b" anchorCtr="0" compatLnSpc="1">
            <a:prstTxWarp prst="textNoShape">
              <a:avLst/>
            </a:prstTxWarp>
          </a:bodyPr>
          <a:lstStyle>
            <a:lvl1pPr algn="r" defTabSz="920008">
              <a:defRPr sz="1200">
                <a:solidFill>
                  <a:schemeClr val="tx1"/>
                </a:solidFill>
              </a:defRPr>
            </a:lvl1pPr>
          </a:lstStyle>
          <a:p>
            <a:fld id="{8A0451F5-9D1A-4E7A-9B47-3969E1613F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91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089" cy="46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3" tIns="46003" rIns="92003" bIns="46003" numCol="1" anchor="t" anchorCtr="0" compatLnSpc="1">
            <a:prstTxWarp prst="textNoShape">
              <a:avLst/>
            </a:prstTxWarp>
          </a:bodyPr>
          <a:lstStyle>
            <a:lvl1pPr algn="l" defTabSz="920008">
              <a:defRPr sz="120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703" y="1"/>
            <a:ext cx="3037089" cy="46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3" tIns="46003" rIns="92003" bIns="46003" numCol="1" anchor="t" anchorCtr="0" compatLnSpc="1">
            <a:prstTxWarp prst="textNoShape">
              <a:avLst/>
            </a:prstTxWarp>
          </a:bodyPr>
          <a:lstStyle>
            <a:lvl1pPr algn="r" defTabSz="920008">
              <a:defRPr sz="120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19113" y="696913"/>
            <a:ext cx="5972175" cy="3484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62" y="4415710"/>
            <a:ext cx="5607677" cy="418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3" tIns="46003" rIns="92003" bIns="460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817"/>
            <a:ext cx="3037089" cy="46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3" tIns="46003" rIns="92003" bIns="46003" numCol="1" anchor="b" anchorCtr="0" compatLnSpc="1">
            <a:prstTxWarp prst="textNoShape">
              <a:avLst/>
            </a:prstTxWarp>
          </a:bodyPr>
          <a:lstStyle>
            <a:lvl1pPr algn="l" defTabSz="920008">
              <a:defRPr sz="120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703" y="8829817"/>
            <a:ext cx="3037089" cy="46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3" tIns="46003" rIns="92003" bIns="46003" numCol="1" anchor="b" anchorCtr="0" compatLnSpc="1">
            <a:prstTxWarp prst="textNoShape">
              <a:avLst/>
            </a:prstTxWarp>
          </a:bodyPr>
          <a:lstStyle>
            <a:lvl1pPr algn="r" defTabSz="920008">
              <a:defRPr sz="1200">
                <a:solidFill>
                  <a:schemeClr val="tx1"/>
                </a:solidFill>
              </a:defRPr>
            </a:lvl1pPr>
          </a:lstStyle>
          <a:p>
            <a:fld id="{C4BA709E-FFE9-4B63-81F5-8498AC19FA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58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25" kern="1200">
        <a:solidFill>
          <a:schemeClr val="tx1"/>
        </a:solidFill>
        <a:latin typeface="Arial" pitchFamily="-65" charset="0"/>
        <a:ea typeface="ＭＳ Ｐゴシック" charset="0"/>
        <a:cs typeface="ＭＳ Ｐゴシック" charset="0"/>
      </a:defRPr>
    </a:lvl1pPr>
    <a:lvl2pPr marL="542789" algn="l" rtl="0" eaLnBrk="0" fontAlgn="base" hangingPunct="0">
      <a:spcBef>
        <a:spcPct val="30000"/>
      </a:spcBef>
      <a:spcAft>
        <a:spcPct val="0"/>
      </a:spcAft>
      <a:defRPr sz="1425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1085578" algn="l" rtl="0" eaLnBrk="0" fontAlgn="base" hangingPunct="0">
      <a:spcBef>
        <a:spcPct val="30000"/>
      </a:spcBef>
      <a:spcAft>
        <a:spcPct val="0"/>
      </a:spcAft>
      <a:defRPr sz="1425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628368" algn="l" rtl="0" eaLnBrk="0" fontAlgn="base" hangingPunct="0">
      <a:spcBef>
        <a:spcPct val="30000"/>
      </a:spcBef>
      <a:spcAft>
        <a:spcPct val="0"/>
      </a:spcAft>
      <a:defRPr sz="1425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2171156" algn="l" rtl="0" eaLnBrk="0" fontAlgn="base" hangingPunct="0">
      <a:spcBef>
        <a:spcPct val="30000"/>
      </a:spcBef>
      <a:spcAft>
        <a:spcPct val="0"/>
      </a:spcAft>
      <a:defRPr sz="1425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713945" algn="l" defTabSz="542789" rtl="0" eaLnBrk="1" latinLnBrk="0" hangingPunct="1">
      <a:defRPr sz="1425" kern="1200">
        <a:solidFill>
          <a:schemeClr val="tx1"/>
        </a:solidFill>
        <a:latin typeface="+mn-lt"/>
        <a:ea typeface="+mn-ea"/>
        <a:cs typeface="+mn-cs"/>
      </a:defRPr>
    </a:lvl6pPr>
    <a:lvl7pPr marL="3256733" algn="l" defTabSz="542789" rtl="0" eaLnBrk="1" latinLnBrk="0" hangingPunct="1">
      <a:defRPr sz="1425" kern="1200">
        <a:solidFill>
          <a:schemeClr val="tx1"/>
        </a:solidFill>
        <a:latin typeface="+mn-lt"/>
        <a:ea typeface="+mn-ea"/>
        <a:cs typeface="+mn-cs"/>
      </a:defRPr>
    </a:lvl7pPr>
    <a:lvl8pPr marL="3799522" algn="l" defTabSz="542789" rtl="0" eaLnBrk="1" latinLnBrk="0" hangingPunct="1">
      <a:defRPr sz="1425" kern="1200">
        <a:solidFill>
          <a:schemeClr val="tx1"/>
        </a:solidFill>
        <a:latin typeface="+mn-lt"/>
        <a:ea typeface="+mn-ea"/>
        <a:cs typeface="+mn-cs"/>
      </a:defRPr>
    </a:lvl8pPr>
    <a:lvl9pPr marL="4342310" algn="l" defTabSz="542789" rtl="0" eaLnBrk="1" latinLnBrk="0" hangingPunct="1">
      <a:defRPr sz="14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9113" y="696913"/>
            <a:ext cx="5972175" cy="34845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A709E-FFE9-4B63-81F5-8498AC19FA9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2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339" y="5965565"/>
            <a:ext cx="27981728" cy="4115329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033" y="10880994"/>
            <a:ext cx="23042336" cy="49080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373261" indent="0" algn="ctr">
              <a:buNone/>
              <a:defRPr/>
            </a:lvl2pPr>
            <a:lvl3pPr marL="746523" indent="0" algn="ctr">
              <a:buNone/>
              <a:defRPr/>
            </a:lvl3pPr>
            <a:lvl4pPr marL="1119785" indent="0" algn="ctr">
              <a:buNone/>
              <a:defRPr/>
            </a:lvl4pPr>
            <a:lvl5pPr marL="1493046" indent="0" algn="ctr">
              <a:buNone/>
              <a:defRPr/>
            </a:lvl5pPr>
            <a:lvl6pPr marL="1866308" indent="0" algn="ctr">
              <a:buNone/>
              <a:defRPr/>
            </a:lvl6pPr>
            <a:lvl7pPr marL="2239569" indent="0" algn="ctr">
              <a:buNone/>
              <a:defRPr/>
            </a:lvl7pPr>
            <a:lvl8pPr marL="2612831" indent="0" algn="ctr">
              <a:buNone/>
              <a:defRPr/>
            </a:lvl8pPr>
            <a:lvl9pPr marL="298609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467" y="768615"/>
            <a:ext cx="29625472" cy="3200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467" y="4480190"/>
            <a:ext cx="29625472" cy="126738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571" y="768615"/>
            <a:ext cx="7406367" cy="1638538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467" y="768615"/>
            <a:ext cx="22088476" cy="163853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467" y="768615"/>
            <a:ext cx="29625472" cy="3200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467" y="4480190"/>
            <a:ext cx="29625472" cy="12673806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9" y="12338579"/>
            <a:ext cx="27980367" cy="3815292"/>
          </a:xfrm>
          <a:prstGeom prst="rect">
            <a:avLst/>
          </a:prstGeom>
        </p:spPr>
        <p:txBody>
          <a:bodyPr vert="horz" anchor="t"/>
          <a:lstStyle>
            <a:lvl1pPr algn="l">
              <a:defRPr sz="326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9" y="8138055"/>
            <a:ext cx="27980367" cy="4200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633"/>
            </a:lvl1pPr>
            <a:lvl2pPr marL="373261" indent="0">
              <a:buNone/>
              <a:defRPr sz="1470"/>
            </a:lvl2pPr>
            <a:lvl3pPr marL="746523" indent="0">
              <a:buNone/>
              <a:defRPr sz="1306"/>
            </a:lvl3pPr>
            <a:lvl4pPr marL="1119785" indent="0">
              <a:buNone/>
              <a:defRPr sz="1143"/>
            </a:lvl4pPr>
            <a:lvl5pPr marL="1493046" indent="0">
              <a:buNone/>
              <a:defRPr sz="1143"/>
            </a:lvl5pPr>
            <a:lvl6pPr marL="1866308" indent="0">
              <a:buNone/>
              <a:defRPr sz="1143"/>
            </a:lvl6pPr>
            <a:lvl7pPr marL="2239569" indent="0">
              <a:buNone/>
              <a:defRPr sz="1143"/>
            </a:lvl7pPr>
            <a:lvl8pPr marL="2612831" indent="0">
              <a:buNone/>
              <a:defRPr sz="1143"/>
            </a:lvl8pPr>
            <a:lvl9pPr marL="2986092" indent="0">
              <a:buNone/>
              <a:defRPr sz="11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467" y="768615"/>
            <a:ext cx="29625472" cy="3200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464" y="4480190"/>
            <a:ext cx="14747422" cy="12673806"/>
          </a:xfrm>
          <a:prstGeom prst="rect">
            <a:avLst/>
          </a:prstGeom>
        </p:spPr>
        <p:txBody>
          <a:bodyPr vert="horz"/>
          <a:lstStyle>
            <a:lvl1pPr>
              <a:defRPr sz="2286"/>
            </a:lvl1pPr>
            <a:lvl2pPr>
              <a:defRPr sz="1959"/>
            </a:lvl2pPr>
            <a:lvl3pPr>
              <a:defRPr sz="1633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24515" y="4480190"/>
            <a:ext cx="14747422" cy="12673806"/>
          </a:xfrm>
          <a:prstGeom prst="rect">
            <a:avLst/>
          </a:prstGeom>
        </p:spPr>
        <p:txBody>
          <a:bodyPr vert="horz"/>
          <a:lstStyle>
            <a:lvl1pPr>
              <a:defRPr sz="2286"/>
            </a:lvl1pPr>
            <a:lvl2pPr>
              <a:defRPr sz="1959"/>
            </a:lvl2pPr>
            <a:lvl3pPr>
              <a:defRPr sz="1633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467" y="768615"/>
            <a:ext cx="29625472" cy="3200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464" y="4298686"/>
            <a:ext cx="14544676" cy="1790964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959" b="1"/>
            </a:lvl1pPr>
            <a:lvl2pPr marL="373261" indent="0">
              <a:buNone/>
              <a:defRPr sz="1633" b="1"/>
            </a:lvl2pPr>
            <a:lvl3pPr marL="746523" indent="0">
              <a:buNone/>
              <a:defRPr sz="1470" b="1"/>
            </a:lvl3pPr>
            <a:lvl4pPr marL="1119785" indent="0">
              <a:buNone/>
              <a:defRPr sz="1306" b="1"/>
            </a:lvl4pPr>
            <a:lvl5pPr marL="1493046" indent="0">
              <a:buNone/>
              <a:defRPr sz="1306" b="1"/>
            </a:lvl5pPr>
            <a:lvl6pPr marL="1866308" indent="0">
              <a:buNone/>
              <a:defRPr sz="1306" b="1"/>
            </a:lvl6pPr>
            <a:lvl7pPr marL="2239569" indent="0">
              <a:buNone/>
              <a:defRPr sz="1306" b="1"/>
            </a:lvl7pPr>
            <a:lvl8pPr marL="2612831" indent="0">
              <a:buNone/>
              <a:defRPr sz="1306" b="1"/>
            </a:lvl8pPr>
            <a:lvl9pPr marL="2986092" indent="0">
              <a:buNone/>
              <a:defRPr sz="13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464" y="6089653"/>
            <a:ext cx="14544676" cy="11064346"/>
          </a:xfrm>
          <a:prstGeom prst="rect">
            <a:avLst/>
          </a:prstGeom>
        </p:spPr>
        <p:txBody>
          <a:bodyPr vert="horz"/>
          <a:lstStyle>
            <a:lvl1pPr>
              <a:defRPr sz="1959"/>
            </a:lvl1pPr>
            <a:lvl2pPr>
              <a:defRPr sz="1633"/>
            </a:lvl2pPr>
            <a:lvl3pPr>
              <a:defRPr sz="1470"/>
            </a:lvl3pPr>
            <a:lvl4pPr>
              <a:defRPr sz="1306"/>
            </a:lvl4pPr>
            <a:lvl5pPr>
              <a:defRPr sz="1306"/>
            </a:lvl5pPr>
            <a:lvl6pPr>
              <a:defRPr sz="1306"/>
            </a:lvl6pPr>
            <a:lvl7pPr>
              <a:defRPr sz="1306"/>
            </a:lvl7pPr>
            <a:lvl8pPr>
              <a:defRPr sz="1306"/>
            </a:lvl8pPr>
            <a:lvl9pPr>
              <a:defRPr sz="13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1820" y="4298686"/>
            <a:ext cx="14550117" cy="1790964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959" b="1"/>
            </a:lvl1pPr>
            <a:lvl2pPr marL="373261" indent="0">
              <a:buNone/>
              <a:defRPr sz="1633" b="1"/>
            </a:lvl2pPr>
            <a:lvl3pPr marL="746523" indent="0">
              <a:buNone/>
              <a:defRPr sz="1470" b="1"/>
            </a:lvl3pPr>
            <a:lvl4pPr marL="1119785" indent="0">
              <a:buNone/>
              <a:defRPr sz="1306" b="1"/>
            </a:lvl4pPr>
            <a:lvl5pPr marL="1493046" indent="0">
              <a:buNone/>
              <a:defRPr sz="1306" b="1"/>
            </a:lvl5pPr>
            <a:lvl6pPr marL="1866308" indent="0">
              <a:buNone/>
              <a:defRPr sz="1306" b="1"/>
            </a:lvl6pPr>
            <a:lvl7pPr marL="2239569" indent="0">
              <a:buNone/>
              <a:defRPr sz="1306" b="1"/>
            </a:lvl7pPr>
            <a:lvl8pPr marL="2612831" indent="0">
              <a:buNone/>
              <a:defRPr sz="1306" b="1"/>
            </a:lvl8pPr>
            <a:lvl9pPr marL="2986092" indent="0">
              <a:buNone/>
              <a:defRPr sz="13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1820" y="6089653"/>
            <a:ext cx="14550117" cy="11064346"/>
          </a:xfrm>
          <a:prstGeom prst="rect">
            <a:avLst/>
          </a:prstGeom>
        </p:spPr>
        <p:txBody>
          <a:bodyPr vert="horz"/>
          <a:lstStyle>
            <a:lvl1pPr>
              <a:defRPr sz="1959"/>
            </a:lvl1pPr>
            <a:lvl2pPr>
              <a:defRPr sz="1633"/>
            </a:lvl2pPr>
            <a:lvl3pPr>
              <a:defRPr sz="1470"/>
            </a:lvl3pPr>
            <a:lvl4pPr>
              <a:defRPr sz="1306"/>
            </a:lvl4pPr>
            <a:lvl5pPr>
              <a:defRPr sz="1306"/>
            </a:lvl5pPr>
            <a:lvl6pPr>
              <a:defRPr sz="1306"/>
            </a:lvl6pPr>
            <a:lvl7pPr>
              <a:defRPr sz="1306"/>
            </a:lvl7pPr>
            <a:lvl8pPr>
              <a:defRPr sz="1306"/>
            </a:lvl8pPr>
            <a:lvl9pPr>
              <a:defRPr sz="13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467" y="768615"/>
            <a:ext cx="29625472" cy="3200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465" y="764914"/>
            <a:ext cx="10829926" cy="3254110"/>
          </a:xfrm>
          <a:prstGeom prst="rect">
            <a:avLst/>
          </a:prstGeom>
        </p:spPr>
        <p:txBody>
          <a:bodyPr vert="horz" anchor="b"/>
          <a:lstStyle>
            <a:lvl1pPr algn="l">
              <a:defRPr sz="16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636" y="764915"/>
            <a:ext cx="18402300" cy="16389085"/>
          </a:xfrm>
          <a:prstGeom prst="rect">
            <a:avLst/>
          </a:prstGeom>
        </p:spPr>
        <p:txBody>
          <a:bodyPr vert="horz"/>
          <a:lstStyle>
            <a:lvl1pPr>
              <a:defRPr sz="2613"/>
            </a:lvl1pPr>
            <a:lvl2pPr>
              <a:defRPr sz="2286"/>
            </a:lvl2pPr>
            <a:lvl3pPr>
              <a:defRPr sz="1959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465" y="4019021"/>
            <a:ext cx="10829926" cy="131349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43"/>
            </a:lvl1pPr>
            <a:lvl2pPr marL="373261" indent="0">
              <a:buNone/>
              <a:defRPr sz="980"/>
            </a:lvl2pPr>
            <a:lvl3pPr marL="746523" indent="0">
              <a:buNone/>
              <a:defRPr sz="816"/>
            </a:lvl3pPr>
            <a:lvl4pPr marL="1119785" indent="0">
              <a:buNone/>
              <a:defRPr sz="735"/>
            </a:lvl4pPr>
            <a:lvl5pPr marL="1493046" indent="0">
              <a:buNone/>
              <a:defRPr sz="735"/>
            </a:lvl5pPr>
            <a:lvl6pPr marL="1866308" indent="0">
              <a:buNone/>
              <a:defRPr sz="735"/>
            </a:lvl6pPr>
            <a:lvl7pPr marL="2239569" indent="0">
              <a:buNone/>
              <a:defRPr sz="735"/>
            </a:lvl7pPr>
            <a:lvl8pPr marL="2612831" indent="0">
              <a:buNone/>
              <a:defRPr sz="735"/>
            </a:lvl8pPr>
            <a:lvl9pPr marL="2986092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507" y="13442422"/>
            <a:ext cx="19750769" cy="1585383"/>
          </a:xfrm>
          <a:prstGeom prst="rect">
            <a:avLst/>
          </a:prstGeom>
        </p:spPr>
        <p:txBody>
          <a:bodyPr vert="horz" anchor="b"/>
          <a:lstStyle>
            <a:lvl1pPr algn="l">
              <a:defRPr sz="16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507" y="1715031"/>
            <a:ext cx="19750769" cy="115218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13"/>
            </a:lvl1pPr>
            <a:lvl2pPr marL="373261" indent="0">
              <a:buNone/>
              <a:defRPr sz="2286"/>
            </a:lvl2pPr>
            <a:lvl3pPr marL="746523" indent="0">
              <a:buNone/>
              <a:defRPr sz="1959"/>
            </a:lvl3pPr>
            <a:lvl4pPr marL="1119785" indent="0">
              <a:buNone/>
              <a:defRPr sz="1633"/>
            </a:lvl4pPr>
            <a:lvl5pPr marL="1493046" indent="0">
              <a:buNone/>
              <a:defRPr sz="1633"/>
            </a:lvl5pPr>
            <a:lvl6pPr marL="1866308" indent="0">
              <a:buNone/>
              <a:defRPr sz="1633"/>
            </a:lvl6pPr>
            <a:lvl7pPr marL="2239569" indent="0">
              <a:buNone/>
              <a:defRPr sz="1633"/>
            </a:lvl7pPr>
            <a:lvl8pPr marL="2612831" indent="0">
              <a:buNone/>
              <a:defRPr sz="1633"/>
            </a:lvl8pPr>
            <a:lvl9pPr marL="2986092" indent="0">
              <a:buNone/>
              <a:defRPr sz="1633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507" y="15027804"/>
            <a:ext cx="19750769" cy="225398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43"/>
            </a:lvl1pPr>
            <a:lvl2pPr marL="373261" indent="0">
              <a:buNone/>
              <a:defRPr sz="980"/>
            </a:lvl2pPr>
            <a:lvl3pPr marL="746523" indent="0">
              <a:buNone/>
              <a:defRPr sz="816"/>
            </a:lvl3pPr>
            <a:lvl4pPr marL="1119785" indent="0">
              <a:buNone/>
              <a:defRPr sz="735"/>
            </a:lvl4pPr>
            <a:lvl5pPr marL="1493046" indent="0">
              <a:buNone/>
              <a:defRPr sz="735"/>
            </a:lvl5pPr>
            <a:lvl6pPr marL="1866308" indent="0">
              <a:buNone/>
              <a:defRPr sz="735"/>
            </a:lvl6pPr>
            <a:lvl7pPr marL="2239569" indent="0">
              <a:buNone/>
              <a:defRPr sz="735"/>
            </a:lvl7pPr>
            <a:lvl8pPr marL="2612831" indent="0">
              <a:buNone/>
              <a:defRPr sz="735"/>
            </a:lvl8pPr>
            <a:lvl9pPr marL="2986092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Text Box 38"/>
          <p:cNvSpPr txBox="1">
            <a:spLocks noChangeArrowheads="1"/>
          </p:cNvSpPr>
          <p:nvPr userDrawn="1"/>
        </p:nvSpPr>
        <p:spPr bwMode="auto">
          <a:xfrm>
            <a:off x="11201403" y="3600452"/>
            <a:ext cx="10504715" cy="43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4633" tIns="37317" rIns="74633" bIns="37317">
            <a:spAutoFit/>
          </a:bodyPr>
          <a:lstStyle>
            <a:lvl1pPr defTabSz="2193925"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2193925"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2367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91137" rtl="0" eaLnBrk="0" fontAlgn="base" hangingPunct="0">
        <a:spcBef>
          <a:spcPct val="0"/>
        </a:spcBef>
        <a:spcAft>
          <a:spcPct val="0"/>
        </a:spcAft>
        <a:defRPr sz="5306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defTabSz="1791137" rtl="0" eaLnBrk="0" fontAlgn="base" hangingPunct="0">
        <a:spcBef>
          <a:spcPct val="0"/>
        </a:spcBef>
        <a:spcAft>
          <a:spcPct val="0"/>
        </a:spcAft>
        <a:defRPr sz="5306" b="1">
          <a:solidFill>
            <a:schemeClr val="bg1"/>
          </a:solidFill>
          <a:latin typeface="Arial" pitchFamily="-65" charset="0"/>
          <a:ea typeface="ＭＳ Ｐゴシック" charset="0"/>
          <a:cs typeface="ＭＳ Ｐゴシック" charset="0"/>
        </a:defRPr>
      </a:lvl2pPr>
      <a:lvl3pPr algn="ctr" defTabSz="1791137" rtl="0" eaLnBrk="0" fontAlgn="base" hangingPunct="0">
        <a:spcBef>
          <a:spcPct val="0"/>
        </a:spcBef>
        <a:spcAft>
          <a:spcPct val="0"/>
        </a:spcAft>
        <a:defRPr sz="5306" b="1">
          <a:solidFill>
            <a:schemeClr val="bg1"/>
          </a:solidFill>
          <a:latin typeface="Arial" pitchFamily="-65" charset="0"/>
          <a:ea typeface="ＭＳ Ｐゴシック" charset="0"/>
          <a:cs typeface="ＭＳ Ｐゴシック" charset="0"/>
        </a:defRPr>
      </a:lvl3pPr>
      <a:lvl4pPr algn="ctr" defTabSz="1791137" rtl="0" eaLnBrk="0" fontAlgn="base" hangingPunct="0">
        <a:spcBef>
          <a:spcPct val="0"/>
        </a:spcBef>
        <a:spcAft>
          <a:spcPct val="0"/>
        </a:spcAft>
        <a:defRPr sz="5306" b="1">
          <a:solidFill>
            <a:schemeClr val="bg1"/>
          </a:solidFill>
          <a:latin typeface="Arial" pitchFamily="-65" charset="0"/>
          <a:ea typeface="ＭＳ Ｐゴシック" charset="0"/>
          <a:cs typeface="ＭＳ Ｐゴシック" charset="0"/>
        </a:defRPr>
      </a:lvl4pPr>
      <a:lvl5pPr algn="ctr" defTabSz="1791137" rtl="0" eaLnBrk="0" fontAlgn="base" hangingPunct="0">
        <a:spcBef>
          <a:spcPct val="0"/>
        </a:spcBef>
        <a:spcAft>
          <a:spcPct val="0"/>
        </a:spcAft>
        <a:defRPr sz="5306" b="1">
          <a:solidFill>
            <a:schemeClr val="bg1"/>
          </a:solidFill>
          <a:latin typeface="Arial" pitchFamily="-65" charset="0"/>
          <a:ea typeface="ＭＳ Ｐゴシック" charset="0"/>
          <a:cs typeface="ＭＳ Ｐゴシック" charset="0"/>
        </a:defRPr>
      </a:lvl5pPr>
      <a:lvl6pPr marL="373261" algn="ctr" defTabSz="1791137" rtl="0" fontAlgn="base">
        <a:spcBef>
          <a:spcPct val="0"/>
        </a:spcBef>
        <a:spcAft>
          <a:spcPct val="0"/>
        </a:spcAft>
        <a:defRPr sz="5306" b="1">
          <a:solidFill>
            <a:schemeClr val="bg1"/>
          </a:solidFill>
          <a:latin typeface="Arial" pitchFamily="-65" charset="0"/>
        </a:defRPr>
      </a:lvl6pPr>
      <a:lvl7pPr marL="746523" algn="ctr" defTabSz="1791137" rtl="0" fontAlgn="base">
        <a:spcBef>
          <a:spcPct val="0"/>
        </a:spcBef>
        <a:spcAft>
          <a:spcPct val="0"/>
        </a:spcAft>
        <a:defRPr sz="5306" b="1">
          <a:solidFill>
            <a:schemeClr val="bg1"/>
          </a:solidFill>
          <a:latin typeface="Arial" pitchFamily="-65" charset="0"/>
        </a:defRPr>
      </a:lvl7pPr>
      <a:lvl8pPr marL="1119785" algn="ctr" defTabSz="1791137" rtl="0" fontAlgn="base">
        <a:spcBef>
          <a:spcPct val="0"/>
        </a:spcBef>
        <a:spcAft>
          <a:spcPct val="0"/>
        </a:spcAft>
        <a:defRPr sz="5306" b="1">
          <a:solidFill>
            <a:schemeClr val="bg1"/>
          </a:solidFill>
          <a:latin typeface="Arial" pitchFamily="-65" charset="0"/>
        </a:defRPr>
      </a:lvl8pPr>
      <a:lvl9pPr marL="1493046" algn="ctr" defTabSz="1791137" rtl="0" fontAlgn="base">
        <a:spcBef>
          <a:spcPct val="0"/>
        </a:spcBef>
        <a:spcAft>
          <a:spcPct val="0"/>
        </a:spcAft>
        <a:defRPr sz="5306" b="1">
          <a:solidFill>
            <a:schemeClr val="bg1"/>
          </a:solidFill>
          <a:latin typeface="Arial" pitchFamily="-65" charset="0"/>
        </a:defRPr>
      </a:lvl9pPr>
    </p:titleStyle>
    <p:bodyStyle>
      <a:lvl1pPr marL="671353" indent="-671353" algn="l" defTabSz="1791137" rtl="0" eaLnBrk="0" fontAlgn="base" hangingPunct="0">
        <a:spcBef>
          <a:spcPct val="20000"/>
        </a:spcBef>
        <a:spcAft>
          <a:spcPct val="0"/>
        </a:spcAft>
        <a:defRPr sz="1387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1455461" indent="-559893" algn="l" defTabSz="1791137" rtl="0" eaLnBrk="0" fontAlgn="base" hangingPunct="0">
        <a:spcBef>
          <a:spcPct val="20000"/>
        </a:spcBef>
        <a:spcAft>
          <a:spcPct val="0"/>
        </a:spcAft>
        <a:buChar char="–"/>
        <a:defRPr sz="2939">
          <a:solidFill>
            <a:schemeClr val="tx1"/>
          </a:solidFill>
          <a:latin typeface="+mn-lt"/>
          <a:ea typeface="ＭＳ Ｐゴシック" pitchFamily="-65" charset="-128"/>
        </a:defRPr>
      </a:lvl2pPr>
      <a:lvl3pPr marL="2239569" indent="-448432" algn="l" defTabSz="1791137" rtl="0" eaLnBrk="0" fontAlgn="base" hangingPunct="0">
        <a:spcBef>
          <a:spcPct val="20000"/>
        </a:spcBef>
        <a:spcAft>
          <a:spcPct val="0"/>
        </a:spcAft>
        <a:buChar char="•"/>
        <a:defRPr sz="2530">
          <a:solidFill>
            <a:schemeClr val="tx1"/>
          </a:solidFill>
          <a:latin typeface="+mn-lt"/>
          <a:ea typeface="ＭＳ Ｐゴシック" pitchFamily="-65" charset="-128"/>
        </a:defRPr>
      </a:lvl3pPr>
      <a:lvl4pPr marL="3135137" indent="-447137" algn="l" defTabSz="1791137" rtl="0" eaLnBrk="0" fontAlgn="base" hangingPunct="0">
        <a:spcBef>
          <a:spcPct val="20000"/>
        </a:spcBef>
        <a:spcAft>
          <a:spcPct val="0"/>
        </a:spcAft>
        <a:buChar char="–"/>
        <a:defRPr sz="1959">
          <a:solidFill>
            <a:schemeClr val="tx1"/>
          </a:solidFill>
          <a:latin typeface="+mn-lt"/>
          <a:ea typeface="ＭＳ Ｐゴシック" pitchFamily="-65" charset="-128"/>
        </a:defRPr>
      </a:lvl4pPr>
      <a:lvl5pPr marL="4030705" indent="-447137" algn="l" defTabSz="1791137" rtl="0" eaLnBrk="0" fontAlgn="base" hangingPunct="0">
        <a:spcBef>
          <a:spcPct val="20000"/>
        </a:spcBef>
        <a:spcAft>
          <a:spcPct val="0"/>
        </a:spcAft>
        <a:buChar char="»"/>
        <a:defRPr sz="1959">
          <a:solidFill>
            <a:schemeClr val="tx1"/>
          </a:solidFill>
          <a:latin typeface="+mn-lt"/>
          <a:ea typeface="ＭＳ Ｐゴシック" pitchFamily="-65" charset="-128"/>
        </a:defRPr>
      </a:lvl5pPr>
      <a:lvl6pPr marL="4403967" indent="-447137" algn="l" defTabSz="1791137" rtl="0" fontAlgn="base">
        <a:spcBef>
          <a:spcPct val="20000"/>
        </a:spcBef>
        <a:spcAft>
          <a:spcPct val="0"/>
        </a:spcAft>
        <a:buChar char="»"/>
        <a:defRPr sz="1959">
          <a:solidFill>
            <a:schemeClr val="tx1"/>
          </a:solidFill>
          <a:latin typeface="+mn-lt"/>
          <a:ea typeface="ＭＳ Ｐゴシック" pitchFamily="-65" charset="-128"/>
        </a:defRPr>
      </a:lvl6pPr>
      <a:lvl7pPr marL="4777229" indent="-447137" algn="l" defTabSz="1791137" rtl="0" fontAlgn="base">
        <a:spcBef>
          <a:spcPct val="20000"/>
        </a:spcBef>
        <a:spcAft>
          <a:spcPct val="0"/>
        </a:spcAft>
        <a:buChar char="»"/>
        <a:defRPr sz="1959">
          <a:solidFill>
            <a:schemeClr val="tx1"/>
          </a:solidFill>
          <a:latin typeface="+mn-lt"/>
          <a:ea typeface="ＭＳ Ｐゴシック" pitchFamily="-65" charset="-128"/>
        </a:defRPr>
      </a:lvl7pPr>
      <a:lvl8pPr marL="5150490" indent="-447137" algn="l" defTabSz="1791137" rtl="0" fontAlgn="base">
        <a:spcBef>
          <a:spcPct val="20000"/>
        </a:spcBef>
        <a:spcAft>
          <a:spcPct val="0"/>
        </a:spcAft>
        <a:buChar char="»"/>
        <a:defRPr sz="1959">
          <a:solidFill>
            <a:schemeClr val="tx1"/>
          </a:solidFill>
          <a:latin typeface="+mn-lt"/>
          <a:ea typeface="ＭＳ Ｐゴシック" pitchFamily="-65" charset="-128"/>
        </a:defRPr>
      </a:lvl8pPr>
      <a:lvl9pPr marL="5523752" indent="-447137" algn="l" defTabSz="1791137" rtl="0" fontAlgn="base">
        <a:spcBef>
          <a:spcPct val="20000"/>
        </a:spcBef>
        <a:spcAft>
          <a:spcPct val="0"/>
        </a:spcAft>
        <a:buChar char="»"/>
        <a:defRPr sz="1959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373261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73261" algn="l" defTabSz="373261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2pPr>
      <a:lvl3pPr marL="746523" algn="l" defTabSz="373261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19785" algn="l" defTabSz="373261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4pPr>
      <a:lvl5pPr marL="1493046" algn="l" defTabSz="373261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5pPr>
      <a:lvl6pPr marL="1866308" algn="l" defTabSz="373261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6pPr>
      <a:lvl7pPr marL="2239569" algn="l" defTabSz="373261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7pPr>
      <a:lvl8pPr marL="2612831" algn="l" defTabSz="373261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8pPr>
      <a:lvl9pPr marL="2986092" algn="l" defTabSz="373261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914995-485D-614C-BFB8-C42A2E27E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5024" y="16340804"/>
            <a:ext cx="5624905" cy="1894704"/>
          </a:xfrm>
          <a:prstGeom prst="rect">
            <a:avLst/>
          </a:prstGeom>
        </p:spPr>
      </p:pic>
      <p:sp>
        <p:nvSpPr>
          <p:cNvPr id="4098" name="AutoShape 60"/>
          <p:cNvSpPr>
            <a:spLocks noChangeArrowheads="1"/>
          </p:cNvSpPr>
          <p:nvPr/>
        </p:nvSpPr>
        <p:spPr bwMode="auto">
          <a:xfrm>
            <a:off x="440872" y="18267006"/>
            <a:ext cx="32018515" cy="70679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4D95FF"/>
              </a:gs>
              <a:gs pos="100000">
                <a:srgbClr val="004FC2"/>
              </a:gs>
            </a:gsLst>
            <a:lin ang="5400000" scaled="1"/>
          </a:gradFill>
          <a:ln w="2540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8655"/>
          </a:p>
        </p:txBody>
      </p:sp>
      <p:sp>
        <p:nvSpPr>
          <p:cNvPr id="4105" name="AutoShape 55"/>
          <p:cNvSpPr>
            <a:spLocks noChangeArrowheads="1"/>
          </p:cNvSpPr>
          <p:nvPr/>
        </p:nvSpPr>
        <p:spPr bwMode="auto">
          <a:xfrm>
            <a:off x="440872" y="228601"/>
            <a:ext cx="32036657" cy="221213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4FC2"/>
              </a:gs>
              <a:gs pos="100000">
                <a:srgbClr val="4D95FF"/>
              </a:gs>
            </a:gsLst>
            <a:lin ang="5400000" scaled="1"/>
          </a:gradFill>
          <a:ln w="2540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8655"/>
          </a:p>
        </p:txBody>
      </p:sp>
      <p:sp>
        <p:nvSpPr>
          <p:cNvPr id="41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39047"/>
            <a:ext cx="32004000" cy="2286000"/>
          </a:xfrm>
          <a:noFill/>
          <a:ln>
            <a:miter lim="800000"/>
            <a:headEnd/>
            <a:tailEnd/>
          </a:ln>
        </p:spPr>
        <p:txBody>
          <a:bodyPr vert="horz" wrap="square" lIns="74645" tIns="37322" rIns="74645" bIns="37322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b="0" dirty="0"/>
              <a:t> </a:t>
            </a:r>
            <a:r>
              <a:rPr lang="en-US" sz="4300" b="0" dirty="0"/>
              <a:t>Identification of </a:t>
            </a:r>
            <a:r>
              <a:rPr lang="en-US" sz="4300" b="0" dirty="0" err="1"/>
              <a:t>Heterotaxy</a:t>
            </a:r>
            <a:r>
              <a:rPr lang="en-US" sz="4300" b="0" dirty="0"/>
              <a:t> from Free Text and Prediction of Graft Loss from the Pediatric Heart Transplant Society</a:t>
            </a:r>
            <a:br>
              <a:rPr lang="en-US" sz="4300" b="0" dirty="0"/>
            </a:br>
            <a:r>
              <a:rPr lang="en-US" sz="4300" b="0" dirty="0"/>
              <a:t>Tobias O’Leary, Devin Koehl</a:t>
            </a:r>
            <a:br>
              <a:rPr lang="en-US" sz="4300" b="0" dirty="0"/>
            </a:br>
            <a:r>
              <a:rPr lang="en-US" sz="4300" b="0" dirty="0"/>
              <a:t>The University of Alabama at Birmingham</a:t>
            </a:r>
            <a:endParaRPr lang="en-US" sz="2200" baseline="30000" dirty="0">
              <a:ea typeface="ＭＳ Ｐゴシック" pitchFamily="34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587371" y="9536226"/>
            <a:ext cx="7538834" cy="567068"/>
            <a:chOff x="364051" y="3191542"/>
            <a:chExt cx="9008549" cy="694658"/>
          </a:xfrm>
        </p:grpSpPr>
        <p:sp>
          <p:nvSpPr>
            <p:cNvPr id="4104" name="AutoShape 61"/>
            <p:cNvSpPr>
              <a:spLocks noChangeArrowheads="1"/>
            </p:cNvSpPr>
            <p:nvPr/>
          </p:nvSpPr>
          <p:spPr bwMode="auto">
            <a:xfrm>
              <a:off x="412750" y="3200400"/>
              <a:ext cx="8959850" cy="685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00000"/>
                </a:gs>
                <a:gs pos="0">
                  <a:srgbClr val="FF3300"/>
                </a:gs>
                <a:gs pos="94000">
                  <a:srgbClr val="FF3300"/>
                </a:gs>
              </a:gsLst>
              <a:lin ang="5400000" scaled="0"/>
            </a:gradFill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8655"/>
            </a:p>
          </p:txBody>
        </p:sp>
        <p:sp>
          <p:nvSpPr>
            <p:cNvPr id="4108" name="Text Box 6"/>
            <p:cNvSpPr txBox="1">
              <a:spLocks noChangeArrowheads="1"/>
            </p:cNvSpPr>
            <p:nvPr/>
          </p:nvSpPr>
          <p:spPr bwMode="auto">
            <a:xfrm>
              <a:off x="364051" y="3191542"/>
              <a:ext cx="8959850" cy="646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4633" tIns="37317" rIns="74633" bIns="37317" anchor="ctr">
              <a:spAutoFit/>
            </a:bodyPr>
            <a:lstStyle/>
            <a:p>
              <a:pPr defTabSz="1791137">
                <a:spcBef>
                  <a:spcPct val="50000"/>
                </a:spcBef>
              </a:pPr>
              <a:r>
                <a:rPr lang="en-US" sz="2939" b="1" dirty="0">
                  <a:solidFill>
                    <a:schemeClr val="bg1"/>
                  </a:solidFill>
                </a:rPr>
                <a:t>Graft Loss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5409" y="7324052"/>
            <a:ext cx="7689568" cy="593981"/>
            <a:chOff x="-17927" y="4280775"/>
            <a:chExt cx="9188669" cy="727626"/>
          </a:xfrm>
        </p:grpSpPr>
        <p:sp>
          <p:nvSpPr>
            <p:cNvPr id="4102" name="AutoShape 63"/>
            <p:cNvSpPr>
              <a:spLocks noChangeArrowheads="1"/>
            </p:cNvSpPr>
            <p:nvPr/>
          </p:nvSpPr>
          <p:spPr bwMode="auto">
            <a:xfrm>
              <a:off x="210892" y="4280775"/>
              <a:ext cx="8959850" cy="685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FF3300"/>
                </a:gs>
              </a:gsLst>
              <a:lin ang="5400000" scaled="1"/>
            </a:gradFill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8655"/>
            </a:p>
          </p:txBody>
        </p:sp>
        <p:sp>
          <p:nvSpPr>
            <p:cNvPr id="4109" name="Text Box 7"/>
            <p:cNvSpPr txBox="1">
              <a:spLocks noChangeArrowheads="1"/>
            </p:cNvSpPr>
            <p:nvPr/>
          </p:nvSpPr>
          <p:spPr bwMode="auto">
            <a:xfrm>
              <a:off x="-17927" y="4362010"/>
              <a:ext cx="8959850" cy="646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4633" tIns="37317" rIns="74633" bIns="37317" anchor="ctr">
              <a:spAutoFit/>
            </a:bodyPr>
            <a:lstStyle/>
            <a:p>
              <a:pPr defTabSz="1791137">
                <a:spcBef>
                  <a:spcPct val="50000"/>
                </a:spcBef>
              </a:pPr>
              <a:r>
                <a:rPr lang="en-US" sz="2939" b="1" dirty="0">
                  <a:solidFill>
                    <a:schemeClr val="bg1"/>
                  </a:solidFill>
                </a:rPr>
                <a:t>Materials &amp; Methods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737954" y="6756775"/>
            <a:ext cx="7498080" cy="559837"/>
            <a:chOff x="29032835" y="8686800"/>
            <a:chExt cx="8959850" cy="685800"/>
          </a:xfrm>
        </p:grpSpPr>
        <p:sp>
          <p:nvSpPr>
            <p:cNvPr id="4100" name="AutoShape 65"/>
            <p:cNvSpPr>
              <a:spLocks noChangeArrowheads="1"/>
            </p:cNvSpPr>
            <p:nvPr/>
          </p:nvSpPr>
          <p:spPr bwMode="auto">
            <a:xfrm>
              <a:off x="29032835" y="8686800"/>
              <a:ext cx="8959850" cy="685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FF3300"/>
                </a:gs>
              </a:gsLst>
              <a:lin ang="5400000" scaled="1"/>
            </a:gradFill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8655"/>
            </a:p>
          </p:txBody>
        </p:sp>
        <p:sp>
          <p:nvSpPr>
            <p:cNvPr id="4110" name="Text Box 8"/>
            <p:cNvSpPr txBox="1">
              <a:spLocks noChangeArrowheads="1"/>
            </p:cNvSpPr>
            <p:nvPr/>
          </p:nvSpPr>
          <p:spPr bwMode="auto">
            <a:xfrm>
              <a:off x="29032835" y="8706504"/>
              <a:ext cx="8959850" cy="646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4633" tIns="37317" rIns="74633" bIns="37317" anchor="ctr">
              <a:spAutoFit/>
            </a:bodyPr>
            <a:lstStyle/>
            <a:p>
              <a:pPr defTabSz="1791137">
                <a:spcBef>
                  <a:spcPct val="50000"/>
                </a:spcBef>
              </a:pPr>
              <a:r>
                <a:rPr lang="en-US" sz="2939" b="1" dirty="0">
                  <a:solidFill>
                    <a:schemeClr val="bg1"/>
                  </a:solidFill>
                </a:rPr>
                <a:t>Conclusions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963120" y="2640563"/>
            <a:ext cx="7498080" cy="559837"/>
            <a:chOff x="29032835" y="3200400"/>
            <a:chExt cx="8959850" cy="685800"/>
          </a:xfrm>
        </p:grpSpPr>
        <p:sp>
          <p:nvSpPr>
            <p:cNvPr id="4101" name="AutoShape 64"/>
            <p:cNvSpPr>
              <a:spLocks noChangeArrowheads="1"/>
            </p:cNvSpPr>
            <p:nvPr/>
          </p:nvSpPr>
          <p:spPr bwMode="auto">
            <a:xfrm>
              <a:off x="29032835" y="3200400"/>
              <a:ext cx="8959850" cy="685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FF3300"/>
                </a:gs>
              </a:gsLst>
              <a:lin ang="5400000" scaled="1"/>
            </a:gradFill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8655"/>
            </a:p>
          </p:txBody>
        </p:sp>
        <p:sp>
          <p:nvSpPr>
            <p:cNvPr id="4119" name="Text Box 37"/>
            <p:cNvSpPr txBox="1">
              <a:spLocks noChangeArrowheads="1"/>
            </p:cNvSpPr>
            <p:nvPr/>
          </p:nvSpPr>
          <p:spPr bwMode="auto">
            <a:xfrm>
              <a:off x="29032835" y="3220104"/>
              <a:ext cx="8959850" cy="646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4633" tIns="37317" rIns="74633" bIns="37317" anchor="ctr">
              <a:spAutoFit/>
            </a:bodyPr>
            <a:lstStyle/>
            <a:p>
              <a:pPr defTabSz="1791137">
                <a:spcBef>
                  <a:spcPct val="50000"/>
                </a:spcBef>
              </a:pPr>
              <a:endParaRPr lang="en-US" sz="2939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121" name="AutoShape 51"/>
          <p:cNvSpPr>
            <a:spLocks noChangeArrowheads="1"/>
          </p:cNvSpPr>
          <p:nvPr/>
        </p:nvSpPr>
        <p:spPr bwMode="auto">
          <a:xfrm>
            <a:off x="1828281" y="521481"/>
            <a:ext cx="3918857" cy="1439766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8655"/>
          </a:p>
        </p:txBody>
      </p:sp>
      <p:grpSp>
        <p:nvGrpSpPr>
          <p:cNvPr id="37" name="Group 36"/>
          <p:cNvGrpSpPr/>
          <p:nvPr/>
        </p:nvGrpSpPr>
        <p:grpSpPr>
          <a:xfrm>
            <a:off x="8807759" y="2544911"/>
            <a:ext cx="7498080" cy="559837"/>
            <a:chOff x="29032835" y="3200400"/>
            <a:chExt cx="8959850" cy="685800"/>
          </a:xfrm>
        </p:grpSpPr>
        <p:sp>
          <p:nvSpPr>
            <p:cNvPr id="38" name="AutoShape 64"/>
            <p:cNvSpPr>
              <a:spLocks noChangeArrowheads="1"/>
            </p:cNvSpPr>
            <p:nvPr/>
          </p:nvSpPr>
          <p:spPr bwMode="auto">
            <a:xfrm>
              <a:off x="29032835" y="3200400"/>
              <a:ext cx="8959850" cy="685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FF3300"/>
                </a:gs>
              </a:gsLst>
              <a:lin ang="5400000" scaled="1"/>
            </a:gradFill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8655"/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29032835" y="3220104"/>
              <a:ext cx="8959850" cy="646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4633" tIns="37317" rIns="74633" bIns="37317" anchor="ctr">
              <a:spAutoFit/>
            </a:bodyPr>
            <a:lstStyle/>
            <a:p>
              <a:pPr defTabSz="1791137">
                <a:spcBef>
                  <a:spcPct val="50000"/>
                </a:spcBef>
              </a:pPr>
              <a:r>
                <a:rPr lang="en-US" sz="2939" b="1" dirty="0" err="1">
                  <a:solidFill>
                    <a:schemeClr val="bg1"/>
                  </a:solidFill>
                </a:rPr>
                <a:t>Heterotaxy</a:t>
              </a:r>
              <a:endParaRPr lang="en-US" sz="2939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6916400" y="2640563"/>
            <a:ext cx="7498080" cy="559837"/>
            <a:chOff x="29032835" y="3200400"/>
            <a:chExt cx="8959850" cy="685800"/>
          </a:xfrm>
        </p:grpSpPr>
        <p:sp>
          <p:nvSpPr>
            <p:cNvPr id="57" name="AutoShape 64"/>
            <p:cNvSpPr>
              <a:spLocks noChangeArrowheads="1"/>
            </p:cNvSpPr>
            <p:nvPr/>
          </p:nvSpPr>
          <p:spPr bwMode="auto">
            <a:xfrm>
              <a:off x="29032835" y="3200400"/>
              <a:ext cx="8959850" cy="685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FF3300"/>
                </a:gs>
              </a:gsLst>
              <a:lin ang="5400000" scaled="1"/>
            </a:gradFill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8655"/>
            </a:p>
          </p:txBody>
        </p:sp>
        <p:sp>
          <p:nvSpPr>
            <p:cNvPr id="58" name="Text Box 37"/>
            <p:cNvSpPr txBox="1">
              <a:spLocks noChangeArrowheads="1"/>
            </p:cNvSpPr>
            <p:nvPr/>
          </p:nvSpPr>
          <p:spPr bwMode="auto">
            <a:xfrm>
              <a:off x="29032835" y="3220104"/>
              <a:ext cx="8959850" cy="646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4633" tIns="37317" rIns="74633" bIns="37317" anchor="ctr">
              <a:spAutoFit/>
            </a:bodyPr>
            <a:lstStyle/>
            <a:p>
              <a:pPr defTabSz="1791137">
                <a:spcBef>
                  <a:spcPct val="50000"/>
                </a:spcBef>
              </a:pPr>
              <a:r>
                <a:rPr lang="en-US" sz="2939" b="1" dirty="0">
                  <a:solidFill>
                    <a:schemeClr val="bg1"/>
                  </a:solidFill>
                </a:rPr>
                <a:t>Identification of </a:t>
              </a:r>
              <a:r>
                <a:rPr lang="en-US" sz="2939" b="1" dirty="0" err="1">
                  <a:solidFill>
                    <a:schemeClr val="bg1"/>
                  </a:solidFill>
                </a:rPr>
                <a:t>Heterotaxy</a:t>
              </a:r>
              <a:endParaRPr lang="en-US" sz="2939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916400" y="8234385"/>
            <a:ext cx="7498080" cy="559837"/>
            <a:chOff x="29055060" y="13822257"/>
            <a:chExt cx="8961120" cy="685800"/>
          </a:xfrm>
        </p:grpSpPr>
        <p:sp>
          <p:nvSpPr>
            <p:cNvPr id="61" name="AutoShape 66"/>
            <p:cNvSpPr>
              <a:spLocks noChangeArrowheads="1"/>
            </p:cNvSpPr>
            <p:nvPr/>
          </p:nvSpPr>
          <p:spPr bwMode="auto">
            <a:xfrm>
              <a:off x="29055060" y="13822257"/>
              <a:ext cx="8961120" cy="685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FF3300"/>
                </a:gs>
              </a:gsLst>
              <a:lin ang="5400000" scaled="1"/>
            </a:gradFill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 sz="8655"/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29055060" y="13841961"/>
              <a:ext cx="8961120" cy="646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4633" tIns="37317" rIns="74633" bIns="37317" anchor="ctr">
              <a:spAutoFit/>
            </a:bodyPr>
            <a:lstStyle>
              <a:lvl1pPr defTabSz="2193925" eaLnBrk="0" hangingPunct="0"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2193925" eaLnBrk="0" hangingPunct="0"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2193925" eaLnBrk="0" hangingPunct="0"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2193925" eaLnBrk="0" hangingPunct="0"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2193925" eaLnBrk="0" hangingPunct="0"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939" b="1" dirty="0">
                  <a:solidFill>
                    <a:schemeClr val="bg1"/>
                  </a:solidFill>
                </a:rPr>
                <a:t>Machine Learning for Graft Loss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07C2CE3-E34B-4B4F-96C6-B975027DA735}"/>
              </a:ext>
            </a:extLst>
          </p:cNvPr>
          <p:cNvGrpSpPr/>
          <p:nvPr/>
        </p:nvGrpSpPr>
        <p:grpSpPr>
          <a:xfrm>
            <a:off x="722729" y="2538839"/>
            <a:ext cx="7563987" cy="565144"/>
            <a:chOff x="378444" y="7765899"/>
            <a:chExt cx="9038606" cy="692301"/>
          </a:xfrm>
        </p:grpSpPr>
        <p:sp>
          <p:nvSpPr>
            <p:cNvPr id="55" name="AutoShape 62">
              <a:extLst>
                <a:ext uri="{FF2B5EF4-FFF2-40B4-BE49-F238E27FC236}">
                  <a16:creationId xmlns:a16="http://schemas.microsoft.com/office/drawing/2014/main" id="{7C456047-EE79-AE4B-8C15-E9849967F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772400"/>
              <a:ext cx="8959850" cy="685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67000">
                  <a:srgbClr val="FF3300"/>
                </a:gs>
                <a:gs pos="100000">
                  <a:srgbClr val="FF3300"/>
                </a:gs>
              </a:gsLst>
              <a:lin ang="5400000" scaled="0"/>
            </a:gradFill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8655"/>
            </a:p>
          </p:txBody>
        </p:sp>
        <p:sp>
          <p:nvSpPr>
            <p:cNvPr id="59" name="Text Box 4">
              <a:extLst>
                <a:ext uri="{FF2B5EF4-FFF2-40B4-BE49-F238E27FC236}">
                  <a16:creationId xmlns:a16="http://schemas.microsoft.com/office/drawing/2014/main" id="{C224BF32-E15B-CC4F-9E17-EAF627807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444" y="7765899"/>
              <a:ext cx="8915400" cy="646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74633" tIns="37317" rIns="74633" bIns="37317" anchor="ctr">
              <a:spAutoFit/>
            </a:bodyPr>
            <a:lstStyle/>
            <a:p>
              <a:pPr defTabSz="1791137">
                <a:spcBef>
                  <a:spcPct val="50000"/>
                </a:spcBef>
              </a:pPr>
              <a:r>
                <a:rPr lang="en-US" sz="2939" b="1" dirty="0">
                  <a:solidFill>
                    <a:schemeClr val="bg1"/>
                  </a:solidFill>
                </a:rPr>
                <a:t>Pediatric Heart Transplant Society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DD183C5-C52D-7B46-BB98-9405A951AB2D}"/>
              </a:ext>
            </a:extLst>
          </p:cNvPr>
          <p:cNvSpPr txBox="1"/>
          <p:nvPr/>
        </p:nvSpPr>
        <p:spPr>
          <a:xfrm>
            <a:off x="384029" y="7948454"/>
            <a:ext cx="77016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Pediatric Heart Transplant Study Database (PHTS) was used to identify </a:t>
            </a:r>
            <a:r>
              <a:rPr lang="en-US" sz="2400" dirty="0" err="1"/>
              <a:t>Heterotaxy</a:t>
            </a:r>
            <a:r>
              <a:rPr lang="en-US" sz="2400" dirty="0"/>
              <a:t> patients by 2 key fields: </a:t>
            </a:r>
            <a:r>
              <a:rPr lang="en-US" sz="2400" b="1" dirty="0"/>
              <a:t>Congenital Heart Disease: </a:t>
            </a:r>
            <a:r>
              <a:rPr lang="en-US" sz="2400" b="1" dirty="0" err="1"/>
              <a:t>Heterotaxy</a:t>
            </a:r>
            <a:r>
              <a:rPr lang="en-US" sz="2400" dirty="0"/>
              <a:t> and </a:t>
            </a:r>
            <a:r>
              <a:rPr lang="en-US" sz="2400" b="1" dirty="0"/>
              <a:t>Medical History at Listing: </a:t>
            </a:r>
            <a:r>
              <a:rPr lang="en-US" sz="2400" b="1" dirty="0" err="1"/>
              <a:t>Heterotaxy</a:t>
            </a:r>
            <a:r>
              <a:rPr lang="en-US" sz="2400" b="1" dirty="0"/>
              <a:t>/Isomerism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Two free text fields (Congenital Heart Disease: Specify and Medical History at Listing: Specify) were used to identify patients that were not currently flagged as having </a:t>
            </a:r>
            <a:r>
              <a:rPr lang="en-US" sz="2400" dirty="0" err="1"/>
              <a:t>Heterotaxy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PHTS database was queried for donor, transplant and recipient information for these patients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p-value of &lt;0.05 is considered statistically significant and Survival was compared using SAS 9.4. Machine Learning was complete using Python 3.5.2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7AA35F-8450-6A4B-97E4-285124BDFF40}"/>
              </a:ext>
            </a:extLst>
          </p:cNvPr>
          <p:cNvSpPr txBox="1"/>
          <p:nvPr/>
        </p:nvSpPr>
        <p:spPr>
          <a:xfrm>
            <a:off x="16917814" y="3285613"/>
            <a:ext cx="75953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Natural Language Processing was used to identify patients that were </a:t>
            </a:r>
            <a:r>
              <a:rPr lang="en-US" sz="2400" dirty="0" err="1"/>
              <a:t>Heterotaxy</a:t>
            </a:r>
            <a:r>
              <a:rPr lang="en-US" sz="2400" dirty="0"/>
              <a:t> from text fields.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Before using NLP methods, standard statistical methods alone identified </a:t>
            </a:r>
            <a:r>
              <a:rPr lang="en-US" sz="2400" b="1" dirty="0"/>
              <a:t>122</a:t>
            </a:r>
            <a:r>
              <a:rPr lang="en-US" sz="2400" dirty="0"/>
              <a:t> patients. After utilizing these methods, this number increased to </a:t>
            </a:r>
            <a:r>
              <a:rPr lang="en-US" sz="2400" b="1" dirty="0"/>
              <a:t>207</a:t>
            </a:r>
            <a:r>
              <a:rPr lang="en-US" sz="2400" dirty="0"/>
              <a:t>. These </a:t>
            </a:r>
            <a:r>
              <a:rPr lang="en-US" sz="2400" b="1" dirty="0"/>
              <a:t>85</a:t>
            </a:r>
            <a:r>
              <a:rPr lang="en-US" sz="2400" dirty="0"/>
              <a:t> patients are critical to the field of Pediatric Transplants, as this could be the difference in physician inference and standard of care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/>
              <a:t>Levenshtein</a:t>
            </a:r>
            <a:r>
              <a:rPr lang="en-US" sz="2400" dirty="0"/>
              <a:t> distance was used with regular expressions to find variations and misspellings of the following keywords: </a:t>
            </a:r>
            <a:r>
              <a:rPr lang="en-US" sz="2400" b="1" dirty="0">
                <a:solidFill>
                  <a:srgbClr val="FF0000"/>
                </a:solidFill>
              </a:rPr>
              <a:t>ASPLENIA, POLYSPLENIA, ISOMERISM, DEXTROCARDIA, HETEROTAXY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0872" y="3174862"/>
            <a:ext cx="77506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Pediatric Heart Transplant Society was established in 1993 by a group of physicians who wanted to improve the lives of children who needed a heart transplant.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PHTS registry is a national longitudinal observational study enrolling children when they are listed for a heart transplant.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Patients are followed in the registry while on the waitlist and after transplantation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PHTS has 56 participating centers and over 9000 listed patients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en-US" sz="2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heterotaxy pi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702" y="3139744"/>
            <a:ext cx="5700754" cy="279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8DD183C5-C52D-7B46-BB98-9405A951AB2D}"/>
              </a:ext>
            </a:extLst>
          </p:cNvPr>
          <p:cNvSpPr txBox="1"/>
          <p:nvPr/>
        </p:nvSpPr>
        <p:spPr>
          <a:xfrm>
            <a:off x="8490299" y="5991017"/>
            <a:ext cx="7701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Heterotaxy</a:t>
            </a:r>
            <a:r>
              <a:rPr lang="en-US" sz="2400" dirty="0"/>
              <a:t> is a condition characterized by internal organs that are not arranged as would be expected in the chest and abdomen. Organs are expected to be in a particular orientation inside of the body, known as situs </a:t>
            </a:r>
            <a:r>
              <a:rPr lang="en-US" sz="2400" dirty="0" err="1"/>
              <a:t>solitus</a:t>
            </a:r>
            <a:r>
              <a:rPr lang="en-US" sz="2400" dirty="0"/>
              <a:t>. </a:t>
            </a:r>
            <a:r>
              <a:rPr lang="en-US" sz="2400" dirty="0" err="1"/>
              <a:t>Heterotaxy</a:t>
            </a:r>
            <a:r>
              <a:rPr lang="en-US" sz="2400" dirty="0"/>
              <a:t> occurs when the organs are not in this typical orientation, but are instead in different positions in the body.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This most commonly causes complications with the heart, lungs, liver, spleen, and intestines.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7AA35F-8450-6A4B-97E4-285124BDFF40}"/>
              </a:ext>
            </a:extLst>
          </p:cNvPr>
          <p:cNvSpPr txBox="1"/>
          <p:nvPr/>
        </p:nvSpPr>
        <p:spPr>
          <a:xfrm>
            <a:off x="8490064" y="10192781"/>
            <a:ext cx="75953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Utilizing Patients flagged from our free text fields, Graft Loss (death or </a:t>
            </a:r>
            <a:r>
              <a:rPr lang="en-US" sz="2400" dirty="0" err="1"/>
              <a:t>retransplant</a:t>
            </a:r>
            <a:r>
              <a:rPr lang="en-US" sz="2400" dirty="0"/>
              <a:t>) was predicted in our transplanted patient population (n=141)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Graft Loss is a known factor for mortality in </a:t>
            </a:r>
            <a:r>
              <a:rPr lang="en-US" sz="2400" dirty="0" err="1"/>
              <a:t>Heterotaxy</a:t>
            </a:r>
            <a:r>
              <a:rPr lang="en-US" sz="2400" dirty="0"/>
              <a:t> patients, as seen below in the Kaplan-Meier Survival Curve. As compared to patients without </a:t>
            </a:r>
            <a:r>
              <a:rPr lang="en-US" sz="2400" dirty="0" err="1"/>
              <a:t>Heterotaxy</a:t>
            </a:r>
            <a:r>
              <a:rPr lang="en-US" sz="2400" dirty="0"/>
              <a:t>, patients with </a:t>
            </a:r>
            <a:r>
              <a:rPr lang="en-US" sz="2400" dirty="0" err="1"/>
              <a:t>Heterotaxy</a:t>
            </a:r>
            <a:r>
              <a:rPr lang="en-US" sz="2400" dirty="0"/>
              <a:t> have a ~70% survival at 5 years post-transplant as compared to ~80% for Non-</a:t>
            </a:r>
            <a:r>
              <a:rPr lang="en-US" sz="2400" dirty="0" err="1"/>
              <a:t>Heterotaxy</a:t>
            </a:r>
            <a:r>
              <a:rPr lang="en-US" sz="2400" dirty="0"/>
              <a:t>, p=0.009. 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8710890" y="13646183"/>
            <a:ext cx="7268102" cy="447069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043676" y="12825202"/>
            <a:ext cx="13313542" cy="534538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937876" y="8859435"/>
            <a:ext cx="7325477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Data was split into 80% training and 20% testing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Naive Bayes, Logistic Regression, Support Vector Machines, and Random Forest were all trained on the training data. Accuracies were compared on the testing data. Each had accuracy around 60-70%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15 features that are of high clinical importance were entered into the model. These features included Age, Race, Gender, Donor Sex, Donor BSA, and ECMO status at Listing.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Something about USING TF-IDF here and WORD2VEC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Introducing the first free field increased this accuracy to around 84%.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Finally, the last text field was introduced into the model. Accuracy increased to over 90%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The highest factors associated with Graft Loss were </a:t>
            </a:r>
            <a:r>
              <a:rPr lang="en-US" sz="2400" b="1" dirty="0">
                <a:solidFill>
                  <a:srgbClr val="FF0000"/>
                </a:solidFill>
              </a:rPr>
              <a:t>INSERT FACTORS HERE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algn="l"/>
            <a:endParaRPr lang="en-US" sz="2400" b="1" dirty="0">
              <a:solidFill>
                <a:srgbClr val="FF0000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INSERT A PRETTY ML GRAPHIC HERE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24606986" y="12896473"/>
            <a:ext cx="7498080" cy="559837"/>
            <a:chOff x="29032835" y="8686800"/>
            <a:chExt cx="8959850" cy="685800"/>
          </a:xfrm>
        </p:grpSpPr>
        <p:sp>
          <p:nvSpPr>
            <p:cNvPr id="84" name="AutoShape 65"/>
            <p:cNvSpPr>
              <a:spLocks noChangeArrowheads="1"/>
            </p:cNvSpPr>
            <p:nvPr/>
          </p:nvSpPr>
          <p:spPr bwMode="auto">
            <a:xfrm>
              <a:off x="29032835" y="8686800"/>
              <a:ext cx="8959850" cy="685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FF3300"/>
                </a:gs>
              </a:gsLst>
              <a:lin ang="5400000" scaled="1"/>
            </a:gradFill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8655"/>
            </a:p>
          </p:txBody>
        </p:sp>
        <p:sp>
          <p:nvSpPr>
            <p:cNvPr id="85" name="Text Box 8"/>
            <p:cNvSpPr txBox="1">
              <a:spLocks noChangeArrowheads="1"/>
            </p:cNvSpPr>
            <p:nvPr/>
          </p:nvSpPr>
          <p:spPr bwMode="auto">
            <a:xfrm>
              <a:off x="29032835" y="8706504"/>
              <a:ext cx="8959850" cy="646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4633" tIns="37317" rIns="74633" bIns="37317" anchor="ctr">
              <a:spAutoFit/>
            </a:bodyPr>
            <a:lstStyle/>
            <a:p>
              <a:pPr defTabSz="1791137">
                <a:spcBef>
                  <a:spcPct val="50000"/>
                </a:spcBef>
              </a:pPr>
              <a:r>
                <a:rPr lang="en-US" sz="2939" b="1" dirty="0">
                  <a:solidFill>
                    <a:schemeClr val="bg1"/>
                  </a:solidFill>
                </a:rPr>
                <a:t>Limitations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4542509" y="13550721"/>
            <a:ext cx="73254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 err="1"/>
              <a:t>Heterotaxy</a:t>
            </a:r>
            <a:r>
              <a:rPr lang="en-US" sz="2400" dirty="0"/>
              <a:t> only occurred in 4% of the PHTS population causing class imbalance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Missing data in text fields made it difficult to assess the full impact that these fields could have on the data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More patients with </a:t>
            </a:r>
            <a:r>
              <a:rPr lang="en-US" sz="2400" dirty="0" err="1"/>
              <a:t>Heterotaxy</a:t>
            </a:r>
            <a:r>
              <a:rPr lang="en-US" sz="2400" dirty="0"/>
              <a:t> should be studied to see the full affect of Graft Loss</a:t>
            </a:r>
          </a:p>
          <a:p>
            <a:pPr algn="l"/>
            <a:r>
              <a:rPr lang="en-US" sz="2400" dirty="0"/>
              <a:t>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5272524" y="15387573"/>
            <a:ext cx="2692400" cy="1295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1400" b="1" dirty="0"/>
              <a:t>*Cardiac Tumor (n=32)</a:t>
            </a:r>
          </a:p>
          <a:p>
            <a:r>
              <a:rPr lang="en-US" sz="1400" b="1" dirty="0"/>
              <a:t>Cardiomyopathy (n=4023)</a:t>
            </a:r>
          </a:p>
          <a:p>
            <a:r>
              <a:rPr lang="en-US" sz="1400" b="1" dirty="0"/>
              <a:t>Myocarditis (n=313)</a:t>
            </a:r>
          </a:p>
          <a:p>
            <a:r>
              <a:rPr lang="en-US" sz="1400" b="1" dirty="0"/>
              <a:t>Other, Specify (n=9)</a:t>
            </a:r>
          </a:p>
        </p:txBody>
      </p:sp>
      <p:sp>
        <p:nvSpPr>
          <p:cNvPr id="89" name="Text Box 4">
            <a:extLst>
              <a:ext uri="{FF2B5EF4-FFF2-40B4-BE49-F238E27FC236}">
                <a16:creationId xmlns:a16="http://schemas.microsoft.com/office/drawing/2014/main" id="{C224BF32-E15B-CC4F-9E17-EAF627807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38" y="18376580"/>
            <a:ext cx="7460882" cy="527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4633" tIns="37317" rIns="74633" bIns="37317" anchor="ctr">
            <a:spAutoFit/>
          </a:bodyPr>
          <a:lstStyle/>
          <a:p>
            <a:pPr defTabSz="1791137">
              <a:spcBef>
                <a:spcPct val="50000"/>
              </a:spcBef>
            </a:pPr>
            <a:r>
              <a:rPr lang="en-US" sz="2939" b="1" dirty="0">
                <a:solidFill>
                  <a:schemeClr val="bg1"/>
                </a:solidFill>
              </a:rPr>
              <a:t>Natural Language Processing: CS 662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634144" y="7426461"/>
            <a:ext cx="73254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Free text fields provide valuable data that is often overlooked in the field of medicine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These free text fields helped identify 85 additional patients.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Utilizing Free Text fields when predicting Graft Loss increases accuracy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1" name="Text Box 8"/>
          <p:cNvSpPr txBox="1">
            <a:spLocks noChangeArrowheads="1"/>
          </p:cNvSpPr>
          <p:nvPr/>
        </p:nvSpPr>
        <p:spPr bwMode="auto">
          <a:xfrm>
            <a:off x="24542509" y="2625150"/>
            <a:ext cx="7498080" cy="527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4633" tIns="37317" rIns="74633" bIns="37317" anchor="ctr">
            <a:spAutoFit/>
          </a:bodyPr>
          <a:lstStyle/>
          <a:p>
            <a:pPr defTabSz="1791137">
              <a:spcBef>
                <a:spcPct val="50000"/>
              </a:spcBef>
            </a:pPr>
            <a:r>
              <a:rPr lang="en-US" sz="2939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4861403" y="3273148"/>
            <a:ext cx="7325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Blah </a:t>
            </a:r>
            <a:r>
              <a:rPr lang="en-US" sz="2400" dirty="0" err="1"/>
              <a:t>blah</a:t>
            </a:r>
            <a:r>
              <a:rPr lang="en-US" sz="2400" dirty="0"/>
              <a:t> </a:t>
            </a:r>
            <a:r>
              <a:rPr lang="en-US" sz="2400" dirty="0" err="1"/>
              <a:t>blah</a:t>
            </a:r>
            <a:r>
              <a:rPr lang="en-US" sz="2400" dirty="0"/>
              <a:t> some results here about how utilizing free text makes the project better blah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6486" y="9699461"/>
            <a:ext cx="3979975" cy="328348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8988278" y="9828513"/>
            <a:ext cx="21853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WordCloud</a:t>
            </a:r>
            <a:r>
              <a:rPr lang="en-US" sz="2400" dirty="0"/>
              <a:t> representing all keywords in the Other Specify Fields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1981A-0F07-47DB-B4C8-7FC3D234F462}"/>
              </a:ext>
            </a:extLst>
          </p:cNvPr>
          <p:cNvSpPr txBox="1"/>
          <p:nvPr/>
        </p:nvSpPr>
        <p:spPr>
          <a:xfrm>
            <a:off x="8522877" y="15050531"/>
            <a:ext cx="7841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UPDATE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1939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600" b="0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1939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600" b="0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3879</TotalTime>
  <Words>746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 Identification of Heterotaxy from Free Text and Prediction of Graft Loss from the Pediatric Heart Transplant Society Tobias O’Leary, Devin Koehl The University of Alabama at Birmingham</vt:lpstr>
    </vt:vector>
  </TitlesOfParts>
  <Company>SciFor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Posters1st</dc:creator>
  <cp:lastModifiedBy>vector78</cp:lastModifiedBy>
  <cp:revision>395</cp:revision>
  <cp:lastPrinted>2015-10-23T16:51:00Z</cp:lastPrinted>
  <dcterms:created xsi:type="dcterms:W3CDTF">2003-12-17T18:44:28Z</dcterms:created>
  <dcterms:modified xsi:type="dcterms:W3CDTF">2019-11-27T02:55:39Z</dcterms:modified>
</cp:coreProperties>
</file>