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75" r:id="rId14"/>
    <p:sldId id="276" r:id="rId15"/>
    <p:sldId id="264" r:id="rId16"/>
    <p:sldId id="265" r:id="rId17"/>
    <p:sldId id="272" r:id="rId18"/>
    <p:sldId id="274" r:id="rId19"/>
    <p:sldId id="266" r:id="rId20"/>
    <p:sldId id="26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>
        <p:scale>
          <a:sx n="41" d="100"/>
          <a:sy n="41" d="100"/>
        </p:scale>
        <p:origin x="159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BFE-8329-4F07-8D91-89492638220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1CAAC-71A7-4364-B361-21D8DE52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turns the dictionary of features into a vector.</a:t>
            </a:r>
          </a:p>
          <a:p>
            <a:r>
              <a:rPr lang="en-US" dirty="0" err="1"/>
              <a:t>LabelEncoder</a:t>
            </a:r>
            <a:r>
              <a:rPr lang="en-US" dirty="0"/>
              <a:t> turns the label into a number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1CAAC-71A7-4364-B361-21D8DE523C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ZdbR7hnmq%22" TargetMode="External"/><Relationship Id="rId2" Type="http://schemas.openxmlformats.org/officeDocument/2006/relationships/hyperlink" Target="https://t.co/CDUkO9yMK6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co/JJWAXmHRIT%2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Sentiment Analysis Using a Deep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Ramiz</a:t>
            </a:r>
            <a:r>
              <a:rPr lang="en-US" dirty="0"/>
              <a:t> </a:t>
            </a:r>
            <a:r>
              <a:rPr lang="en-US" dirty="0" err="1"/>
              <a:t>Midani</a:t>
            </a:r>
            <a:r>
              <a:rPr lang="en-US" dirty="0"/>
              <a:t>, Stephen Frees</a:t>
            </a:r>
          </a:p>
        </p:txBody>
      </p:sp>
    </p:spTree>
    <p:extLst>
      <p:ext uri="{BB962C8B-B14F-4D97-AF65-F5344CB8AC3E}">
        <p14:creationId xmlns:p14="http://schemas.microsoft.com/office/powerpoint/2010/main" val="129138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Improving DNN results is trial and error</a:t>
            </a:r>
          </a:p>
          <a:p>
            <a:r>
              <a:rPr lang="en-US" dirty="0"/>
              <a:t>9 modifiable parameters</a:t>
            </a:r>
          </a:p>
          <a:p>
            <a:pPr lvl="1"/>
            <a:r>
              <a:rPr lang="en-US" dirty="0"/>
              <a:t>Hidden layer dimensions	[150, 150, 100, 100, 50]</a:t>
            </a:r>
          </a:p>
          <a:p>
            <a:pPr lvl="1"/>
            <a:r>
              <a:rPr lang="en-US" dirty="0"/>
              <a:t>Weight scale			2e-2</a:t>
            </a:r>
          </a:p>
          <a:p>
            <a:pPr lvl="1"/>
            <a:r>
              <a:rPr lang="en-US" dirty="0"/>
              <a:t>Regularization coefficient	2e-3</a:t>
            </a:r>
          </a:p>
          <a:p>
            <a:pPr lvl="1"/>
            <a:r>
              <a:rPr lang="en-US" dirty="0"/>
              <a:t>Dropout				No</a:t>
            </a:r>
          </a:p>
          <a:p>
            <a:pPr lvl="1"/>
            <a:r>
              <a:rPr lang="en-US" dirty="0"/>
              <a:t>Normalization			Batch</a:t>
            </a:r>
          </a:p>
          <a:p>
            <a:pPr lvl="1"/>
            <a:r>
              <a:rPr lang="en-US" dirty="0"/>
              <a:t>Batch size			3000</a:t>
            </a:r>
          </a:p>
          <a:p>
            <a:pPr lvl="1"/>
            <a:r>
              <a:rPr lang="en-US" dirty="0"/>
              <a:t>Training time			8 epochs</a:t>
            </a:r>
          </a:p>
          <a:p>
            <a:pPr lvl="1"/>
            <a:r>
              <a:rPr lang="en-US" dirty="0"/>
              <a:t>Gradient descent algorithm	Adam</a:t>
            </a:r>
          </a:p>
          <a:p>
            <a:pPr lvl="1"/>
            <a:r>
              <a:rPr lang="en-US" dirty="0"/>
              <a:t>Learning rate			3e-5</a:t>
            </a:r>
          </a:p>
        </p:txBody>
      </p:sp>
    </p:spTree>
    <p:extLst>
      <p:ext uri="{BB962C8B-B14F-4D97-AF65-F5344CB8AC3E}">
        <p14:creationId xmlns:p14="http://schemas.microsoft.com/office/powerpoint/2010/main" val="415278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Closer Look at the Dataset</a:t>
            </a:r>
          </a:p>
        </p:txBody>
      </p:sp>
    </p:spTree>
    <p:extLst>
      <p:ext uri="{BB962C8B-B14F-4D97-AF65-F5344CB8AC3E}">
        <p14:creationId xmlns:p14="http://schemas.microsoft.com/office/powerpoint/2010/main" val="87742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looks like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D7C8B-2F3B-4925-BDD5-96810945F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A7F1E-D133-4182-952B-0F625AB6A772}"/>
              </a:ext>
            </a:extLst>
          </p:cNvPr>
          <p:cNvSpPr txBox="1"/>
          <p:nvPr/>
        </p:nvSpPr>
        <p:spPr>
          <a:xfrm>
            <a:off x="1720312" y="311515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5D8F57-1C39-45EF-AF38-1CDB6B2DC176}"/>
              </a:ext>
            </a:extLst>
          </p:cNvPr>
          <p:cNvSpPr txBox="1">
            <a:spLocks/>
          </p:cNvSpPr>
          <p:nvPr/>
        </p:nvSpPr>
        <p:spPr>
          <a:xfrm>
            <a:off x="838200" y="1949611"/>
            <a:ext cx="40437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Datasets</a:t>
            </a:r>
          </a:p>
          <a:p>
            <a:endParaRPr lang="en-US" dirty="0"/>
          </a:p>
          <a:p>
            <a:r>
              <a:rPr lang="en-US" dirty="0"/>
              <a:t>Test Datasets</a:t>
            </a:r>
          </a:p>
          <a:p>
            <a:endParaRPr lang="en-US" dirty="0"/>
          </a:p>
          <a:p>
            <a:r>
              <a:rPr lang="en-US" dirty="0"/>
              <a:t>Labels: Positive, Negative,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850D-2847-42AA-8373-EEE06E5A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0867-56BB-4835-9779-EA5746D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8268" cy="4351338"/>
          </a:xfrm>
        </p:spPr>
        <p:txBody>
          <a:bodyPr/>
          <a:lstStyle/>
          <a:p>
            <a:r>
              <a:rPr lang="en-US" dirty="0"/>
              <a:t>Emoticons </a:t>
            </a:r>
            <a:r>
              <a:rPr lang="en-US" dirty="0">
                <a:sym typeface="Wingdings" panose="05000000000000000000" pitchFamily="2" charset="2"/>
              </a:rPr>
              <a:t>  </a:t>
            </a:r>
          </a:p>
          <a:p>
            <a:r>
              <a:rPr lang="en-US" dirty="0">
                <a:sym typeface="Wingdings" panose="05000000000000000000" pitchFamily="2" charset="2"/>
              </a:rPr>
              <a:t>All caps</a:t>
            </a:r>
          </a:p>
          <a:p>
            <a:r>
              <a:rPr lang="en-US" dirty="0">
                <a:sym typeface="Wingdings" panose="05000000000000000000" pitchFamily="2" charset="2"/>
              </a:rPr>
              <a:t>Ellipsis</a:t>
            </a:r>
          </a:p>
          <a:p>
            <a:endParaRPr lang="en-US" dirty="0"/>
          </a:p>
          <a:p>
            <a:r>
              <a:rPr lang="en-US" dirty="0"/>
              <a:t>Question Marks</a:t>
            </a:r>
          </a:p>
          <a:p>
            <a:r>
              <a:rPr lang="en-US" dirty="0"/>
              <a:t>Exclamation Marks</a:t>
            </a:r>
          </a:p>
          <a:p>
            <a:r>
              <a:rPr lang="en-US" dirty="0"/>
              <a:t>Positive and Negative word lists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31CCF-D2E7-49FE-9EE8-91D17021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76BC-D343-40EF-9DD8-7117F2F8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037D-907C-499E-AD05-6FF2411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LabelEncoder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75BDFD-5B0F-4156-B592-2CF3DD1F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4726"/>
              </p:ext>
            </p:extLst>
          </p:nvPr>
        </p:nvGraphicFramePr>
        <p:xfrm>
          <a:off x="838199" y="3006671"/>
          <a:ext cx="10515599" cy="3182563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282060629"/>
                    </a:ext>
                  </a:extLst>
                </a:gridCol>
              </a:tblGrid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I liked a @YouTube video https://t.co/iCNLpUrduO Nougat 7.1 for Samsung Galaxy Note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3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1. 0. 0. 0. 0. 0. 0. 0. 0. 0. 4. 0. 0.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71971"/>
                  </a:ext>
                </a:extLst>
              </a:tr>
              <a:tr h="470862">
                <a:tc>
                  <a:txBody>
                    <a:bodyPr/>
                    <a:lstStyle/>
                    <a:p>
                      <a:r>
                        <a:rPr lang="en-US" dirty="0"/>
                        <a:t>I feel sorry for PM </a:t>
                      </a:r>
                      <a:r>
                        <a:rPr lang="en-US" dirty="0" err="1"/>
                        <a:t>modi</a:t>
                      </a:r>
                      <a:r>
                        <a:rPr lang="en-US" dirty="0"/>
                        <a:t>! With such supporters he doesn't need anyone else to hurt his image! Not so "right"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42872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[1. 0. 1. 0. 0. 0. 2. 0. 2. 0. 0. 0. 1. 0. 1.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11142"/>
                  </a:ext>
                </a:extLst>
              </a:tr>
              <a:tr h="666835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jamescharles</a:t>
                      </a:r>
                      <a:r>
                        <a:rPr lang="en-US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37815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0. 0. 0. 0. 0. 0. 1. 0. 1. 0. 0. 0. 1. 0. 1.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7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Our Methods</a:t>
            </a:r>
          </a:p>
        </p:txBody>
      </p:sp>
    </p:spTree>
    <p:extLst>
      <p:ext uri="{BB962C8B-B14F-4D97-AF65-F5344CB8AC3E}">
        <p14:creationId xmlns:p14="http://schemas.microsoft.com/office/powerpoint/2010/main" val="18887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 classification accuracy after training: 51% - 52%</a:t>
            </a:r>
          </a:p>
          <a:p>
            <a:pPr lvl="1"/>
            <a:r>
              <a:rPr lang="en-US" dirty="0"/>
              <a:t>Random weight initialization</a:t>
            </a:r>
          </a:p>
          <a:p>
            <a:pPr lvl="1"/>
            <a:r>
              <a:rPr lang="en-US" dirty="0"/>
              <a:t>Random batch selection</a:t>
            </a:r>
          </a:p>
          <a:p>
            <a:endParaRPr lang="en-US" dirty="0"/>
          </a:p>
          <a:p>
            <a:r>
              <a:rPr lang="en-US" dirty="0"/>
              <a:t>Improves on random classifier by almost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A7435-FF69-4234-AB3B-13C69FB4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4" y="4726903"/>
            <a:ext cx="9563491" cy="14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46360"/>
              </p:ext>
            </p:extLst>
          </p:nvPr>
        </p:nvGraphicFramePr>
        <p:xfrm>
          <a:off x="529389" y="1507958"/>
          <a:ext cx="11181348" cy="428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169">
                  <a:extLst>
                    <a:ext uri="{9D8B030D-6E8A-4147-A177-3AD203B41FA5}">
                      <a16:colId xmlns:a16="http://schemas.microsoft.com/office/drawing/2014/main" val="141305370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171502317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269761817"/>
                    </a:ext>
                  </a:extLst>
                </a:gridCol>
              </a:tblGrid>
              <a:tr h="435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Gold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9937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Homeopathy can be safely used to treat animals as well as humans. It can be used to treat both acute and chronic...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https://t.co/CDUkO9yMK6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88085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EAAZuz</a:t>
                      </a:r>
                      <a:r>
                        <a:rPr lang="en-US" sz="2000" dirty="0"/>
                        <a:t> @</a:t>
                      </a:r>
                      <a:r>
                        <a:rPr lang="en-US" sz="2000" dirty="0" err="1"/>
                        <a:t>UN_News_Centre</a:t>
                      </a:r>
                      <a:r>
                        <a:rPr lang="en-US" sz="2000" dirty="0"/>
                        <a:t> even that carries a responsibility for the LNA to address the issue of human shields. #Libya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69608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jamescharles</a:t>
                      </a:r>
                      <a:r>
                        <a:rPr lang="en-US" sz="2000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00836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He is only trying to clean up Philippines. What is death penalty compared to the threat of Islamic terrorism?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https://t.co/WZdbR7hnmq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07401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Ukraine tweeter is sarcastic after the EU's Juncker said Poroshenko is to cancel wood export ban. Futuristic pic of…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https://t.co/JJWAXmHRIT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5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7379" cy="4351338"/>
          </a:xfrm>
        </p:spPr>
        <p:txBody>
          <a:bodyPr>
            <a:normAutofit/>
          </a:bodyPr>
          <a:lstStyle/>
          <a:p>
            <a:r>
              <a:rPr lang="en-US" dirty="0"/>
              <a:t>Ranged between 33% accuracy to 65%</a:t>
            </a:r>
          </a:p>
          <a:p>
            <a:endParaRPr lang="en-US" dirty="0"/>
          </a:p>
          <a:p>
            <a:r>
              <a:rPr lang="en-US" dirty="0"/>
              <a:t>We would rank the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At least 20 teams used deep learning such as CNN and LSTM</a:t>
            </a:r>
          </a:p>
          <a:p>
            <a:endParaRPr lang="en-US" dirty="0"/>
          </a:p>
          <a:p>
            <a:r>
              <a:rPr lang="en-US" dirty="0"/>
              <a:t>NLTK, Tensor-flow, Weka,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82B9A-3552-4EB9-B1A0-59AAC82D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95900" cy="41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7029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391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analyze sentiment on tweets</a:t>
            </a:r>
          </a:p>
          <a:p>
            <a:r>
              <a:rPr lang="en-US" dirty="0"/>
              <a:t>Deep Neural Network</a:t>
            </a:r>
          </a:p>
          <a:p>
            <a:r>
              <a:rPr lang="en-US" dirty="0"/>
              <a:t>Regularization and Normalization</a:t>
            </a:r>
          </a:p>
          <a:p>
            <a:r>
              <a:rPr lang="en-US" dirty="0"/>
              <a:t>Feature selection and vectorization</a:t>
            </a:r>
          </a:p>
          <a:p>
            <a:r>
              <a:rPr lang="en-US" dirty="0"/>
              <a:t>Result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Automatic extraction of complex features</a:t>
            </a:r>
          </a:p>
          <a:p>
            <a:pPr lvl="1"/>
            <a:r>
              <a:rPr lang="en-US" dirty="0"/>
              <a:t>Plenty of parameters and optimization options</a:t>
            </a:r>
          </a:p>
          <a:p>
            <a:pPr lvl="1"/>
            <a:r>
              <a:rPr lang="en-US" dirty="0"/>
              <a:t>Feature selection limited only by your imagination</a:t>
            </a:r>
          </a:p>
          <a:p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Training is time-consuming</a:t>
            </a:r>
          </a:p>
          <a:p>
            <a:pPr lvl="1"/>
            <a:r>
              <a:rPr lang="en-US" dirty="0"/>
              <a:t>Improving result is trial-and-error</a:t>
            </a:r>
          </a:p>
          <a:p>
            <a:pPr lvl="1"/>
            <a:r>
              <a:rPr lang="en-US" dirty="0"/>
              <a:t>Effective feature selection is difficult</a:t>
            </a:r>
          </a:p>
        </p:txBody>
      </p:sp>
    </p:spTree>
    <p:extLst>
      <p:ext uri="{BB962C8B-B14F-4D97-AF65-F5344CB8AC3E}">
        <p14:creationId xmlns:p14="http://schemas.microsoft.com/office/powerpoint/2010/main" val="32599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19808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Identify Sentiments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Subjective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 text good, bad, or neutral</a:t>
            </a:r>
          </a:p>
          <a:p>
            <a:endParaRPr lang="en-US" dirty="0"/>
          </a:p>
          <a:p>
            <a:r>
              <a:rPr lang="en-US" dirty="0"/>
              <a:t>The data was provided in a competition from semEval2017</a:t>
            </a:r>
          </a:p>
          <a:p>
            <a:endParaRPr lang="en-US" dirty="0"/>
          </a:p>
          <a:p>
            <a:r>
              <a:rPr lang="en-US" dirty="0"/>
              <a:t>There were 48 participants, and 38 in English subtask A</a:t>
            </a:r>
          </a:p>
        </p:txBody>
      </p:sp>
    </p:spTree>
    <p:extLst>
      <p:ext uri="{BB962C8B-B14F-4D97-AF65-F5344CB8AC3E}">
        <p14:creationId xmlns:p14="http://schemas.microsoft.com/office/powerpoint/2010/main" val="4313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15767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Multi-layered neural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determine non-linear </a:t>
            </a:r>
          </a:p>
          <a:p>
            <a:pPr marL="0" indent="0">
              <a:buNone/>
            </a:pPr>
            <a:r>
              <a:rPr lang="en-US" dirty="0"/>
              <a:t>   input/output relationship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finds complex </a:t>
            </a:r>
          </a:p>
          <a:p>
            <a:pPr marL="0" indent="0">
              <a:buNone/>
            </a:pPr>
            <a:r>
              <a:rPr lang="en-US" dirty="0"/>
              <a:t>  feature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>
          <a:xfrm>
            <a:off x="5201653" y="2018130"/>
            <a:ext cx="6810688" cy="327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249" y="5374972"/>
            <a:ext cx="578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https://becominghuman.ai/deep-learning-made-easy-with-deep-cognition-403fbe445351</a:t>
            </a:r>
          </a:p>
        </p:txBody>
      </p:sp>
    </p:spTree>
    <p:extLst>
      <p:ext uri="{BB962C8B-B14F-4D97-AF65-F5344CB8AC3E}">
        <p14:creationId xmlns:p14="http://schemas.microsoft.com/office/powerpoint/2010/main" val="38922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hidden layer:</a:t>
            </a:r>
          </a:p>
          <a:p>
            <a:pPr lvl="1"/>
            <a:r>
              <a:rPr lang="en-US" dirty="0"/>
              <a:t>Forward pass (y = </a:t>
            </a:r>
            <a:r>
              <a:rPr lang="en-US" dirty="0" err="1"/>
              <a:t>Wx</a:t>
            </a:r>
            <a:r>
              <a:rPr lang="en-US" dirty="0"/>
              <a:t> + b)</a:t>
            </a:r>
          </a:p>
          <a:p>
            <a:pPr lvl="1"/>
            <a:r>
              <a:rPr lang="en-US" dirty="0"/>
              <a:t>Dropout (optional)</a:t>
            </a:r>
          </a:p>
          <a:p>
            <a:pPr lvl="1"/>
            <a:r>
              <a:rPr lang="en-US" dirty="0"/>
              <a:t>Normalization (Instance, Layer, Batch)</a:t>
            </a:r>
          </a:p>
          <a:p>
            <a:pPr lvl="1"/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Finally: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(loss)</a:t>
            </a:r>
          </a:p>
        </p:txBody>
      </p:sp>
    </p:spTree>
    <p:extLst>
      <p:ext uri="{BB962C8B-B14F-4D97-AF65-F5344CB8AC3E}">
        <p14:creationId xmlns:p14="http://schemas.microsoft.com/office/powerpoint/2010/main" val="398518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 matrices randomly initialized</a:t>
            </a:r>
          </a:p>
          <a:p>
            <a:r>
              <a:rPr lang="en-US" dirty="0"/>
              <a:t>Compute loss from result</a:t>
            </a:r>
          </a:p>
          <a:p>
            <a:r>
              <a:rPr lang="en-US" dirty="0"/>
              <a:t>Determine gradient of loss function</a:t>
            </a:r>
          </a:p>
          <a:p>
            <a:r>
              <a:rPr lang="en-US" dirty="0"/>
              <a:t>Repeatedly update weight matrices </a:t>
            </a:r>
          </a:p>
          <a:p>
            <a:pPr marL="0" indent="0">
              <a:buNone/>
            </a:pPr>
            <a:r>
              <a:rPr lang="en-US" dirty="0"/>
              <a:t>   to minimize loss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Adam</a:t>
            </a:r>
          </a:p>
          <a:p>
            <a:pPr lvl="1"/>
            <a:r>
              <a:rPr lang="en-US" dirty="0"/>
              <a:t>Optimized SGD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Bias correction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5" y="1424573"/>
            <a:ext cx="5040480" cy="458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12329" y="5993134"/>
            <a:ext cx="4884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http://dsdeepdive.blogspot.com/2016/03/optimizations-of-gradient-descent.html</a:t>
            </a:r>
          </a:p>
        </p:txBody>
      </p:sp>
    </p:spTree>
    <p:extLst>
      <p:ext uri="{BB962C8B-B14F-4D97-AF65-F5344CB8AC3E}">
        <p14:creationId xmlns:p14="http://schemas.microsoft.com/office/powerpoint/2010/main" val="25751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20" y="1989222"/>
            <a:ext cx="5759810" cy="322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model from “overfitting”</a:t>
            </a:r>
          </a:p>
          <a:p>
            <a:endParaRPr lang="en-US" dirty="0"/>
          </a:p>
          <a:p>
            <a:r>
              <a:rPr lang="en-US" dirty="0"/>
              <a:t>L1, L2 regularization</a:t>
            </a:r>
          </a:p>
          <a:p>
            <a:endParaRPr lang="en-US" dirty="0"/>
          </a:p>
          <a:p>
            <a:r>
              <a:rPr lang="en-US" dirty="0"/>
              <a:t>More complex regularization types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Batch/Layer normalization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619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755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Sentiment Analysis Using a Deep Neural Network</vt:lpstr>
      <vt:lpstr>Roadmap</vt:lpstr>
      <vt:lpstr>Introduction</vt:lpstr>
      <vt:lpstr>Why Identify Sentiments</vt:lpstr>
      <vt:lpstr>Methodology</vt:lpstr>
      <vt:lpstr>Deep Neural Network</vt:lpstr>
      <vt:lpstr>Closer Look at Layers</vt:lpstr>
      <vt:lpstr>Training</vt:lpstr>
      <vt:lpstr>Regularization</vt:lpstr>
      <vt:lpstr>Setting Parameter Values</vt:lpstr>
      <vt:lpstr>Data</vt:lpstr>
      <vt:lpstr>What the Data looks like</vt:lpstr>
      <vt:lpstr>What Features Did We Use?</vt:lpstr>
      <vt:lpstr>Vectorization</vt:lpstr>
      <vt:lpstr>Results</vt:lpstr>
      <vt:lpstr>Our Results</vt:lpstr>
      <vt:lpstr>Our Results</vt:lpstr>
      <vt:lpstr>Other Results</vt:lpstr>
      <vt:lpstr>Conclusion</vt:lpstr>
      <vt:lpstr>A Look Back</vt:lpstr>
      <vt:lpstr>Strengths and Weaknesses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a Deep Neural Network</dc:title>
  <dc:creator>Stephen Frees</dc:creator>
  <cp:lastModifiedBy>Ramiz AL-Midani</cp:lastModifiedBy>
  <cp:revision>40</cp:revision>
  <dcterms:created xsi:type="dcterms:W3CDTF">2018-11-29T06:18:22Z</dcterms:created>
  <dcterms:modified xsi:type="dcterms:W3CDTF">2018-11-29T18:00:10Z</dcterms:modified>
</cp:coreProperties>
</file>