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  <p:sldId id="272" r:id="rId16"/>
    <p:sldId id="274" r:id="rId17"/>
    <p:sldId id="266" r:id="rId18"/>
    <p:sldId id="26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WZdbR7hnmq%22" TargetMode="External"/><Relationship Id="rId2" Type="http://schemas.openxmlformats.org/officeDocument/2006/relationships/hyperlink" Target="https://t.co/CDUkO9yMK6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co/JJWAXmHRIT%2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Sentiment Analysis Using a Deep Neural Network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Ramiz</a:t>
            </a:r>
            <a:r>
              <a:rPr lang="en-US" dirty="0" smtClean="0"/>
              <a:t> </a:t>
            </a:r>
            <a:r>
              <a:rPr lang="en-US" dirty="0" err="1" smtClean="0"/>
              <a:t>Midani</a:t>
            </a:r>
            <a:r>
              <a:rPr lang="en-US" dirty="0" smtClean="0"/>
              <a:t>, Stephen Frees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Improving DNN results is trial and error</a:t>
            </a:r>
          </a:p>
          <a:p>
            <a:r>
              <a:rPr lang="en-US" dirty="0"/>
              <a:t>9</a:t>
            </a:r>
            <a:r>
              <a:rPr lang="en-US" dirty="0" smtClean="0"/>
              <a:t> modifiable parameters</a:t>
            </a:r>
          </a:p>
          <a:p>
            <a:pPr lvl="1"/>
            <a:r>
              <a:rPr lang="en-US" dirty="0" smtClean="0"/>
              <a:t>Hidden layer dimensions	[150, 150, 100, 100, 50]</a:t>
            </a:r>
          </a:p>
          <a:p>
            <a:pPr lvl="1"/>
            <a:r>
              <a:rPr lang="en-US" dirty="0" smtClean="0"/>
              <a:t>Weight scale			2e-2</a:t>
            </a:r>
          </a:p>
          <a:p>
            <a:pPr lvl="1"/>
            <a:r>
              <a:rPr lang="en-US" dirty="0" smtClean="0"/>
              <a:t>Regularization coefficient	2e-3</a:t>
            </a:r>
          </a:p>
          <a:p>
            <a:pPr lvl="1"/>
            <a:r>
              <a:rPr lang="en-US" dirty="0" smtClean="0"/>
              <a:t>Dropout				No</a:t>
            </a:r>
          </a:p>
          <a:p>
            <a:pPr lvl="1"/>
            <a:r>
              <a:rPr lang="en-US" dirty="0" smtClean="0"/>
              <a:t>Normalization			Batch</a:t>
            </a:r>
          </a:p>
          <a:p>
            <a:pPr lvl="1"/>
            <a:r>
              <a:rPr lang="en-US" dirty="0" smtClean="0"/>
              <a:t>Batch size			3000</a:t>
            </a:r>
          </a:p>
          <a:p>
            <a:pPr lvl="1"/>
            <a:r>
              <a:rPr lang="en-US" dirty="0" smtClean="0"/>
              <a:t>Training time			8 epochs</a:t>
            </a:r>
          </a:p>
          <a:p>
            <a:pPr lvl="1"/>
            <a:r>
              <a:rPr lang="en-US" dirty="0" smtClean="0"/>
              <a:t>Gradient descent algorithm	Adam</a:t>
            </a:r>
          </a:p>
          <a:p>
            <a:pPr lvl="1"/>
            <a:r>
              <a:rPr lang="en-US" dirty="0" smtClean="0"/>
              <a:t>Learning rate			3e-5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Closer Look at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Analysis of Our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set classification accuracy after training: 51% - 52%</a:t>
            </a:r>
          </a:p>
          <a:p>
            <a:pPr lvl="1"/>
            <a:r>
              <a:rPr lang="en-US" dirty="0" smtClean="0"/>
              <a:t>Random weight initialization</a:t>
            </a:r>
          </a:p>
          <a:p>
            <a:pPr lvl="1"/>
            <a:r>
              <a:rPr lang="en-US" dirty="0" smtClean="0"/>
              <a:t>Random batch selection</a:t>
            </a:r>
          </a:p>
          <a:p>
            <a:endParaRPr lang="en-US" dirty="0" smtClean="0"/>
          </a:p>
          <a:p>
            <a:r>
              <a:rPr lang="en-US" dirty="0" smtClean="0"/>
              <a:t>Improves on random classifier by almost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46360"/>
              </p:ext>
            </p:extLst>
          </p:nvPr>
        </p:nvGraphicFramePr>
        <p:xfrm>
          <a:off x="529389" y="1507958"/>
          <a:ext cx="11181348" cy="428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169">
                  <a:extLst>
                    <a:ext uri="{9D8B030D-6E8A-4147-A177-3AD203B41FA5}">
                      <a16:colId xmlns:a16="http://schemas.microsoft.com/office/drawing/2014/main" val="141305370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171502317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269761817"/>
                    </a:ext>
                  </a:extLst>
                </a:gridCol>
              </a:tblGrid>
              <a:tr h="435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Raw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Gold Label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Predicted Label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9937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Homeopathy can be safely used to treat animals as well as humans. It can be used to treat both acute and chronic... </a:t>
                      </a: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https://t.co/CDUkO9yMK6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88085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@</a:t>
                      </a:r>
                      <a:r>
                        <a:rPr lang="en-US" sz="2000" dirty="0" err="1" smtClean="0"/>
                        <a:t>EAAZuz</a:t>
                      </a:r>
                      <a:r>
                        <a:rPr lang="en-US" sz="2000" dirty="0" smtClean="0"/>
                        <a:t> @</a:t>
                      </a:r>
                      <a:r>
                        <a:rPr lang="en-US" sz="2000" dirty="0" err="1" smtClean="0"/>
                        <a:t>UN_News_Centre</a:t>
                      </a:r>
                      <a:r>
                        <a:rPr lang="en-US" sz="2000" dirty="0" smtClean="0"/>
                        <a:t> even that carries a responsibility for the LNA to address the issue of human shields. #Libya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Neutral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Neutral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69608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@</a:t>
                      </a:r>
                      <a:r>
                        <a:rPr lang="en-US" sz="2000" dirty="0" err="1" smtClean="0"/>
                        <a:t>jamescharles</a:t>
                      </a:r>
                      <a:r>
                        <a:rPr lang="en-US" sz="2000" dirty="0" smtClean="0"/>
                        <a:t> I'm sorry😕It's not their business-what kind of people are they to wish these things on you that are worse than animal testing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00836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 is only trying to clean up Philippines. What is death penalty compared to the threat of Islamic terrorism? </a:t>
                      </a: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https://t.co/WZdbR7hnmq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Neutral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07401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Ukraine tweeter is sarcastic after the EU's Juncker said Poroshenko is to cancel wood export ban. Futuristic pic of… </a:t>
                      </a: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https://t.co/JJWAXmHRIT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Neutral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analyze sentiment on tweets</a:t>
            </a:r>
          </a:p>
          <a:p>
            <a:r>
              <a:rPr lang="en-US" dirty="0" smtClean="0"/>
              <a:t>Deep Neural Network</a:t>
            </a:r>
          </a:p>
          <a:p>
            <a:r>
              <a:rPr lang="en-US" dirty="0" smtClean="0"/>
              <a:t>Regularization and Normalization</a:t>
            </a:r>
          </a:p>
          <a:p>
            <a:r>
              <a:rPr lang="en-US" dirty="0" smtClean="0"/>
              <a:t>Feature selection and vectorization</a:t>
            </a:r>
          </a:p>
          <a:p>
            <a:r>
              <a:rPr lang="en-US" dirty="0" smtClean="0"/>
              <a:t>Result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and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Automatic extraction of complex features</a:t>
            </a:r>
          </a:p>
          <a:p>
            <a:pPr lvl="1"/>
            <a:r>
              <a:rPr lang="en-US" dirty="0" smtClean="0"/>
              <a:t>Plenty of parameters and optimization options</a:t>
            </a:r>
          </a:p>
          <a:p>
            <a:pPr lvl="1"/>
            <a:r>
              <a:rPr lang="en-US" dirty="0" smtClean="0"/>
              <a:t>Feature selection limited only by your imagination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Weaknesses:</a:t>
            </a:r>
          </a:p>
          <a:p>
            <a:pPr lvl="1"/>
            <a:r>
              <a:rPr lang="en-US" dirty="0" smtClean="0"/>
              <a:t>Training is time-consuming</a:t>
            </a:r>
          </a:p>
          <a:p>
            <a:pPr lvl="1"/>
            <a:r>
              <a:rPr lang="en-US" dirty="0" smtClean="0"/>
              <a:t>Improving result is trial-and-error</a:t>
            </a:r>
          </a:p>
          <a:p>
            <a:pPr lvl="1"/>
            <a:r>
              <a:rPr lang="en-US" dirty="0" smtClean="0"/>
              <a:t>Effective feature selection is difficult</a:t>
            </a:r>
          </a:p>
        </p:txBody>
      </p:sp>
    </p:spTree>
    <p:extLst>
      <p:ext uri="{BB962C8B-B14F-4D97-AF65-F5344CB8AC3E}">
        <p14:creationId xmlns:p14="http://schemas.microsoft.com/office/powerpoint/2010/main" val="32599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Brief </a:t>
            </a:r>
            <a:r>
              <a:rPr lang="en-US" dirty="0"/>
              <a:t>C</a:t>
            </a:r>
            <a:r>
              <a:rPr lang="en-US" dirty="0" smtClean="0"/>
              <a:t>oncept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Tools of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Multi-layered neural network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determine non-linear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input/output relationship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Automatically finds complex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feature combinations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/>
          <a:stretch/>
        </p:blipFill>
        <p:spPr>
          <a:xfrm>
            <a:off x="5201653" y="2018130"/>
            <a:ext cx="6810688" cy="327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4249" y="5374972"/>
            <a:ext cx="578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https://becominghuman.ai/deep-learning-made-easy-with-deep-cognition-403fbe445351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22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hidden layer:</a:t>
            </a:r>
          </a:p>
          <a:p>
            <a:pPr lvl="1"/>
            <a:r>
              <a:rPr lang="en-US" dirty="0" smtClean="0"/>
              <a:t>Forward pass (y = </a:t>
            </a:r>
            <a:r>
              <a:rPr lang="en-US" dirty="0" err="1" smtClean="0"/>
              <a:t>Wx</a:t>
            </a:r>
            <a:r>
              <a:rPr lang="en-US" dirty="0" smtClean="0"/>
              <a:t> + b)</a:t>
            </a:r>
          </a:p>
          <a:p>
            <a:pPr lvl="1"/>
            <a:r>
              <a:rPr lang="en-US" dirty="0" smtClean="0"/>
              <a:t>Dropout (optional)</a:t>
            </a:r>
          </a:p>
          <a:p>
            <a:pPr lvl="1"/>
            <a:r>
              <a:rPr lang="en-US" dirty="0" smtClean="0"/>
              <a:t>Normalization (Instance, Layer, Batch)</a:t>
            </a:r>
          </a:p>
          <a:p>
            <a:pPr lvl="1"/>
            <a:r>
              <a:rPr lang="en-US" dirty="0" smtClean="0"/>
              <a:t>Activation function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Finally:</a:t>
            </a:r>
          </a:p>
          <a:p>
            <a:pPr lvl="1"/>
            <a:r>
              <a:rPr lang="en-US" dirty="0" err="1" smtClean="0"/>
              <a:t>Softmax</a:t>
            </a:r>
            <a:r>
              <a:rPr lang="en-US" dirty="0"/>
              <a:t> </a:t>
            </a:r>
            <a:r>
              <a:rPr lang="en-US" dirty="0" smtClean="0"/>
              <a:t>(loss)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 matrices randomly initialized</a:t>
            </a:r>
          </a:p>
          <a:p>
            <a:r>
              <a:rPr lang="en-US" dirty="0" smtClean="0"/>
              <a:t>Compute loss from result</a:t>
            </a:r>
          </a:p>
          <a:p>
            <a:r>
              <a:rPr lang="en-US" dirty="0" smtClean="0"/>
              <a:t>Determine gradient of loss function</a:t>
            </a:r>
          </a:p>
          <a:p>
            <a:r>
              <a:rPr lang="en-US" dirty="0" smtClean="0"/>
              <a:t>Repeatedly update weight matrices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to minimize loss</a:t>
            </a:r>
          </a:p>
          <a:p>
            <a:r>
              <a:rPr lang="en-US" dirty="0" smtClean="0"/>
              <a:t>Stochastic Gradient Descent (SGD)</a:t>
            </a:r>
          </a:p>
          <a:p>
            <a:r>
              <a:rPr lang="en-US" dirty="0" smtClean="0"/>
              <a:t>Adam</a:t>
            </a:r>
          </a:p>
          <a:p>
            <a:pPr lvl="1"/>
            <a:r>
              <a:rPr lang="en-US" dirty="0" smtClean="0"/>
              <a:t>Optimized SGD</a:t>
            </a:r>
          </a:p>
          <a:p>
            <a:pPr lvl="1"/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Bias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25" y="1424573"/>
            <a:ext cx="5040480" cy="458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12329" y="5993134"/>
            <a:ext cx="4884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http://dsdeepdive.blogspot.com/2016/03/optimizations-of-gradient-descent.html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20" y="1989222"/>
            <a:ext cx="5759810" cy="3228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model from “overfitting”</a:t>
            </a:r>
          </a:p>
          <a:p>
            <a:endParaRPr lang="en-US" dirty="0" smtClean="0"/>
          </a:p>
          <a:p>
            <a:r>
              <a:rPr lang="en-US" dirty="0" smtClean="0"/>
              <a:t>L1, L2 regularization</a:t>
            </a:r>
          </a:p>
          <a:p>
            <a:endParaRPr lang="en-US" dirty="0" smtClean="0"/>
          </a:p>
          <a:p>
            <a:r>
              <a:rPr lang="en-US" dirty="0" smtClean="0"/>
              <a:t>More complex regularization types</a:t>
            </a:r>
          </a:p>
          <a:p>
            <a:pPr lvl="1"/>
            <a:r>
              <a:rPr lang="en-US" dirty="0" smtClean="0"/>
              <a:t>Dropout</a:t>
            </a:r>
          </a:p>
          <a:p>
            <a:pPr lvl="1"/>
            <a:r>
              <a:rPr lang="en-US" dirty="0" smtClean="0"/>
              <a:t>Batch/Layer normalization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405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Sentiment Analysis Using a Deep Neural Network</vt:lpstr>
      <vt:lpstr>Roadmap</vt:lpstr>
      <vt:lpstr>Introduction</vt:lpstr>
      <vt:lpstr>PowerPoint Presentation</vt:lpstr>
      <vt:lpstr>Methodology</vt:lpstr>
      <vt:lpstr>Deep Neural Network</vt:lpstr>
      <vt:lpstr>Closer Look at Layers</vt:lpstr>
      <vt:lpstr>Training</vt:lpstr>
      <vt:lpstr>Regularization</vt:lpstr>
      <vt:lpstr>Setting Parameter Values</vt:lpstr>
      <vt:lpstr>Data</vt:lpstr>
      <vt:lpstr>PowerPoint Presentation</vt:lpstr>
      <vt:lpstr>Results</vt:lpstr>
      <vt:lpstr>Our Results</vt:lpstr>
      <vt:lpstr>Our Results</vt:lpstr>
      <vt:lpstr>PowerPoint Presentation</vt:lpstr>
      <vt:lpstr>Conclusion</vt:lpstr>
      <vt:lpstr>A Look Back</vt:lpstr>
      <vt:lpstr>Strengths and Weaknesses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a Deep Neural Network</dc:title>
  <dc:creator>Stephen Frees</dc:creator>
  <cp:lastModifiedBy>Stephen Frees</cp:lastModifiedBy>
  <cp:revision>25</cp:revision>
  <dcterms:created xsi:type="dcterms:W3CDTF">2018-11-29T06:18:22Z</dcterms:created>
  <dcterms:modified xsi:type="dcterms:W3CDTF">2018-11-29T08:48:26Z</dcterms:modified>
</cp:coreProperties>
</file>