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2" r:id="rId3"/>
    <p:sldId id="294" r:id="rId4"/>
    <p:sldId id="300" r:id="rId5"/>
    <p:sldId id="301" r:id="rId6"/>
    <p:sldId id="295" r:id="rId7"/>
    <p:sldId id="297" r:id="rId8"/>
    <p:sldId id="298" r:id="rId9"/>
    <p:sldId id="296" r:id="rId10"/>
    <p:sldId id="30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BDF0C-EA5B-4DEC-86E3-DE7A83D8CDB1}" v="72" dt="2020-04-19T22:14:16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9"/>
    <p:restoredTop sz="94650"/>
  </p:normalViewPr>
  <p:slideViewPr>
    <p:cSldViewPr snapToGrid="0" snapToObjects="1">
      <p:cViewPr varScale="1">
        <p:scale>
          <a:sx n="105" d="100"/>
          <a:sy n="105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4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646EA-A5BA-4331-A295-BC9379EC6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54000"/>
                    </a14:imgEffect>
                  </a14:imgLayer>
                </a14:imgProps>
              </a:ext>
            </a:extLst>
          </a:blip>
          <a:srcRect l="3121" t="4976" r="15629" b="17130"/>
          <a:stretch/>
        </p:blipFill>
        <p:spPr>
          <a:xfrm>
            <a:off x="-8356" y="0"/>
            <a:ext cx="12699122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7C0A67-547C-46B7-816F-9A3519C52D8D}"/>
              </a:ext>
            </a:extLst>
          </p:cNvPr>
          <p:cNvSpPr txBox="1"/>
          <p:nvPr/>
        </p:nvSpPr>
        <p:spPr>
          <a:xfrm>
            <a:off x="221862" y="3431478"/>
            <a:ext cx="3839625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i="0" u="none" strike="noStrike" baseline="0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Deeptha</a:t>
            </a:r>
            <a:r>
              <a:rPr lang="en-US" sz="2400" b="1" i="0" u="none" strike="noStrike" baseline="0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Srirangam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</a:p>
          <a:p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Leigh Allison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1B3C8-C4F0-496D-ACBE-9444BA763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62" y="547728"/>
            <a:ext cx="6132755" cy="1724205"/>
          </a:xfrm>
        </p:spPr>
        <p:txBody>
          <a:bodyPr anchor="ctr">
            <a:noAutofit/>
          </a:bodyPr>
          <a:lstStyle/>
          <a:p>
            <a:pPr algn="l"/>
            <a:r>
              <a:rPr lang="en-US" sz="5400" b="1" dirty="0">
                <a:ln w="12700">
                  <a:solidFill>
                    <a:schemeClr val="accent1">
                      <a:shade val="50000"/>
                    </a:schemeClr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Disney Q and A</a:t>
            </a:r>
            <a:endParaRPr lang="en-US" sz="4400" b="1" dirty="0">
              <a:ln w="12700">
                <a:solidFill>
                  <a:schemeClr val="accent1">
                    <a:shade val="50000"/>
                  </a:schemeClr>
                </a:solidFill>
              </a:ln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2B090C-662B-419A-8A67-B5B6FD72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883" y="6410325"/>
            <a:ext cx="4202117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3A591-0934-4366-A94C-1B207D65DDF5}"/>
              </a:ext>
            </a:extLst>
          </p:cNvPr>
          <p:cNvSpPr txBox="1"/>
          <p:nvPr/>
        </p:nvSpPr>
        <p:spPr>
          <a:xfrm>
            <a:off x="123492" y="5537136"/>
            <a:ext cx="3095192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CS 662 NLP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Fall 2020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Dr. John Osborne</a:t>
            </a:r>
          </a:p>
        </p:txBody>
      </p:sp>
    </p:spTree>
    <p:extLst>
      <p:ext uri="{BB962C8B-B14F-4D97-AF65-F5344CB8AC3E}">
        <p14:creationId xmlns:p14="http://schemas.microsoft.com/office/powerpoint/2010/main" val="128613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Document Processing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1DA84-F830-9149-955E-A5C22C50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0694"/>
            <a:ext cx="12100957" cy="5717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Document Retrieval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/>
              <a:t>From Disney </a:t>
            </a:r>
            <a:r>
              <a:rPr lang="en-US" sz="1800" dirty="0" err="1"/>
              <a:t>q&amp;a</a:t>
            </a:r>
            <a:r>
              <a:rPr lang="en-US" sz="1800" dirty="0"/>
              <a:t> dataset, N most relevant documents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Document Segmentation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/>
              <a:t>Split into passages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Passage Retrieval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/>
              <a:t>Each passage from document segmentation 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Passage Ranking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/>
              <a:t>Use answer type to rank passages 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95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Disney Q and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07CB61-EF40-4CD0-9510-F313BB8E0E7A}"/>
              </a:ext>
            </a:extLst>
          </p:cNvPr>
          <p:cNvSpPr/>
          <p:nvPr/>
        </p:nvSpPr>
        <p:spPr>
          <a:xfrm>
            <a:off x="721894" y="3052659"/>
            <a:ext cx="1077066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Any 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2A282-6431-44B4-B62B-EDD900883A52}"/>
              </a:ext>
            </a:extLst>
          </p:cNvPr>
          <p:cNvSpPr/>
          <p:nvPr/>
        </p:nvSpPr>
        <p:spPr>
          <a:xfrm>
            <a:off x="710665" y="1920895"/>
            <a:ext cx="107706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825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A0E23-0F25-46C5-8C67-378270C30990}"/>
              </a:ext>
            </a:extLst>
          </p:cNvPr>
          <p:cNvSpPr txBox="1"/>
          <p:nvPr/>
        </p:nvSpPr>
        <p:spPr>
          <a:xfrm>
            <a:off x="1121088" y="2134049"/>
            <a:ext cx="945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Create a program that can answer questions about Walt Disney World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54C29-236B-4877-B581-7D74D9FF3FDD}"/>
              </a:ext>
            </a:extLst>
          </p:cNvPr>
          <p:cNvSpPr txBox="1"/>
          <p:nvPr/>
        </p:nvSpPr>
        <p:spPr>
          <a:xfrm>
            <a:off x="1138479" y="4221850"/>
            <a:ext cx="858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Information Retrieval System</a:t>
            </a:r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Method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ACDCDA92-6A95-42BF-B176-649142C7A842}"/>
              </a:ext>
            </a:extLst>
          </p:cNvPr>
          <p:cNvSpPr/>
          <p:nvPr/>
        </p:nvSpPr>
        <p:spPr>
          <a:xfrm>
            <a:off x="876900" y="2001046"/>
            <a:ext cx="1509204" cy="499369"/>
          </a:xfrm>
          <a:prstGeom prst="wedgeEllipseCallou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pic>
        <p:nvPicPr>
          <p:cNvPr id="17" name="Graphic 16" descr="Arrow Right">
            <a:extLst>
              <a:ext uri="{FF2B5EF4-FFF2-40B4-BE49-F238E27FC236}">
                <a16:creationId xmlns:a16="http://schemas.microsoft.com/office/drawing/2014/main" id="{00449CB7-4E4A-4B7F-ACDE-8B68D8BA6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399" y="2346580"/>
            <a:ext cx="914400" cy="914400"/>
          </a:xfrm>
          <a:prstGeom prst="rect">
            <a:avLst/>
          </a:prstGeom>
        </p:spPr>
      </p:pic>
      <p:pic>
        <p:nvPicPr>
          <p:cNvPr id="18" name="Graphic 17" descr="Arrow Right">
            <a:extLst>
              <a:ext uri="{FF2B5EF4-FFF2-40B4-BE49-F238E27FC236}">
                <a16:creationId xmlns:a16="http://schemas.microsoft.com/office/drawing/2014/main" id="{2684ECDE-46C7-42A6-AA35-E829CE7B6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8900" y="2214862"/>
            <a:ext cx="914400" cy="914400"/>
          </a:xfrm>
          <a:prstGeom prst="rect">
            <a:avLst/>
          </a:prstGeom>
        </p:spPr>
      </p:pic>
      <p:pic>
        <p:nvPicPr>
          <p:cNvPr id="21" name="Graphic 20" descr="Arrow Right">
            <a:extLst>
              <a:ext uri="{FF2B5EF4-FFF2-40B4-BE49-F238E27FC236}">
                <a16:creationId xmlns:a16="http://schemas.microsoft.com/office/drawing/2014/main" id="{E9E5FD1B-275A-45A7-AEE1-C76803248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463278" y="4701289"/>
            <a:ext cx="914400" cy="914400"/>
          </a:xfrm>
          <a:prstGeom prst="rect">
            <a:avLst/>
          </a:prstGeom>
        </p:spPr>
      </p:pic>
      <p:pic>
        <p:nvPicPr>
          <p:cNvPr id="23" name="Graphic 22" descr="Line arrow: Clockwise curve">
            <a:extLst>
              <a:ext uri="{FF2B5EF4-FFF2-40B4-BE49-F238E27FC236}">
                <a16:creationId xmlns:a16="http://schemas.microsoft.com/office/drawing/2014/main" id="{57261392-1F0F-40EB-82FC-2475EAE0F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2887623">
            <a:off x="9281378" y="4522143"/>
            <a:ext cx="914400" cy="9144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ACE836E-2354-46CC-B976-F6ADAAA4B834}"/>
              </a:ext>
            </a:extLst>
          </p:cNvPr>
          <p:cNvSpPr/>
          <p:nvPr/>
        </p:nvSpPr>
        <p:spPr>
          <a:xfrm>
            <a:off x="1075700" y="4890645"/>
            <a:ext cx="1689252" cy="5356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E20AD453-9220-44EB-A110-AEAAB667195F}"/>
              </a:ext>
            </a:extLst>
          </p:cNvPr>
          <p:cNvSpPr/>
          <p:nvPr/>
        </p:nvSpPr>
        <p:spPr>
          <a:xfrm>
            <a:off x="3278791" y="1705134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Processing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240C4755-E957-4F68-A769-28B0E8204AA1}"/>
              </a:ext>
            </a:extLst>
          </p:cNvPr>
          <p:cNvSpPr/>
          <p:nvPr/>
        </p:nvSpPr>
        <p:spPr>
          <a:xfrm>
            <a:off x="8134350" y="1938929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396FF-E8FF-42BC-A209-6F46842D85E8}"/>
              </a:ext>
            </a:extLst>
          </p:cNvPr>
          <p:cNvSpPr/>
          <p:nvPr/>
        </p:nvSpPr>
        <p:spPr>
          <a:xfrm>
            <a:off x="3278791" y="2076320"/>
            <a:ext cx="3528291" cy="152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Question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Key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Answer Type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93F0D5-3F9D-49E3-B8A5-4F2800B64737}"/>
              </a:ext>
            </a:extLst>
          </p:cNvPr>
          <p:cNvSpPr/>
          <p:nvPr/>
        </p:nvSpPr>
        <p:spPr>
          <a:xfrm>
            <a:off x="5089549" y="4806099"/>
            <a:ext cx="3528291" cy="1152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NER Tagger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F0853-FF11-476B-AE73-F61E311818B7}"/>
              </a:ext>
            </a:extLst>
          </p:cNvPr>
          <p:cNvSpPr/>
          <p:nvPr/>
        </p:nvSpPr>
        <p:spPr>
          <a:xfrm>
            <a:off x="8134350" y="2302740"/>
            <a:ext cx="3528291" cy="1391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Ranking</a:t>
            </a:r>
          </a:p>
        </p:txBody>
      </p:sp>
      <p:sp>
        <p:nvSpPr>
          <p:cNvPr id="27" name="Flowchart: Predefined Process 26">
            <a:extLst>
              <a:ext uri="{FF2B5EF4-FFF2-40B4-BE49-F238E27FC236}">
                <a16:creationId xmlns:a16="http://schemas.microsoft.com/office/drawing/2014/main" id="{CB4A5204-0F50-4E98-8396-0D935D0AD4CE}"/>
              </a:ext>
            </a:extLst>
          </p:cNvPr>
          <p:cNvSpPr/>
          <p:nvPr/>
        </p:nvSpPr>
        <p:spPr>
          <a:xfrm>
            <a:off x="5089549" y="4437917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 Processing</a:t>
            </a:r>
          </a:p>
        </p:txBody>
      </p:sp>
      <p:pic>
        <p:nvPicPr>
          <p:cNvPr id="6" name="Graphic 5" descr="Woman Shrugging">
            <a:extLst>
              <a:ext uri="{FF2B5EF4-FFF2-40B4-BE49-F238E27FC236}">
                <a16:creationId xmlns:a16="http://schemas.microsoft.com/office/drawing/2014/main" id="{7A1D33CB-6775-4F72-AABE-6B885B778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500" y="2682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Data Retrieval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1DA84-F830-9149-955E-A5C22C50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0694"/>
            <a:ext cx="12100957" cy="5717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Disney World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Walt Disney World Resort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Disney Theme Parks and Water Parks, Star Wars: Galaxy’s Edge, Directions &amp; Parking, Transportation, Guests 		with Disabilities, Disney Resort Hotels, Dining Plans, Restaurants, Extra Magic Hours Benefit, Theme Park 			Hours, Maps, Play Disney Parks App, Hurricane Policy, Smoke-Free Policy, Disney Springs, Golf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Vacation Planning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Airport Transportation and Check In, Annual Passes, Dining Reservations, Hotel Reservations, International 			Travel, Rooms &amp; Packages, Tickets, Direct-to-Room &amp; Online Check-in Services, Reservation Window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MyMagic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+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 err="1"/>
              <a:t>FastPass</a:t>
            </a:r>
            <a:r>
              <a:rPr lang="en-US" sz="1800" dirty="0"/>
              <a:t>+, Family &amp; Friends in My Disney Experience, </a:t>
            </a:r>
            <a:r>
              <a:rPr lang="en-US" sz="1800" dirty="0" err="1"/>
              <a:t>MagicBands</a:t>
            </a:r>
            <a:r>
              <a:rPr lang="en-US" sz="1800" dirty="0"/>
              <a:t> &amp; Cards, </a:t>
            </a:r>
            <a:r>
              <a:rPr lang="en-US" sz="1800" dirty="0" err="1"/>
              <a:t>PhotoPass</a:t>
            </a:r>
            <a:r>
              <a:rPr lang="en-US" sz="1800" dirty="0"/>
              <a:t>, My Disney 				Experience, Technology &amp; Privacy 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Website Support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Signing In, Technical Help</a:t>
            </a:r>
          </a:p>
        </p:txBody>
      </p:sp>
    </p:spTree>
    <p:extLst>
      <p:ext uri="{BB962C8B-B14F-4D97-AF65-F5344CB8AC3E}">
        <p14:creationId xmlns:p14="http://schemas.microsoft.com/office/powerpoint/2010/main" val="352091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Data Retrieval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1DA84-F830-9149-955E-A5C22C50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0694"/>
            <a:ext cx="12100957" cy="5717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Disneyland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Disneyland Resort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Theme Parks, Star Wars: Galaxy’s Edge, Directions &amp; Parking, Dining, Guests with Disabilities, Hotels, 			Downtown Disney District, Disney </a:t>
            </a:r>
            <a:r>
              <a:rPr lang="en-US" sz="1800" dirty="0" err="1"/>
              <a:t>PhotoPass</a:t>
            </a:r>
            <a:r>
              <a:rPr lang="en-US" sz="1800" dirty="0"/>
              <a:t>, World of Color, Disney </a:t>
            </a:r>
            <a:r>
              <a:rPr lang="en-US" sz="1800" dirty="0" err="1"/>
              <a:t>MaxPass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Vacation Planning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Annual Passes, Hotel Reservations, Help with Tickets, Rooms &amp; Packages, Family &amp; Friends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Technical Support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Mobile Devices and Apps, Booking Online, Bluetooth Technology, Online Registration, Technical Help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994 questions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selenium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webdriver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BeautifulSoup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A0E23-0F25-46C5-8C67-378270C30990}"/>
              </a:ext>
            </a:extLst>
          </p:cNvPr>
          <p:cNvSpPr txBox="1"/>
          <p:nvPr/>
        </p:nvSpPr>
        <p:spPr>
          <a:xfrm>
            <a:off x="432095" y="2177617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Tokenize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54C29-236B-4877-B581-7D74D9FF3FDD}"/>
              </a:ext>
            </a:extLst>
          </p:cNvPr>
          <p:cNvSpPr txBox="1"/>
          <p:nvPr/>
        </p:nvSpPr>
        <p:spPr>
          <a:xfrm>
            <a:off x="432095" y="3054168"/>
            <a:ext cx="274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Remove </a:t>
            </a:r>
            <a:r>
              <a:rPr lang="en-US" dirty="0" err="1"/>
              <a:t>stopwords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D0B0D-116A-4672-89D0-88D18E56949D}"/>
              </a:ext>
            </a:extLst>
          </p:cNvPr>
          <p:cNvSpPr txBox="1"/>
          <p:nvPr/>
        </p:nvSpPr>
        <p:spPr>
          <a:xfrm>
            <a:off x="432095" y="3943465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POS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91825-884C-43A6-9AF5-AD1D1FF29DBC}"/>
              </a:ext>
            </a:extLst>
          </p:cNvPr>
          <p:cNvSpPr txBox="1"/>
          <p:nvPr/>
        </p:nvSpPr>
        <p:spPr>
          <a:xfrm>
            <a:off x="432095" y="5075019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Look for Disney named entities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26081-C000-4315-84CA-F800F78B0ED7}"/>
              </a:ext>
            </a:extLst>
          </p:cNvPr>
          <p:cNvSpPr txBox="1"/>
          <p:nvPr/>
        </p:nvSpPr>
        <p:spPr>
          <a:xfrm>
            <a:off x="432095" y="1301066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Question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647A1-12BC-4D2D-B5A0-7ADC557EB5BC}"/>
              </a:ext>
            </a:extLst>
          </p:cNvPr>
          <p:cNvSpPr txBox="1"/>
          <p:nvPr/>
        </p:nvSpPr>
        <p:spPr>
          <a:xfrm>
            <a:off x="905522" y="1696347"/>
            <a:ext cx="816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What is the height requirement for Star Wars: Rise of the Resistance?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AF184-B02A-4C0E-99B0-9892E2EDC048}"/>
              </a:ext>
            </a:extLst>
          </p:cNvPr>
          <p:cNvSpPr txBox="1"/>
          <p:nvPr/>
        </p:nvSpPr>
        <p:spPr>
          <a:xfrm>
            <a:off x="905522" y="2577138"/>
            <a:ext cx="8673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['What', 'is', 'the', 'height', 'requirement', 'for', 'Star', 'Wars', ':', 'Rise', 'of', 'the', 'Resistance', '?']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8D8D2E-7615-4085-A0FE-5D33CCB45EA8}"/>
              </a:ext>
            </a:extLst>
          </p:cNvPr>
          <p:cNvSpPr txBox="1"/>
          <p:nvPr/>
        </p:nvSpPr>
        <p:spPr>
          <a:xfrm>
            <a:off x="905522" y="3461841"/>
            <a:ext cx="8673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['height', 'requirement', 'star', 'wars', ':', 'rise', 'resistance', '?']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60B6E-161D-4B90-B6CC-192DE2A8D1A0}"/>
              </a:ext>
            </a:extLst>
          </p:cNvPr>
          <p:cNvSpPr txBox="1"/>
          <p:nvPr/>
        </p:nvSpPr>
        <p:spPr>
          <a:xfrm>
            <a:off x="905522" y="4346544"/>
            <a:ext cx="867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[('height', 'ADJ'), ('requirement', 'NOUN'), ('star', 'NOUN'), ('wars', 'NOUN'), (':', '.’),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 ('rise', 'NOUN'), ('resistance', 'NOUN'), ('?', '.')] </a:t>
            </a:r>
          </a:p>
        </p:txBody>
      </p:sp>
    </p:spTree>
    <p:extLst>
      <p:ext uri="{BB962C8B-B14F-4D97-AF65-F5344CB8AC3E}">
        <p14:creationId xmlns:p14="http://schemas.microsoft.com/office/powerpoint/2010/main" val="11920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CEC36-F866-41B5-AFB6-39D4B48B0A6C}"/>
              </a:ext>
            </a:extLst>
          </p:cNvPr>
          <p:cNvSpPr txBox="1"/>
          <p:nvPr/>
        </p:nvSpPr>
        <p:spPr>
          <a:xfrm>
            <a:off x="359085" y="1288434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Dependency parsing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D8A2C-304E-4EB9-A1B6-B88EB6E470DF}"/>
              </a:ext>
            </a:extLst>
          </p:cNvPr>
          <p:cNvSpPr txBox="1"/>
          <p:nvPr/>
        </p:nvSpPr>
        <p:spPr>
          <a:xfrm>
            <a:off x="905522" y="1696347"/>
            <a:ext cx="104312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[('Is', 'AUX', 'Is', 'ROOT’),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('there', 'PRON', 'Is', '</a:t>
            </a:r>
            <a:r>
              <a:rPr lang="en-US" sz="1600" dirty="0" err="1">
                <a:latin typeface="Arial Nova" panose="020B0504020202020204" pitchFamily="34" charset="0"/>
              </a:rPr>
              <a:t>expl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('a', 'DET', 'requirement', 'det’),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('height', 'NOUN', 'requirement', 'compound’),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('requirement', 'NOUN', 'Is', '</a:t>
            </a:r>
            <a:r>
              <a:rPr lang="en-US" sz="1600" dirty="0" err="1">
                <a:latin typeface="Arial Nova" panose="020B0504020202020204" pitchFamily="34" charset="0"/>
              </a:rPr>
              <a:t>attr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('for', 'ADP', 'requirement', 'prep’),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('Star', 'PROPN', 'Wars', 'compound’),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('Wars', 'PROPN', 'for', '</a:t>
            </a:r>
            <a:r>
              <a:rPr lang="en-US" sz="1600" dirty="0" err="1">
                <a:latin typeface="Arial Nova" panose="020B0504020202020204" pitchFamily="34" charset="0"/>
              </a:rPr>
              <a:t>pobj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(':', 'PUNCT', 'requirement',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('Rise', 'NOUN', 'requirement', '</a:t>
            </a:r>
            <a:r>
              <a:rPr lang="en-US" sz="1600" dirty="0" err="1">
                <a:latin typeface="Arial Nova" panose="020B0504020202020204" pitchFamily="34" charset="0"/>
              </a:rPr>
              <a:t>appos</a:t>
            </a:r>
            <a:r>
              <a:rPr lang="en-US" sz="1600" dirty="0">
                <a:latin typeface="Arial Nova" panose="020B0504020202020204" pitchFamily="34" charset="0"/>
              </a:rPr>
              <a:t>'), ('of', 'ADP', 'Rise', 'prep'), ('the', 'DET', 'Resistance', 'det'), ('Resistance', 'PROPN', 'of', '</a:t>
            </a:r>
            <a:r>
              <a:rPr lang="en-US" sz="1600" dirty="0" err="1">
                <a:latin typeface="Arial Nova" panose="020B0504020202020204" pitchFamily="34" charset="0"/>
              </a:rPr>
              <a:t>pobj</a:t>
            </a:r>
            <a:r>
              <a:rPr lang="en-US" sz="1600" dirty="0">
                <a:latin typeface="Arial Nova" panose="020B0504020202020204" pitchFamily="34" charset="0"/>
              </a:rPr>
              <a:t>'), ('?', 'PUNCT', 'Is',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')] </a:t>
            </a:r>
          </a:p>
        </p:txBody>
      </p:sp>
    </p:spTree>
    <p:extLst>
      <p:ext uri="{BB962C8B-B14F-4D97-AF65-F5344CB8AC3E}">
        <p14:creationId xmlns:p14="http://schemas.microsoft.com/office/powerpoint/2010/main" val="2987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9228A3-622A-4772-9DB4-18944F5F5058}"/>
              </a:ext>
            </a:extLst>
          </p:cNvPr>
          <p:cNvSpPr txBox="1"/>
          <p:nvPr/>
        </p:nvSpPr>
        <p:spPr>
          <a:xfrm>
            <a:off x="612561" y="2589665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Key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65B04-BCC0-48F3-BD1F-558F7D42D8D0}"/>
              </a:ext>
            </a:extLst>
          </p:cNvPr>
          <p:cNvSpPr txBox="1"/>
          <p:nvPr/>
        </p:nvSpPr>
        <p:spPr>
          <a:xfrm>
            <a:off x="612561" y="1509290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Head words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58A1D-D22B-4DCF-9AFD-3BDF600E8984}"/>
              </a:ext>
            </a:extLst>
          </p:cNvPr>
          <p:cNvSpPr txBox="1"/>
          <p:nvPr/>
        </p:nvSpPr>
        <p:spPr>
          <a:xfrm>
            <a:off x="612561" y="3807172"/>
            <a:ext cx="26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Answer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D8A2C-304E-4EB9-A1B6-B88EB6E470DF}"/>
              </a:ext>
            </a:extLst>
          </p:cNvPr>
          <p:cNvSpPr txBox="1"/>
          <p:nvPr/>
        </p:nvSpPr>
        <p:spPr>
          <a:xfrm>
            <a:off x="942513" y="4281133"/>
            <a:ext cx="1043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', 'Is',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')]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4FD8D-8EAF-462D-83B7-6EF061B78299}"/>
              </a:ext>
            </a:extLst>
          </p:cNvPr>
          <p:cNvSpPr txBox="1"/>
          <p:nvPr/>
        </p:nvSpPr>
        <p:spPr>
          <a:xfrm>
            <a:off x="942513" y="3186737"/>
            <a:ext cx="1043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', 'Is',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')]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C35872-74FF-4556-BC7A-FD1A42B4B096}"/>
              </a:ext>
            </a:extLst>
          </p:cNvPr>
          <p:cNvSpPr txBox="1"/>
          <p:nvPr/>
        </p:nvSpPr>
        <p:spPr>
          <a:xfrm>
            <a:off x="942513" y="2037120"/>
            <a:ext cx="1043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', 'Is',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')] </a:t>
            </a:r>
          </a:p>
        </p:txBody>
      </p:sp>
    </p:spTree>
    <p:extLst>
      <p:ext uri="{BB962C8B-B14F-4D97-AF65-F5344CB8AC3E}">
        <p14:creationId xmlns:p14="http://schemas.microsoft.com/office/powerpoint/2010/main" val="49068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0BCC554-C429-4FCD-8513-294F3242D522}"/>
              </a:ext>
            </a:extLst>
          </p:cNvPr>
          <p:cNvSpPr/>
          <p:nvPr/>
        </p:nvSpPr>
        <p:spPr>
          <a:xfrm>
            <a:off x="5486400" y="3985491"/>
            <a:ext cx="166254" cy="157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3D98B7-0D3D-41F0-9915-C582720E4560}"/>
              </a:ext>
            </a:extLst>
          </p:cNvPr>
          <p:cNvSpPr/>
          <p:nvPr/>
        </p:nvSpPr>
        <p:spPr>
          <a:xfrm>
            <a:off x="3059538" y="3519945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FB7A89-C912-431F-B2AF-580724CF9E79}"/>
              </a:ext>
            </a:extLst>
          </p:cNvPr>
          <p:cNvSpPr/>
          <p:nvPr/>
        </p:nvSpPr>
        <p:spPr>
          <a:xfrm>
            <a:off x="6300932" y="4682613"/>
            <a:ext cx="1219200" cy="257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03571A-E7D7-4989-95FD-39773D77863B}"/>
              </a:ext>
            </a:extLst>
          </p:cNvPr>
          <p:cNvSpPr/>
          <p:nvPr/>
        </p:nvSpPr>
        <p:spPr>
          <a:xfrm>
            <a:off x="6910532" y="3498829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ABC737-1E71-42E8-A296-CA9E4B02EA0A}"/>
              </a:ext>
            </a:extLst>
          </p:cNvPr>
          <p:cNvSpPr/>
          <p:nvPr/>
        </p:nvSpPr>
        <p:spPr>
          <a:xfrm>
            <a:off x="3214251" y="4986300"/>
            <a:ext cx="1159163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575CA7-388B-431F-BE2C-A02607B04F30}"/>
              </a:ext>
            </a:extLst>
          </p:cNvPr>
          <p:cNvSpPr/>
          <p:nvPr/>
        </p:nvSpPr>
        <p:spPr>
          <a:xfrm>
            <a:off x="5158509" y="2785877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3B31BF-ED2E-49FA-8BD7-B9E25CE5D545}"/>
              </a:ext>
            </a:extLst>
          </p:cNvPr>
          <p:cNvSpPr/>
          <p:nvPr/>
        </p:nvSpPr>
        <p:spPr>
          <a:xfrm>
            <a:off x="6088496" y="2224545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BA8426-C8D2-43AD-B363-C5A633EFB19E}"/>
              </a:ext>
            </a:extLst>
          </p:cNvPr>
          <p:cNvSpPr/>
          <p:nvPr/>
        </p:nvSpPr>
        <p:spPr>
          <a:xfrm>
            <a:off x="8402786" y="2828859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52EEA8-0273-4B91-AE53-BDAEFD9176CE}"/>
              </a:ext>
            </a:extLst>
          </p:cNvPr>
          <p:cNvSpPr/>
          <p:nvPr/>
        </p:nvSpPr>
        <p:spPr>
          <a:xfrm>
            <a:off x="8446663" y="3519945"/>
            <a:ext cx="1168392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Amenities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E37CBE-BBC6-4879-9FC7-834630FC0459}"/>
              </a:ext>
            </a:extLst>
          </p:cNvPr>
          <p:cNvSpPr/>
          <p:nvPr/>
        </p:nvSpPr>
        <p:spPr>
          <a:xfrm>
            <a:off x="2015832" y="2834368"/>
            <a:ext cx="951346" cy="20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07742C-CD57-467B-8EC7-C86BED34C6FA}"/>
              </a:ext>
            </a:extLst>
          </p:cNvPr>
          <p:cNvSpPr/>
          <p:nvPr/>
        </p:nvSpPr>
        <p:spPr>
          <a:xfrm>
            <a:off x="1533236" y="3180509"/>
            <a:ext cx="958269" cy="210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3640D2-E78E-4304-A8D3-39CFA302F8F1}"/>
              </a:ext>
            </a:extLst>
          </p:cNvPr>
          <p:cNvSpPr/>
          <p:nvPr/>
        </p:nvSpPr>
        <p:spPr>
          <a:xfrm>
            <a:off x="856661" y="3668617"/>
            <a:ext cx="1493986" cy="506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Requirement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17D83B-AA85-44DD-ABE6-0F94DF80CFD4}"/>
              </a:ext>
            </a:extLst>
          </p:cNvPr>
          <p:cNvSpPr/>
          <p:nvPr/>
        </p:nvSpPr>
        <p:spPr>
          <a:xfrm>
            <a:off x="6590723" y="5835071"/>
            <a:ext cx="1461653" cy="46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or Table Service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F55CB0-49EA-4214-9140-7616A2F6AD8A}"/>
              </a:ext>
            </a:extLst>
          </p:cNvPr>
          <p:cNvSpPr/>
          <p:nvPr/>
        </p:nvSpPr>
        <p:spPr>
          <a:xfrm>
            <a:off x="1410853" y="4517915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D6129B1-02E3-46F8-97DE-FA1FEAC9AB48}"/>
              </a:ext>
            </a:extLst>
          </p:cNvPr>
          <p:cNvSpPr/>
          <p:nvPr/>
        </p:nvSpPr>
        <p:spPr>
          <a:xfrm>
            <a:off x="8466862" y="4734080"/>
            <a:ext cx="1095090" cy="234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660A98-EFF3-4E7B-84A2-24E3859CEE66}"/>
              </a:ext>
            </a:extLst>
          </p:cNvPr>
          <p:cNvSpPr/>
          <p:nvPr/>
        </p:nvSpPr>
        <p:spPr>
          <a:xfrm>
            <a:off x="1219169" y="4969076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06121F-7E37-4D07-8F92-D36358C28183}"/>
              </a:ext>
            </a:extLst>
          </p:cNvPr>
          <p:cNvSpPr/>
          <p:nvPr/>
        </p:nvSpPr>
        <p:spPr>
          <a:xfrm>
            <a:off x="999833" y="5488793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3527423-E1F1-4C5C-A011-CFFC2466FE6A}"/>
              </a:ext>
            </a:extLst>
          </p:cNvPr>
          <p:cNvSpPr/>
          <p:nvPr/>
        </p:nvSpPr>
        <p:spPr>
          <a:xfrm>
            <a:off x="10240821" y="4625997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9DBDF4-0BE6-43EE-94D2-51CFC1A2B83B}"/>
              </a:ext>
            </a:extLst>
          </p:cNvPr>
          <p:cNvSpPr/>
          <p:nvPr/>
        </p:nvSpPr>
        <p:spPr>
          <a:xfrm>
            <a:off x="10240821" y="5358816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EC6556-1708-4BEC-9C1E-550341E9A083}"/>
              </a:ext>
            </a:extLst>
          </p:cNvPr>
          <p:cNvCxnSpPr>
            <a:cxnSpLocks/>
            <a:stCxn id="2" idx="3"/>
            <a:endCxn id="10" idx="3"/>
          </p:cNvCxnSpPr>
          <p:nvPr/>
        </p:nvCxnSpPr>
        <p:spPr>
          <a:xfrm flipH="1">
            <a:off x="4373414" y="4119514"/>
            <a:ext cx="1137333" cy="97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C7DA1F-DBA7-456E-A640-9498E713901F}"/>
              </a:ext>
            </a:extLst>
          </p:cNvPr>
          <p:cNvCxnSpPr>
            <a:stCxn id="2" idx="2"/>
            <a:endCxn id="4" idx="3"/>
          </p:cNvCxnSpPr>
          <p:nvPr/>
        </p:nvCxnSpPr>
        <p:spPr>
          <a:xfrm flipH="1" flipV="1">
            <a:off x="3881574" y="3626163"/>
            <a:ext cx="1604826" cy="43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78C195-4CE0-4968-978E-1AFFABEAF81F}"/>
              </a:ext>
            </a:extLst>
          </p:cNvPr>
          <p:cNvCxnSpPr>
            <a:stCxn id="2" idx="0"/>
            <a:endCxn id="11" idx="2"/>
          </p:cNvCxnSpPr>
          <p:nvPr/>
        </p:nvCxnSpPr>
        <p:spPr>
          <a:xfrm flipV="1">
            <a:off x="5569527" y="2998313"/>
            <a:ext cx="0" cy="98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01DF52-1008-4482-81F7-B3C038696E9C}"/>
              </a:ext>
            </a:extLst>
          </p:cNvPr>
          <p:cNvCxnSpPr>
            <a:cxnSpLocks/>
            <a:stCxn id="2" idx="7"/>
            <a:endCxn id="9" idx="1"/>
          </p:cNvCxnSpPr>
          <p:nvPr/>
        </p:nvCxnSpPr>
        <p:spPr>
          <a:xfrm flipV="1">
            <a:off x="5628307" y="3605047"/>
            <a:ext cx="1282225" cy="40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3D568-4663-4BDC-97E9-B826A517F51A}"/>
              </a:ext>
            </a:extLst>
          </p:cNvPr>
          <p:cNvCxnSpPr>
            <a:stCxn id="2" idx="5"/>
            <a:endCxn id="8" idx="1"/>
          </p:cNvCxnSpPr>
          <p:nvPr/>
        </p:nvCxnSpPr>
        <p:spPr>
          <a:xfrm>
            <a:off x="5628307" y="4119514"/>
            <a:ext cx="672625" cy="69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30F211-3333-4E87-A7F4-E17E434AF66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 flipV="1">
            <a:off x="2967178" y="2937832"/>
            <a:ext cx="92360" cy="688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89D715-AD12-4AF4-991C-C638214F6129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flipH="1" flipV="1">
            <a:off x="2491505" y="3285838"/>
            <a:ext cx="568033" cy="34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C6535A-68C7-418B-A93C-AD622A210666}"/>
              </a:ext>
            </a:extLst>
          </p:cNvPr>
          <p:cNvCxnSpPr>
            <a:stCxn id="4" idx="1"/>
            <a:endCxn id="18" idx="3"/>
          </p:cNvCxnSpPr>
          <p:nvPr/>
        </p:nvCxnSpPr>
        <p:spPr>
          <a:xfrm flipH="1">
            <a:off x="2350647" y="3626163"/>
            <a:ext cx="708891" cy="29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9CF186-7375-4BD4-9EFD-07E39DF7557E}"/>
              </a:ext>
            </a:extLst>
          </p:cNvPr>
          <p:cNvCxnSpPr>
            <a:stCxn id="4" idx="1"/>
            <a:endCxn id="21" idx="3"/>
          </p:cNvCxnSpPr>
          <p:nvPr/>
        </p:nvCxnSpPr>
        <p:spPr>
          <a:xfrm flipH="1">
            <a:off x="2491505" y="3626163"/>
            <a:ext cx="568033" cy="99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13986D-A007-4676-AE9A-45FEE24F458F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6910532" y="4940340"/>
            <a:ext cx="411018" cy="89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2304CE-0DD7-4173-9B3E-CE1854801E06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7732568" y="2935077"/>
            <a:ext cx="670218" cy="66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F04C32-CF7F-42B5-B8BA-182BF0B2C691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7732568" y="3605047"/>
            <a:ext cx="714095" cy="21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BB2314-4DBD-45A9-9209-5A5B9358BA97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7520132" y="4811477"/>
            <a:ext cx="946730" cy="40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9EE78D-82DF-4352-B22D-139C06F23AD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561952" y="4734080"/>
            <a:ext cx="678869" cy="11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06A388-A114-49B5-BF15-C9A0003AB4F1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9561952" y="4851578"/>
            <a:ext cx="678869" cy="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800456-FA2C-40A1-9C1F-10B1BE87473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1759495" y="4734080"/>
            <a:ext cx="191684" cy="23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41BE5F-979E-4FE2-8A57-217A4719548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1540159" y="5185241"/>
            <a:ext cx="219336" cy="30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A9407F7-C4DC-4E43-BD1E-1C646509E3F3}"/>
              </a:ext>
            </a:extLst>
          </p:cNvPr>
          <p:cNvSpPr txBox="1"/>
          <p:nvPr/>
        </p:nvSpPr>
        <p:spPr>
          <a:xfrm>
            <a:off x="390768" y="1487111"/>
            <a:ext cx="232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Answer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683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3387</TotalTime>
  <Words>652</Words>
  <Application>Microsoft Macintosh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Segoe UI Black</vt:lpstr>
      <vt:lpstr>Office Theme</vt:lpstr>
      <vt:lpstr>Disney Q and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Rheumatoid Arthritis</dc:title>
  <dc:creator>Allison, Leigh D</dc:creator>
  <cp:lastModifiedBy>Microsoft Office User</cp:lastModifiedBy>
  <cp:revision>152</cp:revision>
  <dcterms:created xsi:type="dcterms:W3CDTF">2020-04-19T22:00:42Z</dcterms:created>
  <dcterms:modified xsi:type="dcterms:W3CDTF">2020-12-02T18:54:30Z</dcterms:modified>
</cp:coreProperties>
</file>