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2" r:id="rId3"/>
    <p:sldId id="294" r:id="rId4"/>
    <p:sldId id="295" r:id="rId5"/>
    <p:sldId id="297" r:id="rId6"/>
    <p:sldId id="300" r:id="rId7"/>
    <p:sldId id="301" r:id="rId8"/>
    <p:sldId id="302" r:id="rId9"/>
    <p:sldId id="303" r:id="rId10"/>
    <p:sldId id="304" r:id="rId11"/>
    <p:sldId id="299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BDF0C-EA5B-4DEC-86E3-DE7A83D8CDB1}" v="72" dt="2020-04-19T22:14:16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4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110F-1B76-8242-AE2F-5F83B5239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646EA-A5BA-4331-A295-BC9379EC6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54000"/>
                    </a14:imgEffect>
                  </a14:imgLayer>
                </a14:imgProps>
              </a:ext>
            </a:extLst>
          </a:blip>
          <a:srcRect l="3121" t="4976" r="15629" b="17130"/>
          <a:stretch/>
        </p:blipFill>
        <p:spPr>
          <a:xfrm>
            <a:off x="-8356" y="0"/>
            <a:ext cx="12699122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7C0A67-547C-46B7-816F-9A3519C52D8D}"/>
              </a:ext>
            </a:extLst>
          </p:cNvPr>
          <p:cNvSpPr txBox="1"/>
          <p:nvPr/>
        </p:nvSpPr>
        <p:spPr>
          <a:xfrm>
            <a:off x="221862" y="3431478"/>
            <a:ext cx="3839625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i="0" u="none" strike="noStrike" baseline="0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Deeptha</a:t>
            </a:r>
            <a:r>
              <a:rPr lang="en-US" sz="2400" b="1" i="0" u="none" strike="noStrike" baseline="0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Srirangam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</a:p>
          <a:p>
            <a:r>
              <a:rPr lang="en-US" sz="2400" b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Leigh Allison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1B3C8-C4F0-496D-ACBE-9444BA763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62" y="547728"/>
            <a:ext cx="6132755" cy="1724205"/>
          </a:xfrm>
        </p:spPr>
        <p:txBody>
          <a:bodyPr anchor="ctr">
            <a:noAutofit/>
          </a:bodyPr>
          <a:lstStyle/>
          <a:p>
            <a:pPr algn="l"/>
            <a:r>
              <a:rPr lang="en-US" sz="5400" b="1" dirty="0">
                <a:ln w="12700">
                  <a:solidFill>
                    <a:schemeClr val="accent1">
                      <a:shade val="50000"/>
                    </a:schemeClr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Disney Q and A</a:t>
            </a:r>
            <a:endParaRPr lang="en-US" sz="4400" b="1" dirty="0">
              <a:ln w="12700">
                <a:solidFill>
                  <a:schemeClr val="accent1">
                    <a:shade val="50000"/>
                  </a:schemeClr>
                </a:solidFill>
              </a:ln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2B090C-662B-419A-8A67-B5B6FD721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883" y="6410325"/>
            <a:ext cx="4202117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3A591-0934-4366-A94C-1B207D65DDF5}"/>
              </a:ext>
            </a:extLst>
          </p:cNvPr>
          <p:cNvSpPr txBox="1"/>
          <p:nvPr/>
        </p:nvSpPr>
        <p:spPr>
          <a:xfrm>
            <a:off x="123492" y="5537136"/>
            <a:ext cx="3095192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CS 662 NLP</a:t>
            </a:r>
          </a:p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Fall 2020</a:t>
            </a:r>
          </a:p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Dr. John Osborne</a:t>
            </a:r>
          </a:p>
        </p:txBody>
      </p:sp>
    </p:spTree>
    <p:extLst>
      <p:ext uri="{BB962C8B-B14F-4D97-AF65-F5344CB8AC3E}">
        <p14:creationId xmlns:p14="http://schemas.microsoft.com/office/powerpoint/2010/main" val="1286138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8BE3A-7687-4AF4-9EFD-2C46F306DA40}"/>
              </a:ext>
            </a:extLst>
          </p:cNvPr>
          <p:cNvSpPr txBox="1"/>
          <p:nvPr/>
        </p:nvSpPr>
        <p:spPr>
          <a:xfrm>
            <a:off x="396583" y="1566972"/>
            <a:ext cx="10451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Q:  What is the height requirement for 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      Star Wars: Rise of the Resistance?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A852F-0AC3-4B71-B05A-5C07D50BD447}"/>
              </a:ext>
            </a:extLst>
          </p:cNvPr>
          <p:cNvSpPr txBox="1"/>
          <p:nvPr/>
        </p:nvSpPr>
        <p:spPr>
          <a:xfrm>
            <a:off x="837459" y="2992240"/>
            <a:ext cx="38499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ova" panose="020B0504020202020204" pitchFamily="34" charset="0"/>
              </a:rPr>
              <a:t>('Is', 'AUX', 'Is', 'ROOT’), </a:t>
            </a:r>
          </a:p>
          <a:p>
            <a:r>
              <a:rPr lang="en-US" sz="1400" dirty="0">
                <a:latin typeface="Arial Nova" panose="020B0504020202020204" pitchFamily="34" charset="0"/>
              </a:rPr>
              <a:t>('there', 'PRON', 'Is', '</a:t>
            </a:r>
            <a:r>
              <a:rPr lang="en-US" sz="1400" dirty="0" err="1">
                <a:latin typeface="Arial Nova" panose="020B0504020202020204" pitchFamily="34" charset="0"/>
              </a:rPr>
              <a:t>expl</a:t>
            </a:r>
            <a:r>
              <a:rPr lang="en-US" sz="14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400" dirty="0">
                <a:latin typeface="Arial Nova" panose="020B0504020202020204" pitchFamily="34" charset="0"/>
              </a:rPr>
              <a:t>('a', 'DET', 'requirement', 'det’), </a:t>
            </a:r>
          </a:p>
          <a:p>
            <a:r>
              <a:rPr lang="en-US" sz="1400" dirty="0">
                <a:latin typeface="Arial Nova" panose="020B0504020202020204" pitchFamily="34" charset="0"/>
              </a:rPr>
              <a:t>('height', 'NOUN', 'requirement', 'compound’), </a:t>
            </a:r>
          </a:p>
          <a:p>
            <a:r>
              <a:rPr lang="en-US" sz="1400" dirty="0">
                <a:latin typeface="Arial Nova" panose="020B0504020202020204" pitchFamily="34" charset="0"/>
              </a:rPr>
              <a:t>('requirement', 'NOUN', 'Is', '</a:t>
            </a:r>
            <a:r>
              <a:rPr lang="en-US" sz="1400" dirty="0" err="1">
                <a:latin typeface="Arial Nova" panose="020B0504020202020204" pitchFamily="34" charset="0"/>
              </a:rPr>
              <a:t>attr</a:t>
            </a:r>
            <a:r>
              <a:rPr lang="en-US" sz="14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400" dirty="0">
                <a:latin typeface="Arial Nova" panose="020B0504020202020204" pitchFamily="34" charset="0"/>
              </a:rPr>
              <a:t>('for', 'ADP', 'requirement', 'prep’), </a:t>
            </a:r>
          </a:p>
          <a:p>
            <a:r>
              <a:rPr lang="en-US" sz="1400" dirty="0">
                <a:latin typeface="Arial Nova" panose="020B0504020202020204" pitchFamily="34" charset="0"/>
              </a:rPr>
              <a:t>('Star', 'PROPN', 'Wars', 'compound’), </a:t>
            </a:r>
          </a:p>
          <a:p>
            <a:r>
              <a:rPr lang="en-US" sz="1400" dirty="0">
                <a:latin typeface="Arial Nova" panose="020B0504020202020204" pitchFamily="34" charset="0"/>
              </a:rPr>
              <a:t>('Wars', 'PROPN', 'for', '</a:t>
            </a:r>
            <a:r>
              <a:rPr lang="en-US" sz="1400" dirty="0" err="1">
                <a:latin typeface="Arial Nova" panose="020B0504020202020204" pitchFamily="34" charset="0"/>
              </a:rPr>
              <a:t>pobj</a:t>
            </a:r>
            <a:r>
              <a:rPr lang="en-US" sz="14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400" dirty="0">
                <a:latin typeface="Arial Nova" panose="020B0504020202020204" pitchFamily="34" charset="0"/>
              </a:rPr>
              <a:t>(':', 'PUNCT', 'requirement', '</a:t>
            </a:r>
            <a:r>
              <a:rPr lang="en-US" sz="1400" dirty="0" err="1">
                <a:latin typeface="Arial Nova" panose="020B0504020202020204" pitchFamily="34" charset="0"/>
              </a:rPr>
              <a:t>punct</a:t>
            </a:r>
            <a:r>
              <a:rPr lang="en-US" sz="14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400" dirty="0">
                <a:latin typeface="Arial Nova" panose="020B0504020202020204" pitchFamily="34" charset="0"/>
              </a:rPr>
              <a:t>('Rise', 'NOUN', 'requirement', '</a:t>
            </a:r>
            <a:r>
              <a:rPr lang="en-US" sz="1400" dirty="0" err="1">
                <a:latin typeface="Arial Nova" panose="020B0504020202020204" pitchFamily="34" charset="0"/>
              </a:rPr>
              <a:t>appos</a:t>
            </a:r>
            <a:r>
              <a:rPr lang="en-US" sz="14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400" dirty="0">
                <a:latin typeface="Arial Nova" panose="020B0504020202020204" pitchFamily="34" charset="0"/>
              </a:rPr>
              <a:t>('of', 'ADP', 'Rise', 'prep’), </a:t>
            </a:r>
          </a:p>
          <a:p>
            <a:r>
              <a:rPr lang="en-US" sz="1400" dirty="0">
                <a:latin typeface="Arial Nova" panose="020B0504020202020204" pitchFamily="34" charset="0"/>
              </a:rPr>
              <a:t>('the', 'DET', 'Resistance', 'det’), </a:t>
            </a:r>
          </a:p>
          <a:p>
            <a:r>
              <a:rPr lang="en-US" sz="1400" dirty="0">
                <a:latin typeface="Arial Nova" panose="020B0504020202020204" pitchFamily="34" charset="0"/>
              </a:rPr>
              <a:t>('Resistance', 'PROPN', 'of', '</a:t>
            </a:r>
            <a:r>
              <a:rPr lang="en-US" sz="1400" dirty="0" err="1">
                <a:latin typeface="Arial Nova" panose="020B0504020202020204" pitchFamily="34" charset="0"/>
              </a:rPr>
              <a:t>pobj</a:t>
            </a:r>
            <a:r>
              <a:rPr lang="en-US" sz="14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400" dirty="0">
                <a:latin typeface="Arial Nova" panose="020B0504020202020204" pitchFamily="34" charset="0"/>
              </a:rPr>
              <a:t>('?', 'PUNCT', 'Is', '</a:t>
            </a:r>
            <a:r>
              <a:rPr lang="en-US" sz="1400" dirty="0" err="1">
                <a:latin typeface="Arial Nova" panose="020B0504020202020204" pitchFamily="34" charset="0"/>
              </a:rPr>
              <a:t>punct</a:t>
            </a:r>
            <a:r>
              <a:rPr lang="en-US" sz="1400" dirty="0">
                <a:latin typeface="Arial Nova" panose="020B0504020202020204" pitchFamily="34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9538C-31FD-41DC-937B-911C36A26F6B}"/>
              </a:ext>
            </a:extLst>
          </p:cNvPr>
          <p:cNvSpPr txBox="1"/>
          <p:nvPr/>
        </p:nvSpPr>
        <p:spPr>
          <a:xfrm>
            <a:off x="5211192" y="3475211"/>
            <a:ext cx="66937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Root word: ['is'] </a:t>
            </a:r>
          </a:p>
          <a:p>
            <a:r>
              <a:rPr lang="en-US" sz="1600" dirty="0"/>
              <a:t>Words dependent on root: ['What', 'is', 'requirement', '?'] </a:t>
            </a:r>
          </a:p>
          <a:p>
            <a:r>
              <a:rPr lang="en-US" sz="1600" dirty="0"/>
              <a:t>Nouns dependent on root: ['requirement'] </a:t>
            </a:r>
          </a:p>
          <a:p>
            <a:r>
              <a:rPr lang="en-US" sz="1600" dirty="0"/>
              <a:t>Words related to those nouns: ['height'] </a:t>
            </a:r>
          </a:p>
          <a:p>
            <a:r>
              <a:rPr lang="en-US" sz="1600" dirty="0"/>
              <a:t>Head words found: ['height', 'requirement'] </a:t>
            </a:r>
          </a:p>
          <a:p>
            <a:r>
              <a:rPr lang="en-US" sz="1600" dirty="0"/>
              <a:t>Named entities found: [('Star Wars: Rise of the Resistance', 'WORK_OF_ART')] </a:t>
            </a:r>
          </a:p>
          <a:p>
            <a:r>
              <a:rPr lang="en-US" sz="1600" dirty="0"/>
              <a:t>Answer type: number </a:t>
            </a:r>
          </a:p>
        </p:txBody>
      </p:sp>
    </p:spTree>
    <p:extLst>
      <p:ext uri="{BB962C8B-B14F-4D97-AF65-F5344CB8AC3E}">
        <p14:creationId xmlns:p14="http://schemas.microsoft.com/office/powerpoint/2010/main" val="75509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Disney Q and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96BB0-CD97-4CC4-A02C-F2FA921F8C66}"/>
              </a:ext>
            </a:extLst>
          </p:cNvPr>
          <p:cNvSpPr txBox="1"/>
          <p:nvPr/>
        </p:nvSpPr>
        <p:spPr>
          <a:xfrm>
            <a:off x="751691" y="4132992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Leigh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8BE3A-7687-4AF4-9EFD-2C46F306DA40}"/>
              </a:ext>
            </a:extLst>
          </p:cNvPr>
          <p:cNvSpPr txBox="1"/>
          <p:nvPr/>
        </p:nvSpPr>
        <p:spPr>
          <a:xfrm>
            <a:off x="751691" y="2259470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Deeptha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98DA6-B998-48FE-9471-AE4F4759804E}"/>
              </a:ext>
            </a:extLst>
          </p:cNvPr>
          <p:cNvSpPr txBox="1"/>
          <p:nvPr/>
        </p:nvSpPr>
        <p:spPr>
          <a:xfrm>
            <a:off x="1225118" y="2767058"/>
            <a:ext cx="816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Data mining Disney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F1267-4CFB-433B-B989-764A162902FB}"/>
              </a:ext>
            </a:extLst>
          </p:cNvPr>
          <p:cNvSpPr txBox="1"/>
          <p:nvPr/>
        </p:nvSpPr>
        <p:spPr>
          <a:xfrm>
            <a:off x="1225118" y="3160359"/>
            <a:ext cx="816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Getting kicked off the Disney servers multiple times due to being a bot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1C04A-42AF-4877-844A-078A01154B38}"/>
              </a:ext>
            </a:extLst>
          </p:cNvPr>
          <p:cNvSpPr txBox="1"/>
          <p:nvPr/>
        </p:nvSpPr>
        <p:spPr>
          <a:xfrm>
            <a:off x="1225118" y="4676156"/>
            <a:ext cx="2645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Question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17F14-BB70-4614-96E6-EC5B2C419BDD}"/>
              </a:ext>
            </a:extLst>
          </p:cNvPr>
          <p:cNvSpPr txBox="1"/>
          <p:nvPr/>
        </p:nvSpPr>
        <p:spPr>
          <a:xfrm>
            <a:off x="1225118" y="3588765"/>
            <a:ext cx="816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???? Training a model on the Questions and Answers? Document Retrieval Code?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6B784-0582-44BD-8EA8-76BAEF10893A}"/>
              </a:ext>
            </a:extLst>
          </p:cNvPr>
          <p:cNvSpPr txBox="1"/>
          <p:nvPr/>
        </p:nvSpPr>
        <p:spPr>
          <a:xfrm>
            <a:off x="1225118" y="5107293"/>
            <a:ext cx="2645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Answer Processing</a:t>
            </a:r>
          </a:p>
        </p:txBody>
      </p:sp>
    </p:spTree>
    <p:extLst>
      <p:ext uri="{BB962C8B-B14F-4D97-AF65-F5344CB8AC3E}">
        <p14:creationId xmlns:p14="http://schemas.microsoft.com/office/powerpoint/2010/main" val="238174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Disney Q and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07CB61-EF40-4CD0-9510-F313BB8E0E7A}"/>
              </a:ext>
            </a:extLst>
          </p:cNvPr>
          <p:cNvSpPr/>
          <p:nvPr/>
        </p:nvSpPr>
        <p:spPr>
          <a:xfrm>
            <a:off x="721894" y="3052659"/>
            <a:ext cx="1077066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Any 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2A282-6431-44B4-B62B-EDD900883A52}"/>
              </a:ext>
            </a:extLst>
          </p:cNvPr>
          <p:cNvSpPr/>
          <p:nvPr/>
        </p:nvSpPr>
        <p:spPr>
          <a:xfrm>
            <a:off x="710665" y="1920895"/>
            <a:ext cx="107706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825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A0E23-0F25-46C5-8C67-378270C30990}"/>
              </a:ext>
            </a:extLst>
          </p:cNvPr>
          <p:cNvSpPr txBox="1"/>
          <p:nvPr/>
        </p:nvSpPr>
        <p:spPr>
          <a:xfrm>
            <a:off x="1063754" y="2142246"/>
            <a:ext cx="720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Create a program that can answer general information questions about Walt Disney World and Disney Land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54C29-236B-4877-B581-7D74D9FF3FDD}"/>
              </a:ext>
            </a:extLst>
          </p:cNvPr>
          <p:cNvSpPr txBox="1"/>
          <p:nvPr/>
        </p:nvSpPr>
        <p:spPr>
          <a:xfrm>
            <a:off x="1753807" y="4153422"/>
            <a:ext cx="638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Information Retrieval type of Q and A system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96D-E165-42FF-916E-018D29CFC745}"/>
              </a:ext>
            </a:extLst>
          </p:cNvPr>
          <p:cNvSpPr txBox="1"/>
          <p:nvPr/>
        </p:nvSpPr>
        <p:spPr>
          <a:xfrm>
            <a:off x="1753808" y="3481556"/>
            <a:ext cx="573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Mine data from Disney’s web sites</a:t>
            </a:r>
          </a:p>
        </p:txBody>
      </p:sp>
    </p:spTree>
    <p:extLst>
      <p:ext uri="{BB962C8B-B14F-4D97-AF65-F5344CB8AC3E}">
        <p14:creationId xmlns:p14="http://schemas.microsoft.com/office/powerpoint/2010/main" val="27717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Method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ACDCDA92-6A95-42BF-B176-649142C7A842}"/>
              </a:ext>
            </a:extLst>
          </p:cNvPr>
          <p:cNvSpPr/>
          <p:nvPr/>
        </p:nvSpPr>
        <p:spPr>
          <a:xfrm>
            <a:off x="876900" y="2001046"/>
            <a:ext cx="1509204" cy="499369"/>
          </a:xfrm>
          <a:prstGeom prst="wedgeEllipseCallou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pic>
        <p:nvPicPr>
          <p:cNvPr id="17" name="Graphic 16" descr="Arrow Right">
            <a:extLst>
              <a:ext uri="{FF2B5EF4-FFF2-40B4-BE49-F238E27FC236}">
                <a16:creationId xmlns:a16="http://schemas.microsoft.com/office/drawing/2014/main" id="{00449CB7-4E4A-4B7F-ACDE-8B68D8BA6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399" y="2346580"/>
            <a:ext cx="914400" cy="914400"/>
          </a:xfrm>
          <a:prstGeom prst="rect">
            <a:avLst/>
          </a:prstGeom>
        </p:spPr>
      </p:pic>
      <p:pic>
        <p:nvPicPr>
          <p:cNvPr id="18" name="Graphic 17" descr="Arrow Right">
            <a:extLst>
              <a:ext uri="{FF2B5EF4-FFF2-40B4-BE49-F238E27FC236}">
                <a16:creationId xmlns:a16="http://schemas.microsoft.com/office/drawing/2014/main" id="{2684ECDE-46C7-42A6-AA35-E829CE7B6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8900" y="2214862"/>
            <a:ext cx="914400" cy="914400"/>
          </a:xfrm>
          <a:prstGeom prst="rect">
            <a:avLst/>
          </a:prstGeom>
        </p:spPr>
      </p:pic>
      <p:pic>
        <p:nvPicPr>
          <p:cNvPr id="21" name="Graphic 20" descr="Arrow Right">
            <a:extLst>
              <a:ext uri="{FF2B5EF4-FFF2-40B4-BE49-F238E27FC236}">
                <a16:creationId xmlns:a16="http://schemas.microsoft.com/office/drawing/2014/main" id="{E9E5FD1B-275A-45A7-AEE1-C76803248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463278" y="4701289"/>
            <a:ext cx="914400" cy="914400"/>
          </a:xfrm>
          <a:prstGeom prst="rect">
            <a:avLst/>
          </a:prstGeom>
        </p:spPr>
      </p:pic>
      <p:pic>
        <p:nvPicPr>
          <p:cNvPr id="23" name="Graphic 22" descr="Line arrow: Clockwise curve">
            <a:extLst>
              <a:ext uri="{FF2B5EF4-FFF2-40B4-BE49-F238E27FC236}">
                <a16:creationId xmlns:a16="http://schemas.microsoft.com/office/drawing/2014/main" id="{57261392-1F0F-40EB-82FC-2475EAE0F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12887623">
            <a:off x="9281378" y="4522143"/>
            <a:ext cx="914400" cy="9144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ACE836E-2354-46CC-B976-F6ADAAA4B834}"/>
              </a:ext>
            </a:extLst>
          </p:cNvPr>
          <p:cNvSpPr/>
          <p:nvPr/>
        </p:nvSpPr>
        <p:spPr>
          <a:xfrm>
            <a:off x="1075700" y="4890645"/>
            <a:ext cx="1689252" cy="5356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E20AD453-9220-44EB-A110-AEAAB667195F}"/>
              </a:ext>
            </a:extLst>
          </p:cNvPr>
          <p:cNvSpPr/>
          <p:nvPr/>
        </p:nvSpPr>
        <p:spPr>
          <a:xfrm>
            <a:off x="3278791" y="1705134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Processing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240C4755-E957-4F68-A769-28B0E8204AA1}"/>
              </a:ext>
            </a:extLst>
          </p:cNvPr>
          <p:cNvSpPr/>
          <p:nvPr/>
        </p:nvSpPr>
        <p:spPr>
          <a:xfrm>
            <a:off x="8134350" y="1938929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396FF-E8FF-42BC-A209-6F46842D85E8}"/>
              </a:ext>
            </a:extLst>
          </p:cNvPr>
          <p:cNvSpPr/>
          <p:nvPr/>
        </p:nvSpPr>
        <p:spPr>
          <a:xfrm>
            <a:off x="3278791" y="2076320"/>
            <a:ext cx="3528291" cy="152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Question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Key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Answer Type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93F0D5-3F9D-49E3-B8A5-4F2800B64737}"/>
              </a:ext>
            </a:extLst>
          </p:cNvPr>
          <p:cNvSpPr/>
          <p:nvPr/>
        </p:nvSpPr>
        <p:spPr>
          <a:xfrm>
            <a:off x="5089549" y="4806099"/>
            <a:ext cx="3528291" cy="1152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Candidate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Candidate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NER Tagger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F0853-FF11-476B-AE73-F61E311818B7}"/>
              </a:ext>
            </a:extLst>
          </p:cNvPr>
          <p:cNvSpPr/>
          <p:nvPr/>
        </p:nvSpPr>
        <p:spPr>
          <a:xfrm>
            <a:off x="8134350" y="2302740"/>
            <a:ext cx="3528291" cy="1391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Passage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Passage Ranking</a:t>
            </a:r>
          </a:p>
        </p:txBody>
      </p:sp>
      <p:sp>
        <p:nvSpPr>
          <p:cNvPr id="27" name="Flowchart: Predefined Process 26">
            <a:extLst>
              <a:ext uri="{FF2B5EF4-FFF2-40B4-BE49-F238E27FC236}">
                <a16:creationId xmlns:a16="http://schemas.microsoft.com/office/drawing/2014/main" id="{CB4A5204-0F50-4E98-8396-0D935D0AD4CE}"/>
              </a:ext>
            </a:extLst>
          </p:cNvPr>
          <p:cNvSpPr/>
          <p:nvPr/>
        </p:nvSpPr>
        <p:spPr>
          <a:xfrm>
            <a:off x="5089549" y="4437917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 Processing</a:t>
            </a:r>
          </a:p>
        </p:txBody>
      </p:sp>
      <p:pic>
        <p:nvPicPr>
          <p:cNvPr id="6" name="Graphic 5" descr="Woman Shrugging">
            <a:extLst>
              <a:ext uri="{FF2B5EF4-FFF2-40B4-BE49-F238E27FC236}">
                <a16:creationId xmlns:a16="http://schemas.microsoft.com/office/drawing/2014/main" id="{7A1D33CB-6775-4F72-AABE-6B885B778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500" y="2682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9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C26081-C000-4315-84CA-F800F78B0ED7}"/>
              </a:ext>
            </a:extLst>
          </p:cNvPr>
          <p:cNvSpPr txBox="1"/>
          <p:nvPr/>
        </p:nvSpPr>
        <p:spPr>
          <a:xfrm>
            <a:off x="432095" y="1576276"/>
            <a:ext cx="293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Question Features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AF184-B02A-4C0E-99B0-9892E2EDC048}"/>
              </a:ext>
            </a:extLst>
          </p:cNvPr>
          <p:cNvSpPr txBox="1"/>
          <p:nvPr/>
        </p:nvSpPr>
        <p:spPr>
          <a:xfrm>
            <a:off x="577047" y="2257032"/>
            <a:ext cx="5797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Tokenize, Remove </a:t>
            </a:r>
            <a:r>
              <a:rPr lang="en-US" sz="1600" dirty="0" err="1">
                <a:latin typeface="Arial Nova" panose="020B0504020202020204" pitchFamily="34" charset="0"/>
              </a:rPr>
              <a:t>stopwords</a:t>
            </a:r>
            <a:r>
              <a:rPr lang="en-US" sz="1600" dirty="0">
                <a:latin typeface="Arial Nova" panose="020B0504020202020204" pitchFamily="34" charset="0"/>
              </a:rPr>
              <a:t>, POS tags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0AA67-5D0D-4017-8258-7B8EB0C35403}"/>
              </a:ext>
            </a:extLst>
          </p:cNvPr>
          <p:cNvSpPr txBox="1"/>
          <p:nvPr/>
        </p:nvSpPr>
        <p:spPr>
          <a:xfrm>
            <a:off x="6636131" y="1956349"/>
            <a:ext cx="510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Search for matches to our Disney entity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9C43D-6D3A-4FF2-894C-7375B9F33A50}"/>
              </a:ext>
            </a:extLst>
          </p:cNvPr>
          <p:cNvSpPr txBox="1"/>
          <p:nvPr/>
        </p:nvSpPr>
        <p:spPr>
          <a:xfrm>
            <a:off x="583220" y="2760736"/>
            <a:ext cx="2373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Get question words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22474-60B8-4067-B5FC-4D54D39FA4CC}"/>
              </a:ext>
            </a:extLst>
          </p:cNvPr>
          <p:cNvSpPr txBox="1"/>
          <p:nvPr/>
        </p:nvSpPr>
        <p:spPr>
          <a:xfrm>
            <a:off x="1536809" y="4327307"/>
            <a:ext cx="517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Dependency parsing (</a:t>
            </a:r>
            <a:r>
              <a:rPr lang="en-US" sz="1600" dirty="0" err="1">
                <a:latin typeface="+mj-lt"/>
              </a:rPr>
              <a:t>spaCy</a:t>
            </a:r>
            <a:r>
              <a:rPr lang="en-US" sz="1600" dirty="0">
                <a:latin typeface="+mj-lt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07D361-3292-4C50-9096-7C115EECA327}"/>
              </a:ext>
            </a:extLst>
          </p:cNvPr>
          <p:cNvSpPr txBox="1"/>
          <p:nvPr/>
        </p:nvSpPr>
        <p:spPr>
          <a:xfrm>
            <a:off x="1875133" y="4628173"/>
            <a:ext cx="2373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Root 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E1125C-9A42-4835-9C1E-71612ADDABFE}"/>
              </a:ext>
            </a:extLst>
          </p:cNvPr>
          <p:cNvSpPr txBox="1"/>
          <p:nvPr/>
        </p:nvSpPr>
        <p:spPr>
          <a:xfrm>
            <a:off x="1875133" y="4939880"/>
            <a:ext cx="411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Words dependent on root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09A8CD-83B8-4A2B-8876-A4FDCAC9D88A}"/>
              </a:ext>
            </a:extLst>
          </p:cNvPr>
          <p:cNvSpPr txBox="1"/>
          <p:nvPr/>
        </p:nvSpPr>
        <p:spPr>
          <a:xfrm>
            <a:off x="1875133" y="5283410"/>
            <a:ext cx="411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Nouns dependent on root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4D9F7B-3314-4E95-A69B-76493B73626A}"/>
              </a:ext>
            </a:extLst>
          </p:cNvPr>
          <p:cNvSpPr txBox="1"/>
          <p:nvPr/>
        </p:nvSpPr>
        <p:spPr>
          <a:xfrm>
            <a:off x="1875133" y="5608326"/>
            <a:ext cx="483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Adjectives that describe these nouns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71B372-7C47-451C-A78F-A0EFBA972485}"/>
              </a:ext>
            </a:extLst>
          </p:cNvPr>
          <p:cNvSpPr txBox="1"/>
          <p:nvPr/>
        </p:nvSpPr>
        <p:spPr>
          <a:xfrm>
            <a:off x="1875133" y="5920464"/>
            <a:ext cx="5529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Nouns that make them a compound word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F05604-91D3-4023-BE41-0344FE350941}"/>
              </a:ext>
            </a:extLst>
          </p:cNvPr>
          <p:cNvSpPr txBox="1"/>
          <p:nvPr/>
        </p:nvSpPr>
        <p:spPr>
          <a:xfrm>
            <a:off x="583220" y="3240439"/>
            <a:ext cx="2373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Get head words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B2ED7E-A549-445F-8D06-C0F9D54BA683}"/>
              </a:ext>
            </a:extLst>
          </p:cNvPr>
          <p:cNvSpPr txBox="1"/>
          <p:nvPr/>
        </p:nvSpPr>
        <p:spPr>
          <a:xfrm>
            <a:off x="603681" y="3720142"/>
            <a:ext cx="2373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Get key words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19BC3-42AC-4316-BCAA-78BD0E1EB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491" y="2490923"/>
            <a:ext cx="48958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9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CEC36-F866-41B5-AFB6-39D4B48B0A6C}"/>
              </a:ext>
            </a:extLst>
          </p:cNvPr>
          <p:cNvSpPr txBox="1"/>
          <p:nvPr/>
        </p:nvSpPr>
        <p:spPr>
          <a:xfrm>
            <a:off x="563516" y="1487330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Answer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13786-76A3-48E5-B452-6AE43766D1A8}"/>
              </a:ext>
            </a:extLst>
          </p:cNvPr>
          <p:cNvSpPr txBox="1"/>
          <p:nvPr/>
        </p:nvSpPr>
        <p:spPr>
          <a:xfrm>
            <a:off x="563516" y="2035017"/>
            <a:ext cx="826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Use question features to predict the answer type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</a:t>
            </a:r>
            <a:r>
              <a:rPr lang="en-US" sz="1600" dirty="0" err="1">
                <a:latin typeface="Arial Nova" panose="020B0504020202020204" pitchFamily="34" charset="0"/>
              </a:rPr>
              <a:t>nltk</a:t>
            </a:r>
            <a:r>
              <a:rPr lang="en-US" sz="1600" dirty="0">
                <a:latin typeface="Arial Nova" panose="020B0504020202020204" pitchFamily="34" charset="0"/>
              </a:rPr>
              <a:t> Naïve Bayes </a:t>
            </a:r>
            <a:r>
              <a:rPr lang="en-US" sz="1600" dirty="0" err="1">
                <a:latin typeface="Arial Nova" panose="020B0504020202020204" pitchFamily="34" charset="0"/>
              </a:rPr>
              <a:t>Classifer</a:t>
            </a:r>
            <a:r>
              <a:rPr lang="en-US" sz="1600" dirty="0">
                <a:latin typeface="Arial Nova" panose="020B0504020202020204" pitchFamily="34" charset="0"/>
              </a:rPr>
              <a:t> trained on our sample questions)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E75C6E-43F3-4557-A963-0F91058513A4}"/>
              </a:ext>
            </a:extLst>
          </p:cNvPr>
          <p:cNvSpPr/>
          <p:nvPr/>
        </p:nvSpPr>
        <p:spPr>
          <a:xfrm>
            <a:off x="6220694" y="4472153"/>
            <a:ext cx="166254" cy="157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4F93DD0-7A46-4761-938B-E08FC835175E}"/>
              </a:ext>
            </a:extLst>
          </p:cNvPr>
          <p:cNvSpPr/>
          <p:nvPr/>
        </p:nvSpPr>
        <p:spPr>
          <a:xfrm>
            <a:off x="4219482" y="3839568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F1E7D0-152A-443F-A0EC-BE284288DEF0}"/>
              </a:ext>
            </a:extLst>
          </p:cNvPr>
          <p:cNvSpPr/>
          <p:nvPr/>
        </p:nvSpPr>
        <p:spPr>
          <a:xfrm>
            <a:off x="7035226" y="5169275"/>
            <a:ext cx="1219200" cy="257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CBAF854-43D8-457B-B35F-FCF08B1325F0}"/>
              </a:ext>
            </a:extLst>
          </p:cNvPr>
          <p:cNvSpPr/>
          <p:nvPr/>
        </p:nvSpPr>
        <p:spPr>
          <a:xfrm>
            <a:off x="7644826" y="3985491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CAB513-474C-42FA-844A-2BE058DC221D}"/>
              </a:ext>
            </a:extLst>
          </p:cNvPr>
          <p:cNvSpPr/>
          <p:nvPr/>
        </p:nvSpPr>
        <p:spPr>
          <a:xfrm>
            <a:off x="4255391" y="5035067"/>
            <a:ext cx="1159163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D5FDF12-33F9-4199-B423-518EF26B9E02}"/>
              </a:ext>
            </a:extLst>
          </p:cNvPr>
          <p:cNvSpPr/>
          <p:nvPr/>
        </p:nvSpPr>
        <p:spPr>
          <a:xfrm>
            <a:off x="5892803" y="3272539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D29F59-678F-47F9-B321-638E0C1347FE}"/>
              </a:ext>
            </a:extLst>
          </p:cNvPr>
          <p:cNvSpPr/>
          <p:nvPr/>
        </p:nvSpPr>
        <p:spPr>
          <a:xfrm>
            <a:off x="6822790" y="2711207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21AE25-3154-4496-BFE2-1090DF35D207}"/>
              </a:ext>
            </a:extLst>
          </p:cNvPr>
          <p:cNvSpPr/>
          <p:nvPr/>
        </p:nvSpPr>
        <p:spPr>
          <a:xfrm>
            <a:off x="9137080" y="3315521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7AC0E0C-2CA3-4E8C-BDA4-05CA6F103D0E}"/>
              </a:ext>
            </a:extLst>
          </p:cNvPr>
          <p:cNvSpPr/>
          <p:nvPr/>
        </p:nvSpPr>
        <p:spPr>
          <a:xfrm>
            <a:off x="9180957" y="4006607"/>
            <a:ext cx="1168392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Amenities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EEC15D8-435B-4C81-AE9A-16D9C4F8C5E7}"/>
              </a:ext>
            </a:extLst>
          </p:cNvPr>
          <p:cNvSpPr/>
          <p:nvPr/>
        </p:nvSpPr>
        <p:spPr>
          <a:xfrm>
            <a:off x="3175776" y="3153991"/>
            <a:ext cx="951346" cy="20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572E8F-1D72-4CAA-9D3F-3318FB35C6E2}"/>
              </a:ext>
            </a:extLst>
          </p:cNvPr>
          <p:cNvSpPr/>
          <p:nvPr/>
        </p:nvSpPr>
        <p:spPr>
          <a:xfrm>
            <a:off x="2693180" y="3500132"/>
            <a:ext cx="958269" cy="210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CA78F9B-1D62-46A3-84C6-A287730F5534}"/>
              </a:ext>
            </a:extLst>
          </p:cNvPr>
          <p:cNvSpPr/>
          <p:nvPr/>
        </p:nvSpPr>
        <p:spPr>
          <a:xfrm>
            <a:off x="2016605" y="3988240"/>
            <a:ext cx="1493986" cy="54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Requirement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D3B947F-332E-4D51-93E7-7B301A222B33}"/>
              </a:ext>
            </a:extLst>
          </p:cNvPr>
          <p:cNvSpPr/>
          <p:nvPr/>
        </p:nvSpPr>
        <p:spPr>
          <a:xfrm>
            <a:off x="7233808" y="5914693"/>
            <a:ext cx="1461653" cy="568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or Table Service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D4EF4F-D449-4B06-A936-899E6C69415D}"/>
              </a:ext>
            </a:extLst>
          </p:cNvPr>
          <p:cNvSpPr/>
          <p:nvPr/>
        </p:nvSpPr>
        <p:spPr>
          <a:xfrm>
            <a:off x="2570797" y="4837538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184FEC-7832-4574-9AB6-7884A8E124CC}"/>
              </a:ext>
            </a:extLst>
          </p:cNvPr>
          <p:cNvSpPr/>
          <p:nvPr/>
        </p:nvSpPr>
        <p:spPr>
          <a:xfrm>
            <a:off x="8780008" y="5180640"/>
            <a:ext cx="1095090" cy="234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BFAEA3C-43E6-4345-B500-ADEB02D14814}"/>
              </a:ext>
            </a:extLst>
          </p:cNvPr>
          <p:cNvSpPr/>
          <p:nvPr/>
        </p:nvSpPr>
        <p:spPr>
          <a:xfrm>
            <a:off x="2379113" y="5288699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CDA5E24-2BBC-427D-B376-3ACF18F6F515}"/>
              </a:ext>
            </a:extLst>
          </p:cNvPr>
          <p:cNvSpPr/>
          <p:nvPr/>
        </p:nvSpPr>
        <p:spPr>
          <a:xfrm>
            <a:off x="2159777" y="5808416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1B9E077-61E1-4741-A3F4-017D2657B068}"/>
              </a:ext>
            </a:extLst>
          </p:cNvPr>
          <p:cNvSpPr/>
          <p:nvPr/>
        </p:nvSpPr>
        <p:spPr>
          <a:xfrm>
            <a:off x="10509867" y="5088786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C67B08-CA31-4229-AE73-8BAF9333FE23}"/>
              </a:ext>
            </a:extLst>
          </p:cNvPr>
          <p:cNvSpPr/>
          <p:nvPr/>
        </p:nvSpPr>
        <p:spPr>
          <a:xfrm>
            <a:off x="10509867" y="5821605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C002B6-FE9B-46A0-9F87-BC6C3EFC81CD}"/>
              </a:ext>
            </a:extLst>
          </p:cNvPr>
          <p:cNvCxnSpPr>
            <a:cxnSpLocks/>
            <a:stCxn id="18" idx="3"/>
            <a:endCxn id="23" idx="3"/>
          </p:cNvCxnSpPr>
          <p:nvPr/>
        </p:nvCxnSpPr>
        <p:spPr>
          <a:xfrm flipH="1">
            <a:off x="5414554" y="4606176"/>
            <a:ext cx="830487" cy="535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5B26BC-B764-4660-8ED2-56BC60884864}"/>
              </a:ext>
            </a:extLst>
          </p:cNvPr>
          <p:cNvCxnSpPr>
            <a:stCxn id="18" idx="2"/>
            <a:endCxn id="19" idx="3"/>
          </p:cNvCxnSpPr>
          <p:nvPr/>
        </p:nvCxnSpPr>
        <p:spPr>
          <a:xfrm flipH="1" flipV="1">
            <a:off x="5041518" y="3945786"/>
            <a:ext cx="1179176" cy="604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E26AF1-B611-4857-A481-8A0D77DDB0F8}"/>
              </a:ext>
            </a:extLst>
          </p:cNvPr>
          <p:cNvCxnSpPr>
            <a:stCxn id="18" idx="0"/>
            <a:endCxn id="24" idx="2"/>
          </p:cNvCxnSpPr>
          <p:nvPr/>
        </p:nvCxnSpPr>
        <p:spPr>
          <a:xfrm flipV="1">
            <a:off x="6303821" y="3484975"/>
            <a:ext cx="0" cy="98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B56AF8-758F-42B4-A4BE-7C9440835E13}"/>
              </a:ext>
            </a:extLst>
          </p:cNvPr>
          <p:cNvCxnSpPr>
            <a:cxnSpLocks/>
            <a:stCxn id="18" idx="7"/>
            <a:endCxn id="22" idx="1"/>
          </p:cNvCxnSpPr>
          <p:nvPr/>
        </p:nvCxnSpPr>
        <p:spPr>
          <a:xfrm flipV="1">
            <a:off x="6362601" y="4091709"/>
            <a:ext cx="1282225" cy="40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B801DA-3F3B-4F8C-9728-49442F6C536A}"/>
              </a:ext>
            </a:extLst>
          </p:cNvPr>
          <p:cNvCxnSpPr>
            <a:stCxn id="18" idx="5"/>
            <a:endCxn id="21" idx="1"/>
          </p:cNvCxnSpPr>
          <p:nvPr/>
        </p:nvCxnSpPr>
        <p:spPr>
          <a:xfrm>
            <a:off x="6362601" y="4606176"/>
            <a:ext cx="672625" cy="69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8FBEC61-5C57-444E-9690-14246ECEEADA}"/>
              </a:ext>
            </a:extLst>
          </p:cNvPr>
          <p:cNvCxnSpPr>
            <a:cxnSpLocks/>
            <a:stCxn id="19" idx="1"/>
            <a:endCxn id="28" idx="3"/>
          </p:cNvCxnSpPr>
          <p:nvPr/>
        </p:nvCxnSpPr>
        <p:spPr>
          <a:xfrm flipH="1" flipV="1">
            <a:off x="4127122" y="3257455"/>
            <a:ext cx="92360" cy="688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0C12FE-998E-401B-BD02-94233205A06E}"/>
              </a:ext>
            </a:extLst>
          </p:cNvPr>
          <p:cNvCxnSpPr>
            <a:cxnSpLocks/>
            <a:stCxn id="19" idx="1"/>
            <a:endCxn id="29" idx="3"/>
          </p:cNvCxnSpPr>
          <p:nvPr/>
        </p:nvCxnSpPr>
        <p:spPr>
          <a:xfrm flipH="1" flipV="1">
            <a:off x="3651449" y="3605461"/>
            <a:ext cx="568033" cy="34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231074-8FAC-4738-81AB-3CC244ED7998}"/>
              </a:ext>
            </a:extLst>
          </p:cNvPr>
          <p:cNvCxnSpPr>
            <a:cxnSpLocks/>
            <a:stCxn id="19" idx="1"/>
            <a:endCxn id="30" idx="3"/>
          </p:cNvCxnSpPr>
          <p:nvPr/>
        </p:nvCxnSpPr>
        <p:spPr>
          <a:xfrm flipH="1">
            <a:off x="3510591" y="3945786"/>
            <a:ext cx="708891" cy="315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BE86A0-908E-4BAC-A19C-72D1BBD545B5}"/>
              </a:ext>
            </a:extLst>
          </p:cNvPr>
          <p:cNvCxnSpPr>
            <a:stCxn id="19" idx="1"/>
            <a:endCxn id="32" idx="3"/>
          </p:cNvCxnSpPr>
          <p:nvPr/>
        </p:nvCxnSpPr>
        <p:spPr>
          <a:xfrm flipH="1">
            <a:off x="3651449" y="3945786"/>
            <a:ext cx="568033" cy="99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9746EC-8419-4DA4-9467-204E38F9F4F9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>
            <a:off x="7644826" y="5427002"/>
            <a:ext cx="319809" cy="487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F46D3B-D10E-406B-A81B-020D80E44104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 flipV="1">
            <a:off x="8466862" y="3421739"/>
            <a:ext cx="670218" cy="66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895ACE-FA16-466D-BAD6-09DBCBD493B1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>
            <a:off x="8466862" y="4091709"/>
            <a:ext cx="714095" cy="21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D34CB8-DB1D-484C-8758-E82737013003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 flipV="1">
            <a:off x="8254426" y="5298138"/>
            <a:ext cx="5255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5AACEF-458E-4AEE-9FF1-D5A03FB9838C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 flipV="1">
            <a:off x="9875098" y="5196869"/>
            <a:ext cx="634769" cy="10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F7A2B9-D7A2-473E-867A-B7C499F80A5C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9875098" y="5298138"/>
            <a:ext cx="634769" cy="62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DFE8CE-CDF7-4223-B92B-6B75F6BB4D92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flipH="1">
            <a:off x="2919439" y="5053703"/>
            <a:ext cx="191684" cy="23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ABAD42-23D3-4179-8DB6-47DBACD9F08F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2700103" y="5504864"/>
            <a:ext cx="219336" cy="30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D3EAB3-B767-4371-BE01-06EA594A246F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V="1">
            <a:off x="6303821" y="2817425"/>
            <a:ext cx="518969" cy="45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Document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8BE3A-7687-4AF4-9EFD-2C46F306DA40}"/>
              </a:ext>
            </a:extLst>
          </p:cNvPr>
          <p:cNvSpPr txBox="1"/>
          <p:nvPr/>
        </p:nvSpPr>
        <p:spPr>
          <a:xfrm>
            <a:off x="751691" y="2259470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stuff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4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Document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8BE3A-7687-4AF4-9EFD-2C46F306DA40}"/>
              </a:ext>
            </a:extLst>
          </p:cNvPr>
          <p:cNvSpPr txBox="1"/>
          <p:nvPr/>
        </p:nvSpPr>
        <p:spPr>
          <a:xfrm>
            <a:off x="751691" y="2259470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stuff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51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Answer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8E3460-E591-4E84-8DBE-28497644C291}"/>
              </a:ext>
            </a:extLst>
          </p:cNvPr>
          <p:cNvSpPr txBox="1"/>
          <p:nvPr/>
        </p:nvSpPr>
        <p:spPr>
          <a:xfrm>
            <a:off x="503805" y="2059593"/>
            <a:ext cx="4361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Our documents are question and answer sets, so get features for both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2B569E-B904-4169-BFF6-D2179536755D}"/>
              </a:ext>
            </a:extLst>
          </p:cNvPr>
          <p:cNvSpPr txBox="1"/>
          <p:nvPr/>
        </p:nvSpPr>
        <p:spPr>
          <a:xfrm>
            <a:off x="500771" y="3543208"/>
            <a:ext cx="4006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Matching question keywords/head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F34A7-C629-4CCC-928B-6E0AD381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94" y="2644368"/>
            <a:ext cx="6248400" cy="26860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0C10FC-7307-4B77-A429-25C6AEA1D18C}"/>
              </a:ext>
            </a:extLst>
          </p:cNvPr>
          <p:cNvSpPr txBox="1"/>
          <p:nvPr/>
        </p:nvSpPr>
        <p:spPr>
          <a:xfrm>
            <a:off x="503807" y="1537343"/>
            <a:ext cx="376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Answer Features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520639-5E08-4170-BD25-60A9BBCD6761}"/>
              </a:ext>
            </a:extLst>
          </p:cNvPr>
          <p:cNvSpPr txBox="1"/>
          <p:nvPr/>
        </p:nvSpPr>
        <p:spPr>
          <a:xfrm>
            <a:off x="507376" y="2976239"/>
            <a:ext cx="293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Matching answer type</a:t>
            </a:r>
          </a:p>
        </p:txBody>
      </p:sp>
    </p:spTree>
    <p:extLst>
      <p:ext uri="{BB962C8B-B14F-4D97-AF65-F5344CB8AC3E}">
        <p14:creationId xmlns:p14="http://schemas.microsoft.com/office/powerpoint/2010/main" val="149949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Answer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8BE3A-7687-4AF4-9EFD-2C46F306DA40}"/>
              </a:ext>
            </a:extLst>
          </p:cNvPr>
          <p:cNvSpPr txBox="1"/>
          <p:nvPr/>
        </p:nvSpPr>
        <p:spPr>
          <a:xfrm>
            <a:off x="751691" y="2259470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stuff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084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4939</TotalTime>
  <Words>485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</vt:lpstr>
      <vt:lpstr>Calibri</vt:lpstr>
      <vt:lpstr>Calibri Light</vt:lpstr>
      <vt:lpstr>Segoe UI Black</vt:lpstr>
      <vt:lpstr>Office Theme</vt:lpstr>
      <vt:lpstr>Disney Q and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Rheumatoid Arthritis</dc:title>
  <dc:creator>Allison, Leigh D</dc:creator>
  <cp:lastModifiedBy>leigh allison</cp:lastModifiedBy>
  <cp:revision>169</cp:revision>
  <dcterms:created xsi:type="dcterms:W3CDTF">2020-04-19T22:00:42Z</dcterms:created>
  <dcterms:modified xsi:type="dcterms:W3CDTF">2020-12-02T04:44:32Z</dcterms:modified>
</cp:coreProperties>
</file>