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8CC"/>
    <a:srgbClr val="006699"/>
    <a:srgbClr val="86DDE6"/>
    <a:srgbClr val="6F8CDF"/>
    <a:srgbClr val="1F6CA1"/>
    <a:srgbClr val="21939F"/>
    <a:srgbClr val="8BE1D1"/>
    <a:srgbClr val="7798D3"/>
    <a:srgbClr val="5E85CA"/>
    <a:srgbClr val="7294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20" d="100"/>
          <a:sy n="120" d="100"/>
        </p:scale>
        <p:origin x="-1956" y="6"/>
      </p:cViewPr>
      <p:guideLst>
        <p:guide orient="horz" pos="2160"/>
        <p:guide pos="3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FA9EDC-EAE1-4C95-AE7A-799C15C64B70}" type="datetimeFigureOut">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76938-09ED-4872-8FDC-79EB42A286E8}" type="slidenum">
              <a:rPr lang="en-US" smtClean="0"/>
              <a:t>‹#›</a:t>
            </a:fld>
            <a:endParaRPr lang="en-US"/>
          </a:p>
        </p:txBody>
      </p:sp>
    </p:spTree>
    <p:extLst>
      <p:ext uri="{BB962C8B-B14F-4D97-AF65-F5344CB8AC3E}">
        <p14:creationId xmlns:p14="http://schemas.microsoft.com/office/powerpoint/2010/main" val="2996819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A9EDC-EAE1-4C95-AE7A-799C15C64B70}" type="datetimeFigureOut">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76938-09ED-4872-8FDC-79EB42A286E8}" type="slidenum">
              <a:rPr lang="en-US" smtClean="0"/>
              <a:t>‹#›</a:t>
            </a:fld>
            <a:endParaRPr lang="en-US"/>
          </a:p>
        </p:txBody>
      </p:sp>
    </p:spTree>
    <p:extLst>
      <p:ext uri="{BB962C8B-B14F-4D97-AF65-F5344CB8AC3E}">
        <p14:creationId xmlns:p14="http://schemas.microsoft.com/office/powerpoint/2010/main" val="57443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1"/>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41"/>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A9EDC-EAE1-4C95-AE7A-799C15C64B70}" type="datetimeFigureOut">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76938-09ED-4872-8FDC-79EB42A286E8}" type="slidenum">
              <a:rPr lang="en-US" smtClean="0"/>
              <a:t>‹#›</a:t>
            </a:fld>
            <a:endParaRPr lang="en-US"/>
          </a:p>
        </p:txBody>
      </p:sp>
    </p:spTree>
    <p:extLst>
      <p:ext uri="{BB962C8B-B14F-4D97-AF65-F5344CB8AC3E}">
        <p14:creationId xmlns:p14="http://schemas.microsoft.com/office/powerpoint/2010/main" val="2415224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A9EDC-EAE1-4C95-AE7A-799C15C64B70}" type="datetimeFigureOut">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76938-09ED-4872-8FDC-79EB42A286E8}" type="slidenum">
              <a:rPr lang="en-US" smtClean="0"/>
              <a:t>‹#›</a:t>
            </a:fld>
            <a:endParaRPr lang="en-US"/>
          </a:p>
        </p:txBody>
      </p:sp>
    </p:spTree>
    <p:extLst>
      <p:ext uri="{BB962C8B-B14F-4D97-AF65-F5344CB8AC3E}">
        <p14:creationId xmlns:p14="http://schemas.microsoft.com/office/powerpoint/2010/main" val="327244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FA9EDC-EAE1-4C95-AE7A-799C15C64B70}" type="datetimeFigureOut">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76938-09ED-4872-8FDC-79EB42A286E8}" type="slidenum">
              <a:rPr lang="en-US" smtClean="0"/>
              <a:t>‹#›</a:t>
            </a:fld>
            <a:endParaRPr lang="en-US"/>
          </a:p>
        </p:txBody>
      </p:sp>
    </p:spTree>
    <p:extLst>
      <p:ext uri="{BB962C8B-B14F-4D97-AF65-F5344CB8AC3E}">
        <p14:creationId xmlns:p14="http://schemas.microsoft.com/office/powerpoint/2010/main" val="73429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3"/>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3"/>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FA9EDC-EAE1-4C95-AE7A-799C15C64B70}" type="datetimeFigureOut">
              <a:rPr lang="en-US" smtClean="0"/>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76938-09ED-4872-8FDC-79EB42A286E8}" type="slidenum">
              <a:rPr lang="en-US" smtClean="0"/>
              <a:t>‹#›</a:t>
            </a:fld>
            <a:endParaRPr lang="en-US"/>
          </a:p>
        </p:txBody>
      </p:sp>
    </p:spTree>
    <p:extLst>
      <p:ext uri="{BB962C8B-B14F-4D97-AF65-F5344CB8AC3E}">
        <p14:creationId xmlns:p14="http://schemas.microsoft.com/office/powerpoint/2010/main" val="136546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FA9EDC-EAE1-4C95-AE7A-799C15C64B70}" type="datetimeFigureOut">
              <a:rPr lang="en-US" smtClean="0"/>
              <a:t>7/16/2019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A76938-09ED-4872-8FDC-79EB42A286E8}" type="slidenum">
              <a:rPr lang="en-US" smtClean="0"/>
              <a:t>‹#›</a:t>
            </a:fld>
            <a:endParaRPr lang="en-US"/>
          </a:p>
        </p:txBody>
      </p:sp>
    </p:spTree>
    <p:extLst>
      <p:ext uri="{BB962C8B-B14F-4D97-AF65-F5344CB8AC3E}">
        <p14:creationId xmlns:p14="http://schemas.microsoft.com/office/powerpoint/2010/main" val="333034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FA9EDC-EAE1-4C95-AE7A-799C15C64B70}" type="datetimeFigureOut">
              <a:rPr lang="en-US" smtClean="0"/>
              <a:t>7/16/2019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A76938-09ED-4872-8FDC-79EB42A286E8}" type="slidenum">
              <a:rPr lang="en-US" smtClean="0"/>
              <a:t>‹#›</a:t>
            </a:fld>
            <a:endParaRPr lang="en-US"/>
          </a:p>
        </p:txBody>
      </p:sp>
    </p:spTree>
    <p:extLst>
      <p:ext uri="{BB962C8B-B14F-4D97-AF65-F5344CB8AC3E}">
        <p14:creationId xmlns:p14="http://schemas.microsoft.com/office/powerpoint/2010/main" val="2173908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A9EDC-EAE1-4C95-AE7A-799C15C64B70}" type="datetimeFigureOut">
              <a:rPr lang="en-US" smtClean="0"/>
              <a:t>7/16/2019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A76938-09ED-4872-8FDC-79EB42A286E8}" type="slidenum">
              <a:rPr lang="en-US" smtClean="0"/>
              <a:t>‹#›</a:t>
            </a:fld>
            <a:endParaRPr lang="en-US"/>
          </a:p>
        </p:txBody>
      </p:sp>
    </p:spTree>
    <p:extLst>
      <p:ext uri="{BB962C8B-B14F-4D97-AF65-F5344CB8AC3E}">
        <p14:creationId xmlns:p14="http://schemas.microsoft.com/office/powerpoint/2010/main" val="2920165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A9EDC-EAE1-4C95-AE7A-799C15C64B70}" type="datetimeFigureOut">
              <a:rPr lang="en-US" smtClean="0"/>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76938-09ED-4872-8FDC-79EB42A286E8}" type="slidenum">
              <a:rPr lang="en-US" smtClean="0"/>
              <a:t>‹#›</a:t>
            </a:fld>
            <a:endParaRPr lang="en-US"/>
          </a:p>
        </p:txBody>
      </p:sp>
    </p:spTree>
    <p:extLst>
      <p:ext uri="{BB962C8B-B14F-4D97-AF65-F5344CB8AC3E}">
        <p14:creationId xmlns:p14="http://schemas.microsoft.com/office/powerpoint/2010/main" val="1334209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A9EDC-EAE1-4C95-AE7A-799C15C64B70}" type="datetimeFigureOut">
              <a:rPr lang="en-US" smtClean="0"/>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76938-09ED-4872-8FDC-79EB42A286E8}" type="slidenum">
              <a:rPr lang="en-US" smtClean="0"/>
              <a:t>‹#›</a:t>
            </a:fld>
            <a:endParaRPr lang="en-US"/>
          </a:p>
        </p:txBody>
      </p:sp>
    </p:spTree>
    <p:extLst>
      <p:ext uri="{BB962C8B-B14F-4D97-AF65-F5344CB8AC3E}">
        <p14:creationId xmlns:p14="http://schemas.microsoft.com/office/powerpoint/2010/main" val="1974463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95300" y="1600203"/>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95300" y="6356353"/>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A9EDC-EAE1-4C95-AE7A-799C15C64B70}" type="datetimeFigureOut">
              <a:rPr lang="en-US" smtClean="0"/>
              <a:t>7/16/2019</a:t>
            </a:fld>
            <a:endParaRPr lang="en-US"/>
          </a:p>
        </p:txBody>
      </p:sp>
      <p:sp>
        <p:nvSpPr>
          <p:cNvPr id="5" name="Footer Placeholder 4"/>
          <p:cNvSpPr>
            <a:spLocks noGrp="1"/>
          </p:cNvSpPr>
          <p:nvPr>
            <p:ph type="ftr" sz="quarter" idx="3"/>
          </p:nvPr>
        </p:nvSpPr>
        <p:spPr>
          <a:xfrm>
            <a:off x="3384550" y="6356353"/>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3"/>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76938-09ED-4872-8FDC-79EB42A286E8}" type="slidenum">
              <a:rPr lang="en-US" smtClean="0"/>
              <a:t>‹#›</a:t>
            </a:fld>
            <a:endParaRPr lang="en-US"/>
          </a:p>
        </p:txBody>
      </p:sp>
    </p:spTree>
    <p:extLst>
      <p:ext uri="{BB962C8B-B14F-4D97-AF65-F5344CB8AC3E}">
        <p14:creationId xmlns:p14="http://schemas.microsoft.com/office/powerpoint/2010/main" val="38281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 y="879896"/>
            <a:ext cx="9878025" cy="5673304"/>
          </a:xfrm>
          <a:prstGeom prst="rect">
            <a:avLst/>
          </a:prstGeom>
          <a:gradFill flip="none" rotWithShape="1">
            <a:gsLst>
              <a:gs pos="100000">
                <a:schemeClr val="bg1"/>
              </a:gs>
              <a:gs pos="0">
                <a:srgbClr val="E0F3FC"/>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Times New Roman" panose="02020603050405020304" pitchFamily="18" charset="0"/>
              <a:cs typeface="Times New Roman" panose="02020603050405020304" pitchFamily="18" charset="0"/>
            </a:endParaRPr>
          </a:p>
        </p:txBody>
      </p:sp>
      <p:sp>
        <p:nvSpPr>
          <p:cNvPr id="4" name="Title 3"/>
          <p:cNvSpPr>
            <a:spLocks noGrp="1"/>
          </p:cNvSpPr>
          <p:nvPr>
            <p:ph type="ctrTitle"/>
          </p:nvPr>
        </p:nvSpPr>
        <p:spPr>
          <a:xfrm>
            <a:off x="2886075" y="152400"/>
            <a:ext cx="4133851" cy="612774"/>
          </a:xfrm>
        </p:spPr>
        <p:txBody>
          <a:bodyPr>
            <a:normAutofit/>
          </a:bodyPr>
          <a:lstStyle/>
          <a:p>
            <a:r>
              <a:rPr lang="en-US" sz="1800" dirty="0" smtClean="0">
                <a:latin typeface="Times New Roman" panose="02020603050405020304" pitchFamily="18" charset="0"/>
                <a:cs typeface="Times New Roman" panose="02020603050405020304" pitchFamily="18" charset="0"/>
              </a:rPr>
              <a:t>Optimizing Edgelist to Compresses Sparse Representation with Big Data Sets</a:t>
            </a:r>
            <a:endParaRPr lang="en-US" sz="1800" dirty="0">
              <a:latin typeface="Times New Roman" panose="02020603050405020304" pitchFamily="18" charset="0"/>
              <a:cs typeface="Times New Roman" panose="02020603050405020304" pitchFamily="18" charset="0"/>
            </a:endParaRPr>
          </a:p>
        </p:txBody>
      </p:sp>
      <p:sp>
        <p:nvSpPr>
          <p:cNvPr id="6" name="Rectangle 5"/>
          <p:cNvSpPr/>
          <p:nvPr/>
        </p:nvSpPr>
        <p:spPr>
          <a:xfrm>
            <a:off x="0" y="0"/>
            <a:ext cx="9906000" cy="914400"/>
          </a:xfrm>
          <a:prstGeom prst="rect">
            <a:avLst/>
          </a:prstGeom>
          <a:gradFill flip="none" rotWithShape="1">
            <a:gsLst>
              <a:gs pos="100000">
                <a:srgbClr val="006699"/>
              </a:gs>
              <a:gs pos="0">
                <a:srgbClr val="0088CC"/>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6201" y="39470"/>
            <a:ext cx="5486400" cy="646331"/>
          </a:xfrm>
          <a:prstGeom prst="rect">
            <a:avLst/>
          </a:prstGeom>
          <a:noFill/>
        </p:spPr>
        <p:txBody>
          <a:bodyPr wrap="square" rtlCol="0">
            <a:spAutoFit/>
          </a:bodyPr>
          <a:lstStyle/>
          <a:p>
            <a:r>
              <a:rPr lang="en-US" b="1" cap="small" dirty="0" smtClean="0">
                <a:solidFill>
                  <a:schemeClr val="bg1"/>
                </a:solidFill>
                <a:latin typeface="Times New Roman" panose="02020603050405020304" pitchFamily="18" charset="0"/>
                <a:cs typeface="Times New Roman" panose="02020603050405020304" pitchFamily="18" charset="0"/>
              </a:rPr>
              <a:t>Optimizing Edge List to Compressed Sparse Row Representation Conversion with Big Data Sets</a:t>
            </a:r>
            <a:endParaRPr lang="en-US" b="1" cap="small"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76201" y="602899"/>
            <a:ext cx="5181600" cy="276999"/>
          </a:xfrm>
          <a:prstGeom prst="rect">
            <a:avLst/>
          </a:prstGeom>
          <a:noFill/>
        </p:spPr>
        <p:txBody>
          <a:bodyPr wrap="square" rtlCol="0">
            <a:spAutoFit/>
          </a:bodyPr>
          <a:lstStyle/>
          <a:p>
            <a:r>
              <a:rPr lang="en-US" sz="1200" dirty="0" smtClean="0">
                <a:solidFill>
                  <a:schemeClr val="bg1"/>
                </a:solidFill>
                <a:latin typeface="Times New Roman" panose="02020603050405020304" pitchFamily="18" charset="0"/>
                <a:cs typeface="Times New Roman" panose="02020603050405020304" pitchFamily="18" charset="0"/>
              </a:rPr>
              <a:t>Ulysses Butler and Joseph Li</a:t>
            </a:r>
            <a:endParaRPr lang="en-US" sz="1200"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E:\Libraries\Documents\REUPoster\NSF_4-Color_bitmap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1" y="182990"/>
            <a:ext cx="478571" cy="4810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Libraries\Documents\REUPoster\MOLSAM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182990"/>
            <a:ext cx="956508" cy="47222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Libraries\Documents\REUPoster\TruLogoSimplified-FINAL-P-O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0602" y="152401"/>
            <a:ext cx="1267425"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Libraries\Documents\REUPoster\2_Line_Horizontal\PNG\2linehrzrev(RGB)1000-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5000" y="175488"/>
            <a:ext cx="1189435" cy="487226"/>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1" y="6400800"/>
            <a:ext cx="9906000" cy="457200"/>
          </a:xfrm>
          <a:prstGeom prst="rect">
            <a:avLst/>
          </a:prstGeom>
          <a:gradFill flip="none" rotWithShape="1">
            <a:gsLst>
              <a:gs pos="100000">
                <a:srgbClr val="006699"/>
              </a:gs>
              <a:gs pos="0">
                <a:srgbClr val="0088CC"/>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5" name="Rectangle 24"/>
          <p:cNvSpPr/>
          <p:nvPr/>
        </p:nvSpPr>
        <p:spPr>
          <a:xfrm>
            <a:off x="112143" y="1066802"/>
            <a:ext cx="3316858" cy="244733"/>
          </a:xfrm>
          <a:prstGeom prst="rect">
            <a:avLst/>
          </a:prstGeom>
          <a:gradFill flip="none" rotWithShape="1">
            <a:gsLst>
              <a:gs pos="100000">
                <a:srgbClr val="006699"/>
              </a:gs>
              <a:gs pos="0">
                <a:srgbClr val="0088CC"/>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112143" y="1034536"/>
            <a:ext cx="2173858" cy="276999"/>
          </a:xfrm>
          <a:prstGeom prst="rect">
            <a:avLst/>
          </a:prstGeom>
          <a:noFill/>
        </p:spPr>
        <p:txBody>
          <a:bodyPr wrap="square" rtlCol="0">
            <a:spAutoFit/>
          </a:bodyPr>
          <a:lstStyle/>
          <a:p>
            <a:r>
              <a:rPr lang="en-US" sz="1200" b="1" cap="small" dirty="0" smtClean="0">
                <a:solidFill>
                  <a:schemeClr val="bg1"/>
                </a:solidFill>
                <a:latin typeface="Times New Roman" panose="02020603050405020304" pitchFamily="18" charset="0"/>
                <a:cs typeface="Times New Roman" panose="02020603050405020304" pitchFamily="18" charset="0"/>
              </a:rPr>
              <a:t>Introduction</a:t>
            </a:r>
            <a:endParaRPr lang="en-US" sz="1200" b="1" cap="small" dirty="0">
              <a:solidFill>
                <a:schemeClr val="bg1"/>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112143" y="1295401"/>
            <a:ext cx="3316858" cy="2015936"/>
          </a:xfrm>
          <a:prstGeom prst="rect">
            <a:avLst/>
          </a:prstGeom>
          <a:noFill/>
        </p:spPr>
        <p:txBody>
          <a:bodyPr wrap="square" rtlCol="0">
            <a:spAutoFit/>
          </a:bodyPr>
          <a:lstStyle/>
          <a:p>
            <a:pPr algn="just">
              <a:spcAft>
                <a:spcPts val="600"/>
              </a:spcAft>
            </a:pPr>
            <a:r>
              <a:rPr lang="en-US" sz="1000" dirty="0" smtClean="0">
                <a:solidFill>
                  <a:schemeClr val="tx2"/>
                </a:solidFill>
                <a:latin typeface="Times New Roman" panose="02020603050405020304" pitchFamily="18" charset="0"/>
                <a:cs typeface="Times New Roman" panose="02020603050405020304" pitchFamily="18" charset="0"/>
              </a:rPr>
              <a:t>Data preprocessing is becoming increasingly important in today’s world as the amount of data handled increases. Usually, this involves converting data from one format to another. One popular case is the conversion from an edge list to compressed sparse row (CSR) format in graph applications.</a:t>
            </a:r>
          </a:p>
          <a:p>
            <a:pPr algn="just">
              <a:spcAft>
                <a:spcPts val="600"/>
              </a:spcAft>
            </a:pPr>
            <a:r>
              <a:rPr lang="en-US" sz="1000" dirty="0" smtClean="0">
                <a:solidFill>
                  <a:schemeClr val="tx2"/>
                </a:solidFill>
                <a:latin typeface="Times New Roman" panose="02020603050405020304" pitchFamily="18" charset="0"/>
                <a:cs typeface="Times New Roman" panose="02020603050405020304" pitchFamily="18" charset="0"/>
              </a:rPr>
              <a:t>Graphs are commonly represented as matrices. This works well for small graphs</a:t>
            </a:r>
            <a:r>
              <a:rPr lang="en-US" sz="1000" i="1" dirty="0" smtClean="0">
                <a:solidFill>
                  <a:schemeClr val="tx2"/>
                </a:solidFill>
                <a:latin typeface="Times New Roman" panose="02020603050405020304" pitchFamily="18" charset="0"/>
                <a:cs typeface="Times New Roman" panose="02020603050405020304" pitchFamily="18" charset="0"/>
              </a:rPr>
              <a:t>, but as the number of vertices gets larger, the size of the matrix grows quadratically</a:t>
            </a:r>
            <a:r>
              <a:rPr lang="en-US" sz="1000" dirty="0" smtClean="0">
                <a:solidFill>
                  <a:schemeClr val="tx2"/>
                </a:solidFill>
                <a:latin typeface="Times New Roman" panose="02020603050405020304" pitchFamily="18" charset="0"/>
                <a:cs typeface="Times New Roman" panose="02020603050405020304" pitchFamily="18" charset="0"/>
              </a:rPr>
              <a:t>. For large, sparse graphs, other representations are needed. Two such representations are edge lists and CSR format. In this project, we take a large edge list and convert it into CSR format.</a:t>
            </a:r>
            <a:endParaRPr lang="en-US" sz="1000" dirty="0">
              <a:solidFill>
                <a:schemeClr val="tx2"/>
              </a:solidFill>
              <a:latin typeface="Times New Roman" panose="02020603050405020304" pitchFamily="18" charset="0"/>
              <a:cs typeface="Times New Roman" panose="02020603050405020304" pitchFamily="18" charset="0"/>
            </a:endParaRPr>
          </a:p>
        </p:txBody>
      </p:sp>
      <p:sp>
        <p:nvSpPr>
          <p:cNvPr id="29" name="Rectangle 28"/>
          <p:cNvSpPr/>
          <p:nvPr/>
        </p:nvSpPr>
        <p:spPr>
          <a:xfrm>
            <a:off x="112145" y="3311792"/>
            <a:ext cx="3316858" cy="244733"/>
          </a:xfrm>
          <a:prstGeom prst="rect">
            <a:avLst/>
          </a:prstGeom>
          <a:gradFill flip="none" rotWithShape="1">
            <a:gsLst>
              <a:gs pos="100000">
                <a:srgbClr val="006699"/>
              </a:gs>
              <a:gs pos="0">
                <a:srgbClr val="0088CC"/>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112146" y="3279527"/>
            <a:ext cx="2173858" cy="276999"/>
          </a:xfrm>
          <a:prstGeom prst="rect">
            <a:avLst/>
          </a:prstGeom>
          <a:noFill/>
        </p:spPr>
        <p:txBody>
          <a:bodyPr wrap="square" rtlCol="0">
            <a:spAutoFit/>
          </a:bodyPr>
          <a:lstStyle/>
          <a:p>
            <a:r>
              <a:rPr lang="en-US" sz="1200" b="1" cap="small" dirty="0" smtClean="0">
                <a:solidFill>
                  <a:schemeClr val="bg1"/>
                </a:solidFill>
                <a:latin typeface="Times New Roman" panose="02020603050405020304" pitchFamily="18" charset="0"/>
                <a:cs typeface="Times New Roman" panose="02020603050405020304" pitchFamily="18" charset="0"/>
              </a:rPr>
              <a:t>Objective</a:t>
            </a:r>
            <a:endParaRPr lang="en-US" sz="1200" b="1" cap="small" dirty="0">
              <a:solidFill>
                <a:schemeClr val="bg1"/>
              </a:solidFill>
              <a:latin typeface="Times New Roman" panose="02020603050405020304" pitchFamily="18" charset="0"/>
              <a:cs typeface="Times New Roman" panose="02020603050405020304" pitchFamily="18" charset="0"/>
            </a:endParaRPr>
          </a:p>
        </p:txBody>
      </p:sp>
      <p:sp>
        <p:nvSpPr>
          <p:cNvPr id="31" name="TextBox 30"/>
          <p:cNvSpPr txBox="1"/>
          <p:nvPr/>
        </p:nvSpPr>
        <p:spPr>
          <a:xfrm>
            <a:off x="112145" y="3540391"/>
            <a:ext cx="3316858" cy="2785378"/>
          </a:xfrm>
          <a:prstGeom prst="rect">
            <a:avLst/>
          </a:prstGeom>
          <a:noFill/>
        </p:spPr>
        <p:txBody>
          <a:bodyPr wrap="square" rtlCol="0">
            <a:spAutoFit/>
          </a:bodyPr>
          <a:lstStyle/>
          <a:p>
            <a:pPr algn="just">
              <a:spcAft>
                <a:spcPts val="600"/>
              </a:spcAft>
            </a:pPr>
            <a:r>
              <a:rPr lang="en-US" sz="1000" dirty="0" smtClean="0">
                <a:solidFill>
                  <a:schemeClr val="tx2"/>
                </a:solidFill>
                <a:latin typeface="Times New Roman" panose="02020603050405020304" pitchFamily="18" charset="0"/>
                <a:cs typeface="Times New Roman" panose="02020603050405020304" pitchFamily="18" charset="0"/>
              </a:rPr>
              <a:t>Our goal is to convert large, unsorted edge lists into CSR format. The edge list is represented by an array of tuples. The two elements of the tuple represent the two vertices that are being connected by the given edge in the array. Optionally, a parallel array can be added to represent the weight values of the edges.</a:t>
            </a:r>
          </a:p>
          <a:p>
            <a:pPr algn="just">
              <a:spcAft>
                <a:spcPts val="600"/>
              </a:spcAft>
            </a:pPr>
            <a:r>
              <a:rPr lang="en-US" sz="1000" dirty="0" smtClean="0">
                <a:solidFill>
                  <a:schemeClr val="tx2"/>
                </a:solidFill>
                <a:latin typeface="Times New Roman" panose="02020603050405020304" pitchFamily="18" charset="0"/>
                <a:cs typeface="Times New Roman" panose="02020603050405020304" pitchFamily="18" charset="0"/>
              </a:rPr>
              <a:t>CSR is a format designed to compactly store the information encoded by a matrix. In our case, the matrix is a square matrix where the axes represent the vertex labels, and the values of the matrix represent the weight of the edge connecting the vertices. CSR consists of two arrays, with an optional array that can be used to store the weight values. One of the arrays stores the column of the weight values as they are found in row-major order, while the other is a progressive sum. The first value of this array is 0, while the following values represent the number of edges that are at and above the current row.</a:t>
            </a:r>
          </a:p>
        </p:txBody>
      </p:sp>
      <p:sp>
        <p:nvSpPr>
          <p:cNvPr id="35" name="Rectangle 34"/>
          <p:cNvSpPr/>
          <p:nvPr/>
        </p:nvSpPr>
        <p:spPr>
          <a:xfrm>
            <a:off x="3657600" y="1066802"/>
            <a:ext cx="6019800" cy="244733"/>
          </a:xfrm>
          <a:prstGeom prst="rect">
            <a:avLst/>
          </a:prstGeom>
          <a:gradFill flip="none" rotWithShape="1">
            <a:gsLst>
              <a:gs pos="100000">
                <a:srgbClr val="006699"/>
              </a:gs>
              <a:gs pos="0">
                <a:srgbClr val="0088CC"/>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3657600" y="1034536"/>
            <a:ext cx="2421920" cy="276999"/>
          </a:xfrm>
          <a:prstGeom prst="rect">
            <a:avLst/>
          </a:prstGeom>
          <a:noFill/>
        </p:spPr>
        <p:txBody>
          <a:bodyPr wrap="square" rtlCol="0">
            <a:spAutoFit/>
          </a:bodyPr>
          <a:lstStyle/>
          <a:p>
            <a:r>
              <a:rPr lang="en-US" sz="1200" b="1" cap="small" dirty="0" smtClean="0">
                <a:solidFill>
                  <a:schemeClr val="bg1"/>
                </a:solidFill>
                <a:latin typeface="Times New Roman" panose="02020603050405020304" pitchFamily="18" charset="0"/>
                <a:cs typeface="Times New Roman" panose="02020603050405020304" pitchFamily="18" charset="0"/>
              </a:rPr>
              <a:t>Sequential Algorithm</a:t>
            </a:r>
          </a:p>
        </p:txBody>
      </p:sp>
      <p:sp>
        <p:nvSpPr>
          <p:cNvPr id="37" name="TextBox 36"/>
          <p:cNvSpPr txBox="1"/>
          <p:nvPr/>
        </p:nvSpPr>
        <p:spPr>
          <a:xfrm>
            <a:off x="3657601" y="1295401"/>
            <a:ext cx="4685969" cy="861774"/>
          </a:xfrm>
          <a:prstGeom prst="rect">
            <a:avLst/>
          </a:prstGeom>
          <a:noFill/>
        </p:spPr>
        <p:txBody>
          <a:bodyPr wrap="square" rtlCol="0">
            <a:spAutoFit/>
          </a:bodyPr>
          <a:lstStyle/>
          <a:p>
            <a:pPr algn="just">
              <a:spcAft>
                <a:spcPts val="600"/>
              </a:spcAft>
            </a:pPr>
            <a:r>
              <a:rPr lang="en-US" sz="1000" dirty="0" smtClean="0">
                <a:solidFill>
                  <a:schemeClr val="tx2"/>
                </a:solidFill>
                <a:latin typeface="Times New Roman" panose="02020603050405020304" pitchFamily="18" charset="0"/>
                <a:cs typeface="Times New Roman" panose="02020603050405020304" pitchFamily="18" charset="0"/>
              </a:rPr>
              <a:t>We split the conversion into various stages. Since this is an undirected graph, we set a convention of listing the smaller vertex label first. Since we’ll want to remove duplicate edges later, this will ensure that equivalent edges are always adjacent to one another. Making this change to the edge list can trivially be done in linear time. The next step after this is to partition the edge list file into smaller parts that can each fit into RAM.</a:t>
            </a:r>
          </a:p>
        </p:txBody>
      </p:sp>
      <p:sp>
        <p:nvSpPr>
          <p:cNvPr id="38" name="Rectangle 37"/>
          <p:cNvSpPr/>
          <p:nvPr/>
        </p:nvSpPr>
        <p:spPr>
          <a:xfrm>
            <a:off x="3657600" y="4091228"/>
            <a:ext cx="6019800" cy="244733"/>
          </a:xfrm>
          <a:prstGeom prst="rect">
            <a:avLst/>
          </a:prstGeom>
          <a:gradFill flip="none" rotWithShape="1">
            <a:gsLst>
              <a:gs pos="100000">
                <a:srgbClr val="006699"/>
              </a:gs>
              <a:gs pos="0">
                <a:srgbClr val="0088CC"/>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9" name="TextBox 38"/>
          <p:cNvSpPr txBox="1"/>
          <p:nvPr/>
        </p:nvSpPr>
        <p:spPr>
          <a:xfrm>
            <a:off x="3657600" y="4058962"/>
            <a:ext cx="2421920" cy="276999"/>
          </a:xfrm>
          <a:prstGeom prst="rect">
            <a:avLst/>
          </a:prstGeom>
          <a:noFill/>
        </p:spPr>
        <p:txBody>
          <a:bodyPr wrap="square" rtlCol="0">
            <a:spAutoFit/>
          </a:bodyPr>
          <a:lstStyle/>
          <a:p>
            <a:r>
              <a:rPr lang="en-US" sz="1200" b="1" cap="small" dirty="0" smtClean="0">
                <a:solidFill>
                  <a:schemeClr val="bg1"/>
                </a:solidFill>
                <a:latin typeface="Times New Roman" panose="02020603050405020304" pitchFamily="18" charset="0"/>
                <a:cs typeface="Times New Roman" panose="02020603050405020304" pitchFamily="18" charset="0"/>
              </a:rPr>
              <a:t>Parallel Algorithm</a:t>
            </a:r>
          </a:p>
        </p:txBody>
      </p:sp>
      <p:sp>
        <p:nvSpPr>
          <p:cNvPr id="40" name="TextBox 39"/>
          <p:cNvSpPr txBox="1"/>
          <p:nvPr/>
        </p:nvSpPr>
        <p:spPr>
          <a:xfrm>
            <a:off x="3657600" y="4319828"/>
            <a:ext cx="6019800" cy="1169551"/>
          </a:xfrm>
          <a:prstGeom prst="rect">
            <a:avLst/>
          </a:prstGeom>
          <a:noFill/>
        </p:spPr>
        <p:txBody>
          <a:bodyPr wrap="square" rtlCol="0">
            <a:spAutoFit/>
          </a:bodyPr>
          <a:lstStyle/>
          <a:p>
            <a:pPr algn="just">
              <a:spcAft>
                <a:spcPts val="600"/>
              </a:spcAft>
            </a:pPr>
            <a:r>
              <a:rPr lang="en-US" sz="1000" dirty="0" smtClean="0">
                <a:solidFill>
                  <a:schemeClr val="tx2"/>
                </a:solidFill>
                <a:latin typeface="Times New Roman" panose="02020603050405020304" pitchFamily="18" charset="0"/>
                <a:cs typeface="Times New Roman" panose="02020603050405020304" pitchFamily="18" charset="0"/>
              </a:rPr>
              <a:t>We used OpenCL to parallelize various stages of this algorithm. The presort is trivial to parallelize, since each edge can be modified independently of all other values. We were able to create an algorithm that performed the merge in log(</a:t>
            </a:r>
            <a:r>
              <a:rPr lang="en-US" sz="1000" i="1" dirty="0" smtClean="0">
                <a:solidFill>
                  <a:schemeClr val="tx2"/>
                </a:solidFill>
                <a:latin typeface="Times New Roman" panose="02020603050405020304" pitchFamily="18" charset="0"/>
                <a:cs typeface="Times New Roman" panose="02020603050405020304" pitchFamily="18" charset="0"/>
              </a:rPr>
              <a:t>n</a:t>
            </a:r>
            <a:r>
              <a:rPr lang="en-US" sz="1000" dirty="0" smtClean="0">
                <a:solidFill>
                  <a:schemeClr val="tx2"/>
                </a:solidFill>
                <a:latin typeface="Times New Roman" panose="02020603050405020304" pitchFamily="18" charset="0"/>
                <a:cs typeface="Times New Roman" panose="02020603050405020304" pitchFamily="18" charset="0"/>
              </a:rPr>
              <a:t>) time, with each element finding its own index in the resulting array by adding its index in the current array, and using a binary search to find its index in the other array. These values are then added to get the resulting index. Finally, the postsort can also be done in </a:t>
            </a:r>
            <a:r>
              <a:rPr lang="en-US" sz="1000" dirty="0" smtClean="0">
                <a:solidFill>
                  <a:schemeClr val="tx2"/>
                </a:solidFill>
                <a:latin typeface="Times New Roman" panose="02020603050405020304" pitchFamily="18" charset="0"/>
                <a:cs typeface="Times New Roman" panose="02020603050405020304" pitchFamily="18" charset="0"/>
              </a:rPr>
              <a:t>log(</a:t>
            </a:r>
            <a:r>
              <a:rPr lang="en-US" sz="1000" i="1" dirty="0" smtClean="0">
                <a:solidFill>
                  <a:schemeClr val="tx2"/>
                </a:solidFill>
                <a:latin typeface="Times New Roman" panose="02020603050405020304" pitchFamily="18" charset="0"/>
                <a:cs typeface="Times New Roman" panose="02020603050405020304" pitchFamily="18" charset="0"/>
              </a:rPr>
              <a:t>n</a:t>
            </a:r>
            <a:r>
              <a:rPr lang="en-US" sz="1000" dirty="0" smtClean="0">
                <a:solidFill>
                  <a:schemeClr val="tx2"/>
                </a:solidFill>
                <a:latin typeface="Times New Roman" panose="02020603050405020304" pitchFamily="18" charset="0"/>
                <a:cs typeface="Times New Roman" panose="02020603050405020304" pitchFamily="18" charset="0"/>
              </a:rPr>
              <a:t>) time. A parallel array is created and filled with Boolean values represented as 1’s and 0’s. These values are determined by whether or not the following element is equal to the current one. A prefix sum is created, which gives the index of each element for the final array.</a:t>
            </a:r>
            <a:endParaRPr lang="en-US" sz="1000" dirty="0">
              <a:solidFill>
                <a:schemeClr val="tx2"/>
              </a:solidFill>
              <a:latin typeface="Times New Roman" panose="02020603050405020304" pitchFamily="18" charset="0"/>
              <a:cs typeface="Times New Roman" panose="02020603050405020304" pitchFamily="18" charset="0"/>
            </a:endParaRPr>
          </a:p>
        </p:txBody>
      </p:sp>
      <p:sp>
        <p:nvSpPr>
          <p:cNvPr id="41" name="Rectangle 40"/>
          <p:cNvSpPr/>
          <p:nvPr/>
        </p:nvSpPr>
        <p:spPr>
          <a:xfrm>
            <a:off x="3657600" y="5525871"/>
            <a:ext cx="3009900" cy="244733"/>
          </a:xfrm>
          <a:prstGeom prst="rect">
            <a:avLst/>
          </a:prstGeom>
          <a:gradFill flip="none" rotWithShape="1">
            <a:gsLst>
              <a:gs pos="100000">
                <a:srgbClr val="006699"/>
              </a:gs>
              <a:gs pos="0">
                <a:srgbClr val="0088CC"/>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2" name="TextBox 41"/>
          <p:cNvSpPr txBox="1"/>
          <p:nvPr/>
        </p:nvSpPr>
        <p:spPr>
          <a:xfrm>
            <a:off x="3657600" y="5493605"/>
            <a:ext cx="2421920" cy="276999"/>
          </a:xfrm>
          <a:prstGeom prst="rect">
            <a:avLst/>
          </a:prstGeom>
          <a:noFill/>
        </p:spPr>
        <p:txBody>
          <a:bodyPr wrap="square" rtlCol="0">
            <a:spAutoFit/>
          </a:bodyPr>
          <a:lstStyle/>
          <a:p>
            <a:r>
              <a:rPr lang="en-US" sz="1200" b="1" cap="small" dirty="0" smtClean="0">
                <a:solidFill>
                  <a:schemeClr val="bg1"/>
                </a:solidFill>
                <a:latin typeface="Times New Roman" panose="02020603050405020304" pitchFamily="18" charset="0"/>
                <a:cs typeface="Times New Roman" panose="02020603050405020304" pitchFamily="18" charset="0"/>
              </a:rPr>
              <a:t>Acknowledgements</a:t>
            </a:r>
          </a:p>
        </p:txBody>
      </p:sp>
      <p:sp>
        <p:nvSpPr>
          <p:cNvPr id="43" name="TextBox 42"/>
          <p:cNvSpPr txBox="1"/>
          <p:nvPr/>
        </p:nvSpPr>
        <p:spPr>
          <a:xfrm>
            <a:off x="3657600" y="5754471"/>
            <a:ext cx="3009900" cy="246221"/>
          </a:xfrm>
          <a:prstGeom prst="rect">
            <a:avLst/>
          </a:prstGeom>
          <a:noFill/>
        </p:spPr>
        <p:txBody>
          <a:bodyPr wrap="square" rtlCol="0">
            <a:spAutoFit/>
          </a:bodyPr>
          <a:lstStyle/>
          <a:p>
            <a:pPr algn="just">
              <a:spcAft>
                <a:spcPts val="600"/>
              </a:spcAft>
            </a:pPr>
            <a:r>
              <a:rPr lang="en-US" sz="1000" dirty="0" smtClean="0">
                <a:solidFill>
                  <a:schemeClr val="tx2"/>
                </a:solidFill>
                <a:latin typeface="Times New Roman" panose="02020603050405020304" pitchFamily="18" charset="0"/>
                <a:cs typeface="Times New Roman" panose="02020603050405020304" pitchFamily="18" charset="0"/>
              </a:rPr>
              <a:t>//TODO</a:t>
            </a:r>
            <a:endParaRPr lang="en-US" sz="1000" dirty="0">
              <a:solidFill>
                <a:schemeClr val="tx2"/>
              </a:solidFill>
              <a:latin typeface="Times New Roman" panose="02020603050405020304" pitchFamily="18" charset="0"/>
              <a:cs typeface="Times New Roman" panose="02020603050405020304" pitchFamily="18" charset="0"/>
            </a:endParaRPr>
          </a:p>
        </p:txBody>
      </p:sp>
      <p:sp>
        <p:nvSpPr>
          <p:cNvPr id="44" name="Rectangle 43"/>
          <p:cNvSpPr/>
          <p:nvPr/>
        </p:nvSpPr>
        <p:spPr>
          <a:xfrm>
            <a:off x="6819900" y="5525871"/>
            <a:ext cx="2857500" cy="244733"/>
          </a:xfrm>
          <a:prstGeom prst="rect">
            <a:avLst/>
          </a:prstGeom>
          <a:gradFill flip="none" rotWithShape="1">
            <a:gsLst>
              <a:gs pos="100000">
                <a:srgbClr val="006699"/>
              </a:gs>
              <a:gs pos="0">
                <a:srgbClr val="0088CC"/>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5" name="TextBox 44"/>
          <p:cNvSpPr txBox="1"/>
          <p:nvPr/>
        </p:nvSpPr>
        <p:spPr>
          <a:xfrm>
            <a:off x="6819901" y="5493605"/>
            <a:ext cx="2421920" cy="276999"/>
          </a:xfrm>
          <a:prstGeom prst="rect">
            <a:avLst/>
          </a:prstGeom>
          <a:noFill/>
        </p:spPr>
        <p:txBody>
          <a:bodyPr wrap="square" rtlCol="0">
            <a:spAutoFit/>
          </a:bodyPr>
          <a:lstStyle/>
          <a:p>
            <a:r>
              <a:rPr lang="en-US" sz="1200" b="1" cap="small" dirty="0" smtClean="0">
                <a:solidFill>
                  <a:schemeClr val="bg1"/>
                </a:solidFill>
                <a:latin typeface="Times New Roman" panose="02020603050405020304" pitchFamily="18" charset="0"/>
                <a:cs typeface="Times New Roman" panose="02020603050405020304" pitchFamily="18" charset="0"/>
              </a:rPr>
              <a:t>Contact</a:t>
            </a:r>
          </a:p>
        </p:txBody>
      </p:sp>
      <p:sp>
        <p:nvSpPr>
          <p:cNvPr id="46" name="TextBox 45"/>
          <p:cNvSpPr txBox="1"/>
          <p:nvPr/>
        </p:nvSpPr>
        <p:spPr>
          <a:xfrm>
            <a:off x="6819900" y="5754469"/>
            <a:ext cx="1562101" cy="553998"/>
          </a:xfrm>
          <a:prstGeom prst="rect">
            <a:avLst/>
          </a:prstGeom>
          <a:noFill/>
        </p:spPr>
        <p:txBody>
          <a:bodyPr wrap="square" rtlCol="0">
            <a:spAutoFit/>
          </a:bodyPr>
          <a:lstStyle/>
          <a:p>
            <a:pPr algn="just"/>
            <a:r>
              <a:rPr lang="en-US" sz="1000" u="sng" dirty="0" smtClean="0">
                <a:solidFill>
                  <a:schemeClr val="tx2"/>
                </a:solidFill>
                <a:latin typeface="Times New Roman" panose="02020603050405020304" pitchFamily="18" charset="0"/>
                <a:cs typeface="Times New Roman" panose="02020603050405020304" pitchFamily="18" charset="0"/>
              </a:rPr>
              <a:t>Ulysses Butler</a:t>
            </a:r>
          </a:p>
          <a:p>
            <a:pPr algn="just"/>
            <a:r>
              <a:rPr lang="en-US" sz="1000" dirty="0" smtClean="0">
                <a:solidFill>
                  <a:schemeClr val="tx2"/>
                </a:solidFill>
                <a:latin typeface="Times New Roman" panose="02020603050405020304" pitchFamily="18" charset="0"/>
                <a:cs typeface="Times New Roman" panose="02020603050405020304" pitchFamily="18" charset="0"/>
              </a:rPr>
              <a:t>uab@truman.edu</a:t>
            </a:r>
          </a:p>
          <a:p>
            <a:pPr algn="just"/>
            <a:r>
              <a:rPr lang="en-US" sz="1000" dirty="0" smtClean="0">
                <a:solidFill>
                  <a:schemeClr val="tx2"/>
                </a:solidFill>
                <a:latin typeface="Times New Roman" panose="02020603050405020304" pitchFamily="18" charset="0"/>
                <a:cs typeface="Times New Roman" panose="02020603050405020304" pitchFamily="18" charset="0"/>
              </a:rPr>
              <a:t>Truman State University</a:t>
            </a:r>
          </a:p>
        </p:txBody>
      </p:sp>
      <p:sp>
        <p:nvSpPr>
          <p:cNvPr id="47" name="TextBox 46"/>
          <p:cNvSpPr txBox="1"/>
          <p:nvPr/>
        </p:nvSpPr>
        <p:spPr>
          <a:xfrm>
            <a:off x="8248651" y="5770602"/>
            <a:ext cx="1428750" cy="553998"/>
          </a:xfrm>
          <a:prstGeom prst="rect">
            <a:avLst/>
          </a:prstGeom>
          <a:noFill/>
        </p:spPr>
        <p:txBody>
          <a:bodyPr wrap="square" rtlCol="0">
            <a:spAutoFit/>
          </a:bodyPr>
          <a:lstStyle/>
          <a:p>
            <a:pPr algn="just"/>
            <a:r>
              <a:rPr lang="en-US" sz="1000" u="sng" dirty="0" smtClean="0">
                <a:solidFill>
                  <a:schemeClr val="tx2"/>
                </a:solidFill>
                <a:latin typeface="Times New Roman" panose="02020603050405020304" pitchFamily="18" charset="0"/>
                <a:cs typeface="Times New Roman" panose="02020603050405020304" pitchFamily="18" charset="0"/>
              </a:rPr>
              <a:t>Joseph Li</a:t>
            </a:r>
          </a:p>
          <a:p>
            <a:pPr algn="just"/>
            <a:r>
              <a:rPr lang="en-US" sz="1000" dirty="0" smtClean="0">
                <a:solidFill>
                  <a:schemeClr val="tx2"/>
                </a:solidFill>
                <a:latin typeface="Times New Roman" panose="02020603050405020304" pitchFamily="18" charset="0"/>
                <a:cs typeface="Times New Roman" panose="02020603050405020304" pitchFamily="18" charset="0"/>
              </a:rPr>
              <a:t>josephli@wustl.edu</a:t>
            </a:r>
          </a:p>
          <a:p>
            <a:pPr algn="just"/>
            <a:r>
              <a:rPr lang="en-US" sz="1000" dirty="0" smtClean="0">
                <a:solidFill>
                  <a:schemeClr val="tx2"/>
                </a:solidFill>
                <a:latin typeface="Times New Roman" panose="02020603050405020304" pitchFamily="18" charset="0"/>
                <a:cs typeface="Times New Roman" panose="02020603050405020304" pitchFamily="18" charset="0"/>
              </a:rPr>
              <a:t>Washington University</a:t>
            </a:r>
          </a:p>
        </p:txBody>
      </p:sp>
      <p:sp>
        <p:nvSpPr>
          <p:cNvPr id="49" name="TextBox 48"/>
          <p:cNvSpPr txBox="1"/>
          <p:nvPr/>
        </p:nvSpPr>
        <p:spPr>
          <a:xfrm>
            <a:off x="8343570" y="1322136"/>
            <a:ext cx="1333831" cy="861774"/>
          </a:xfrm>
          <a:prstGeom prst="rect">
            <a:avLst/>
          </a:prstGeom>
          <a:noFill/>
        </p:spPr>
        <p:txBody>
          <a:bodyPr wrap="square" rtlCol="0">
            <a:spAutoFit/>
          </a:bodyPr>
          <a:lstStyle/>
          <a:p>
            <a:pPr marL="228600" indent="-228600" algn="just">
              <a:buAutoNum type="arabicPeriod"/>
            </a:pPr>
            <a:r>
              <a:rPr lang="en-US" sz="1000" dirty="0" smtClean="0">
                <a:solidFill>
                  <a:schemeClr val="tx2"/>
                </a:solidFill>
                <a:latin typeface="Times New Roman" panose="02020603050405020304" pitchFamily="18" charset="0"/>
                <a:cs typeface="Times New Roman" panose="02020603050405020304" pitchFamily="18" charset="0"/>
              </a:rPr>
              <a:t>Presort</a:t>
            </a:r>
          </a:p>
          <a:p>
            <a:pPr marL="228600" indent="-228600" algn="just">
              <a:buAutoNum type="arabicPeriod"/>
            </a:pPr>
            <a:r>
              <a:rPr lang="en-US" sz="1000" dirty="0" smtClean="0">
                <a:solidFill>
                  <a:schemeClr val="tx2"/>
                </a:solidFill>
                <a:latin typeface="Times New Roman" panose="02020603050405020304" pitchFamily="18" charset="0"/>
                <a:cs typeface="Times New Roman" panose="02020603050405020304" pitchFamily="18" charset="0"/>
              </a:rPr>
              <a:t>Partition and Sort</a:t>
            </a:r>
          </a:p>
          <a:p>
            <a:pPr marL="228600" indent="-228600" algn="just">
              <a:buAutoNum type="arabicPeriod"/>
            </a:pPr>
            <a:r>
              <a:rPr lang="en-US" sz="1000" dirty="0" smtClean="0">
                <a:solidFill>
                  <a:schemeClr val="tx2"/>
                </a:solidFill>
                <a:latin typeface="Times New Roman" panose="02020603050405020304" pitchFamily="18" charset="0"/>
                <a:cs typeface="Times New Roman" panose="02020603050405020304" pitchFamily="18" charset="0"/>
              </a:rPr>
              <a:t>Merge</a:t>
            </a:r>
          </a:p>
          <a:p>
            <a:pPr marL="228600" indent="-228600" algn="just">
              <a:buAutoNum type="arabicPeriod"/>
            </a:pPr>
            <a:r>
              <a:rPr lang="en-US" sz="1000" dirty="0" smtClean="0">
                <a:solidFill>
                  <a:schemeClr val="tx2"/>
                </a:solidFill>
                <a:latin typeface="Times New Roman" panose="02020603050405020304" pitchFamily="18" charset="0"/>
                <a:cs typeface="Times New Roman" panose="02020603050405020304" pitchFamily="18" charset="0"/>
              </a:rPr>
              <a:t>Postsort</a:t>
            </a:r>
          </a:p>
          <a:p>
            <a:pPr marL="228600" indent="-228600" algn="just">
              <a:buAutoNum type="arabicPeriod"/>
            </a:pPr>
            <a:r>
              <a:rPr lang="en-US" sz="1000" dirty="0" smtClean="0">
                <a:solidFill>
                  <a:schemeClr val="tx2"/>
                </a:solidFill>
                <a:latin typeface="Times New Roman" panose="02020603050405020304" pitchFamily="18" charset="0"/>
                <a:cs typeface="Times New Roman" panose="02020603050405020304" pitchFamily="18" charset="0"/>
              </a:rPr>
              <a:t>Convert to CSR</a:t>
            </a:r>
          </a:p>
        </p:txBody>
      </p:sp>
      <p:sp>
        <p:nvSpPr>
          <p:cNvPr id="50" name="TextBox 49"/>
          <p:cNvSpPr txBox="1"/>
          <p:nvPr/>
        </p:nvSpPr>
        <p:spPr>
          <a:xfrm>
            <a:off x="3658979" y="2136270"/>
            <a:ext cx="6019800" cy="1323439"/>
          </a:xfrm>
          <a:prstGeom prst="rect">
            <a:avLst/>
          </a:prstGeom>
          <a:noFill/>
        </p:spPr>
        <p:txBody>
          <a:bodyPr wrap="square" rtlCol="0">
            <a:spAutoFit/>
          </a:bodyPr>
          <a:lstStyle/>
          <a:p>
            <a:pPr algn="just">
              <a:spcAft>
                <a:spcPts val="600"/>
              </a:spcAft>
            </a:pPr>
            <a:r>
              <a:rPr lang="en-US" sz="1000" dirty="0" smtClean="0">
                <a:solidFill>
                  <a:schemeClr val="tx2"/>
                </a:solidFill>
                <a:latin typeface="Times New Roman" panose="02020603050405020304" pitchFamily="18" charset="0"/>
                <a:cs typeface="Times New Roman" panose="02020603050405020304" pitchFamily="18" charset="0"/>
              </a:rPr>
              <a:t>Each one of these parts is then sorted using the standard library sorting algorithm in </a:t>
            </a:r>
            <a:r>
              <a:rPr lang="en-US" sz="1000" i="1" dirty="0" smtClean="0">
                <a:solidFill>
                  <a:schemeClr val="tx2"/>
                </a:solidFill>
                <a:latin typeface="Times New Roman" panose="02020603050405020304" pitchFamily="18" charset="0"/>
                <a:cs typeface="Times New Roman" panose="02020603050405020304" pitchFamily="18" charset="0"/>
              </a:rPr>
              <a:t>n </a:t>
            </a:r>
            <a:r>
              <a:rPr lang="en-US" sz="1000" dirty="0" smtClean="0">
                <a:solidFill>
                  <a:schemeClr val="tx2"/>
                </a:solidFill>
                <a:latin typeface="Times New Roman" panose="02020603050405020304" pitchFamily="18" charset="0"/>
                <a:cs typeface="Times New Roman" panose="02020603050405020304" pitchFamily="18" charset="0"/>
              </a:rPr>
              <a:t>log(</a:t>
            </a:r>
            <a:r>
              <a:rPr lang="en-US" sz="1000" i="1" dirty="0" smtClean="0">
                <a:solidFill>
                  <a:schemeClr val="tx2"/>
                </a:solidFill>
                <a:latin typeface="Times New Roman" panose="02020603050405020304" pitchFamily="18" charset="0"/>
                <a:cs typeface="Times New Roman" panose="02020603050405020304" pitchFamily="18" charset="0"/>
              </a:rPr>
              <a:t>n</a:t>
            </a:r>
            <a:r>
              <a:rPr lang="en-US" sz="1000" dirty="0" smtClean="0">
                <a:solidFill>
                  <a:schemeClr val="tx2"/>
                </a:solidFill>
                <a:latin typeface="Times New Roman" panose="02020603050405020304" pitchFamily="18" charset="0"/>
                <a:cs typeface="Times New Roman" panose="02020603050405020304" pitchFamily="18" charset="0"/>
              </a:rPr>
              <a:t>) time. Once we have sorted all of the files, we can start merging these files into larger sorted files, which are themselves merged into larger files, until one fully sorted file remains. This process can also be done in linear time. During the postsort, duplicates are removed. Now that these duplicates are adjacent to each other, we can remove them in linear time by comparing neighbors. Finally, we can move through this array sequentially. Weights are written into array </a:t>
            </a:r>
            <a:r>
              <a:rPr lang="en-US" sz="1000" b="1" dirty="0" smtClean="0">
                <a:latin typeface="Consolas" panose="020B0609020204030204" pitchFamily="49" charset="0"/>
                <a:cs typeface="Times New Roman" panose="02020603050405020304" pitchFamily="18" charset="0"/>
              </a:rPr>
              <a:t>A</a:t>
            </a:r>
            <a:r>
              <a:rPr lang="en-US" sz="1000" dirty="0" smtClean="0">
                <a:solidFill>
                  <a:schemeClr val="tx2"/>
                </a:solidFill>
                <a:latin typeface="Times New Roman" panose="02020603050405020304" pitchFamily="18" charset="0"/>
                <a:cs typeface="Times New Roman" panose="02020603050405020304" pitchFamily="18" charset="0"/>
              </a:rPr>
              <a:t> in the order they are found and the column numbers are written into array </a:t>
            </a:r>
            <a:r>
              <a:rPr lang="en-US" sz="1000" b="1" dirty="0" smtClean="0">
                <a:latin typeface="Consolas" panose="020B0609020204030204" pitchFamily="49" charset="0"/>
                <a:cs typeface="Times New Roman" panose="02020603050405020304" pitchFamily="18" charset="0"/>
              </a:rPr>
              <a:t>JA</a:t>
            </a:r>
            <a:r>
              <a:rPr lang="en-US" sz="1000" dirty="0" smtClean="0">
                <a:solidFill>
                  <a:schemeClr val="tx2"/>
                </a:solidFill>
                <a:latin typeface="Times New Roman" panose="02020603050405020304" pitchFamily="18" charset="0"/>
                <a:cs typeface="Times New Roman" panose="02020603050405020304" pitchFamily="18" charset="0"/>
              </a:rPr>
              <a:t>. We also create a counter that keeps track of the number of edges we’ve processed. Whenever the row of the current edge differs from the previous, the counter value is added to </a:t>
            </a:r>
            <a:r>
              <a:rPr lang="en-US" sz="1000" b="1" dirty="0" smtClean="0">
                <a:latin typeface="Consolas" panose="020B0609020204030204" pitchFamily="49" charset="0"/>
                <a:cs typeface="Times New Roman" panose="02020603050405020304" pitchFamily="18" charset="0"/>
              </a:rPr>
              <a:t>IA</a:t>
            </a:r>
            <a:r>
              <a:rPr lang="en-US" sz="1000" dirty="0" smtClean="0">
                <a:solidFill>
                  <a:schemeClr val="tx2"/>
                </a:solidFill>
                <a:latin typeface="Times New Roman" panose="02020603050405020304" pitchFamily="18" charset="0"/>
                <a:cs typeface="Times New Roman" panose="02020603050405020304" pitchFamily="18" charset="0"/>
              </a:rPr>
              <a:t>. **include diagram of file IO</a:t>
            </a:r>
          </a:p>
        </p:txBody>
      </p:sp>
      <p:pic>
        <p:nvPicPr>
          <p:cNvPr id="1035" name="Picture 11" descr="E:\Libraries\Documents\REUPoster\CSRe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97364" y="3445925"/>
            <a:ext cx="5245069" cy="584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607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28600" indent="-228600" algn="just">
          <a:buAutoNum type="arabicPeriod"/>
          <a:defRPr sz="1000" dirty="0" smtClean="0">
            <a:solidFill>
              <a:schemeClr val="tx2"/>
            </a:solidFill>
            <a:latin typeface="Times New Roman" panose="02020603050405020304" pitchFamily="18" charset="0"/>
            <a:cs typeface="Times New Roman" panose="02020603050405020304" pitchFamily="18"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248</TotalTime>
  <Words>775</Words>
  <Application>Microsoft Office PowerPoint</Application>
  <PresentationFormat>A4 Paper (210x297 mm)</PresentationFormat>
  <Paragraphs>28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Optimizing Edgelist to Compresses Sparse Representation with Big Data Sets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Edgelist to Compresses Sparse Representation with Big Data Sets</dc:title>
  <dc:creator>Unnamed RedShirt</dc:creator>
  <cp:lastModifiedBy>Unnamed RedShirt</cp:lastModifiedBy>
  <cp:revision>24</cp:revision>
  <dcterms:created xsi:type="dcterms:W3CDTF">2019-07-17T02:02:09Z</dcterms:created>
  <dcterms:modified xsi:type="dcterms:W3CDTF">2019-07-17T06:11:06Z</dcterms:modified>
</cp:coreProperties>
</file>