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303" r:id="rId4"/>
    <p:sldId id="266" r:id="rId5"/>
    <p:sldId id="259" r:id="rId6"/>
    <p:sldId id="261" r:id="rId7"/>
    <p:sldId id="265" r:id="rId8"/>
    <p:sldId id="302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426" autoAdjust="0"/>
  </p:normalViewPr>
  <p:slideViewPr>
    <p:cSldViewPr>
      <p:cViewPr varScale="1">
        <p:scale>
          <a:sx n="106" d="100"/>
          <a:sy n="106" d="100"/>
        </p:scale>
        <p:origin x="177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66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48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5" Type="http://schemas.openxmlformats.org/officeDocument/2006/relationships/slide" Target="slides/slide7.xml"/><Relationship Id="rId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2BA72FA-977C-40B1-B59A-D497887C1A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F8C657-EE66-4705-9904-8D16183CBB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9D19BE64-8FDC-4D3D-95AD-9C2B61B8B452}" type="datetimeFigureOut">
              <a:rPr lang="en-US" altLang="zh-CN"/>
              <a:pPr>
                <a:defRPr/>
              </a:pPr>
              <a:t>2/15/2025</a:t>
            </a:fld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316EA4-C99C-48D8-963A-FD6D0F970F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5904A0-C9AD-4964-A31F-8FA026FBF3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B74BCFF-C52D-4056-896F-1F8BF217D15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305592A-CE7E-47CE-A90D-1A26B295DC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21DAEB-6C44-47C9-966F-0F1D9FCD564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96B4E662-DFAF-4E90-B07A-23140D9E1F03}" type="datetimeFigureOut">
              <a:rPr lang="en-US" altLang="zh-CN"/>
              <a:pPr>
                <a:defRPr/>
              </a:pPr>
              <a:t>2/15/2025</a:t>
            </a:fld>
            <a:endParaRPr lang="en-US" altLang="zh-CN" dirty="0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5E358818-78FB-4CDB-ACD7-59BA48D823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87722F4F-A571-47CB-906B-2ABAE5672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US" noProof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046F3C-C63F-49A6-BF09-87ADB32574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5B4F3D-39DF-453B-A8B2-214152DF53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417C123-18FC-4563-B0F4-7E4D92711D6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781D76C7-610B-47C3-B6BA-1FFCDF16572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4569E618-2B1D-48AF-97F9-DFB9D3E9C7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0FE59B96-8CCE-479D-BCFD-5AA492CC87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D051E9-BD27-4CE0-8FB4-11A0E7CEDE7D}" type="slidenum">
              <a:rPr lang="en-US" altLang="zh-CN" smtClean="0">
                <a:latin typeface="Gill Sans MT" panose="020B0502020104020203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zh-CN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FC42A4BB-21A7-4927-9101-61D0C77D184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C1784704-9FAE-4FEA-A53E-FA53D5123B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DB9E3EED-E040-40BC-AF13-4B23F49803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599C73-19F1-472C-9AD2-CD5E8567A8E2}" type="slidenum">
              <a:rPr lang="en-US" altLang="zh-CN" smtClean="0">
                <a:latin typeface="Gill Sans MT" panose="020B0502020104020203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CN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330B0163-070C-4476-B163-B3CD14734C2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805237A6-A853-4FE9-B996-E945634DB1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D348B18C-9639-4873-A2F4-9C723DFFC1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936006-0A59-46AF-9C07-F6B88514E623}" type="slidenum">
              <a:rPr lang="en-US" altLang="zh-CN" smtClean="0">
                <a:latin typeface="Gill Sans MT" panose="020B0502020104020203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CN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179AA748-1D1C-4F8F-9312-09F700EE7BAD}"/>
              </a:ext>
            </a:extLst>
          </p:cNvPr>
          <p:cNvSpPr/>
          <p:nvPr/>
        </p:nvSpPr>
        <p:spPr>
          <a:xfrm>
            <a:off x="990600" y="1447800"/>
            <a:ext cx="7315200" cy="228600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31A14CA-9917-47A4-865F-721384A87E18}"/>
              </a:ext>
            </a:extLst>
          </p:cNvPr>
          <p:cNvSpPr/>
          <p:nvPr/>
        </p:nvSpPr>
        <p:spPr>
          <a:xfrm>
            <a:off x="914400" y="4724400"/>
            <a:ext cx="73914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3C45A62-D82A-45E3-8AFC-EE45DC9DA3DC}"/>
              </a:ext>
            </a:extLst>
          </p:cNvPr>
          <p:cNvSpPr/>
          <p:nvPr/>
        </p:nvSpPr>
        <p:spPr>
          <a:xfrm>
            <a:off x="990600" y="1447800"/>
            <a:ext cx="228600" cy="22860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302CC6A-B102-45D8-8475-3D6DAD5805BD}"/>
              </a:ext>
            </a:extLst>
          </p:cNvPr>
          <p:cNvSpPr/>
          <p:nvPr/>
        </p:nvSpPr>
        <p:spPr>
          <a:xfrm>
            <a:off x="914400" y="4724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10" name="Picture 2" descr="http://www.dotting.me/images/photos/260/mw6eqvoj.jpg">
            <a:extLst>
              <a:ext uri="{FF2B5EF4-FFF2-40B4-BE49-F238E27FC236}">
                <a16:creationId xmlns:a16="http://schemas.microsoft.com/office/drawing/2014/main" id="{5D11B742-F238-40B6-AE63-FD33FA76A1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59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 descr="http://www.whkyw.com/uploads/allimg/c100713/12O00049522450-1bD.jpg">
            <a:extLst>
              <a:ext uri="{FF2B5EF4-FFF2-40B4-BE49-F238E27FC236}">
                <a16:creationId xmlns:a16="http://schemas.microsoft.com/office/drawing/2014/main" id="{BD9455E1-C97B-4A5E-B93A-564F5AE176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0"/>
            <a:ext cx="7543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95400" y="1600200"/>
            <a:ext cx="6858000" cy="1935163"/>
          </a:xfrm>
        </p:spPr>
        <p:txBody>
          <a:bodyPr anchor="t"/>
          <a:lstStyle>
            <a:lvl1pPr algn="r">
              <a:defRPr sz="3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800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Date Placeholder 27">
            <a:extLst>
              <a:ext uri="{FF2B5EF4-FFF2-40B4-BE49-F238E27FC236}">
                <a16:creationId xmlns:a16="http://schemas.microsoft.com/office/drawing/2014/main" id="{A048C443-0901-4F5A-9717-AAF8F1E335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F8630-F660-4806-A5FC-50C4AECC203C}" type="datetime1">
              <a:rPr lang="en-US" altLang="zh-CN"/>
              <a:pPr>
                <a:defRPr/>
              </a:pPr>
              <a:t>2/15/2025</a:t>
            </a:fld>
            <a:endParaRPr lang="en-US" altLang="zh-CN" dirty="0"/>
          </a:p>
        </p:txBody>
      </p:sp>
      <p:sp>
        <p:nvSpPr>
          <p:cNvPr id="14" name="Slide Number Placeholder 28">
            <a:extLst>
              <a:ext uri="{FF2B5EF4-FFF2-40B4-BE49-F238E27FC236}">
                <a16:creationId xmlns:a16="http://schemas.microsoft.com/office/drawing/2014/main" id="{276DCCE4-6E3B-4E6C-8F59-B15D6CE1F9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7B18C-49FF-46EE-80B5-020FDC5DD4B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003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0AA32499-78FA-4EBA-BBC0-42F6C47B58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400"/>
            <a:ext cx="91440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배경화면9우상">
            <a:extLst>
              <a:ext uri="{FF2B5EF4-FFF2-40B4-BE49-F238E27FC236}">
                <a16:creationId xmlns:a16="http://schemas.microsoft.com/office/drawing/2014/main" id="{D71C621B-7F55-450B-9D09-78324733F6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0"/>
            <a:ext cx="1258887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11">
            <a:extLst>
              <a:ext uri="{FF2B5EF4-FFF2-40B4-BE49-F238E27FC236}">
                <a16:creationId xmlns:a16="http://schemas.microsoft.com/office/drawing/2014/main" id="{4ADC1F30-B948-4BFB-B764-8713A92E7A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6424613"/>
            <a:ext cx="41148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>
            <a:extLst>
              <a:ext uri="{FF2B5EF4-FFF2-40B4-BE49-F238E27FC236}">
                <a16:creationId xmlns:a16="http://schemas.microsoft.com/office/drawing/2014/main" id="{E1A1844D-5DD0-44D2-A106-FAE78306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E1E55-57D1-4F67-A3AB-1FB2AA608AFF}" type="datetime1">
              <a:rPr lang="en-US" altLang="zh-CN"/>
              <a:pPr>
                <a:defRPr/>
              </a:pPr>
              <a:t>2/15/2025</a:t>
            </a:fld>
            <a:endParaRPr lang="en-US" altLang="zh-CN" dirty="0"/>
          </a:p>
        </p:txBody>
      </p:sp>
      <p:sp>
        <p:nvSpPr>
          <p:cNvPr id="8" name="Slide Number Placeholder 22">
            <a:extLst>
              <a:ext uri="{FF2B5EF4-FFF2-40B4-BE49-F238E27FC236}">
                <a16:creationId xmlns:a16="http://schemas.microsoft.com/office/drawing/2014/main" id="{7A63787D-0BCA-4127-B30D-92D55EB9DA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E8E4F-A423-43BF-B393-E4C71D3B7F0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803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0C415444-B25C-4C14-B3F4-A03F12FA0B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400"/>
            <a:ext cx="91440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traight Connector 10">
            <a:extLst>
              <a:ext uri="{FF2B5EF4-FFF2-40B4-BE49-F238E27FC236}">
                <a16:creationId xmlns:a16="http://schemas.microsoft.com/office/drawing/2014/main" id="{672C8BD6-D022-46AD-B71D-0C7AFD490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Isosceles Triangle 11">
            <a:extLst>
              <a:ext uri="{FF2B5EF4-FFF2-40B4-BE49-F238E27FC236}">
                <a16:creationId xmlns:a16="http://schemas.microsoft.com/office/drawing/2014/main" id="{05FDAFAF-C594-4767-8D49-536D386AF577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7" name="Straight Connector 14">
            <a:extLst>
              <a:ext uri="{FF2B5EF4-FFF2-40B4-BE49-F238E27FC236}">
                <a16:creationId xmlns:a16="http://schemas.microsoft.com/office/drawing/2014/main" id="{CF64CE3E-85AC-4205-86A8-1FC64870A46C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8" name="Picture 8" descr="배경화면9우상">
            <a:extLst>
              <a:ext uri="{FF2B5EF4-FFF2-40B4-BE49-F238E27FC236}">
                <a16:creationId xmlns:a16="http://schemas.microsoft.com/office/drawing/2014/main" id="{4DCFE81E-B2B8-485D-B73F-F55B1DE08D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0"/>
            <a:ext cx="1258887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15">
            <a:extLst>
              <a:ext uri="{FF2B5EF4-FFF2-40B4-BE49-F238E27FC236}">
                <a16:creationId xmlns:a16="http://schemas.microsoft.com/office/drawing/2014/main" id="{8D0C6EBA-644A-4C78-BCCF-EAC6C7F9522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6424613"/>
            <a:ext cx="41148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53DE64B-6D0F-4297-AEA4-DFE0AD7EE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853DB-DC60-4E7E-AC0C-82152EC0F388}" type="datetime1">
              <a:rPr lang="en-US" altLang="zh-CN"/>
              <a:pPr>
                <a:defRPr/>
              </a:pPr>
              <a:t>2/15/2025</a:t>
            </a:fld>
            <a:endParaRPr lang="en-US" altLang="zh-CN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9447F59-A7A3-4C6B-9BE5-D1B50AD9FE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D9832-6073-4820-B89F-182982C9EB0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231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904FF418-179D-4EA3-8F45-3F8C249D28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400"/>
            <a:ext cx="91440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배경화면9우상">
            <a:extLst>
              <a:ext uri="{FF2B5EF4-FFF2-40B4-BE49-F238E27FC236}">
                <a16:creationId xmlns:a16="http://schemas.microsoft.com/office/drawing/2014/main" id="{8DB2A47A-C3F6-4410-BF9B-2D685FEF28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0"/>
            <a:ext cx="1258887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11">
            <a:extLst>
              <a:ext uri="{FF2B5EF4-FFF2-40B4-BE49-F238E27FC236}">
                <a16:creationId xmlns:a16="http://schemas.microsoft.com/office/drawing/2014/main" id="{9DC57D82-280B-46BD-81CA-5284CE67209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6424613"/>
            <a:ext cx="41148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13">
            <a:extLst>
              <a:ext uri="{FF2B5EF4-FFF2-40B4-BE49-F238E27FC236}">
                <a16:creationId xmlns:a16="http://schemas.microsoft.com/office/drawing/2014/main" id="{94973379-EA31-4FED-B1F7-E4B478016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FD365-2679-4F8D-B1F0-C499E1043F14}" type="datetime1">
              <a:rPr lang="en-US" altLang="zh-CN"/>
              <a:pPr>
                <a:defRPr/>
              </a:pPr>
              <a:t>2/15/2025</a:t>
            </a:fld>
            <a:endParaRPr lang="en-US" altLang="zh-CN" dirty="0"/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033C25DB-0462-4320-8EEA-F8D686F7FC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9D683-158B-4C94-92DB-ABBF8BB48A5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675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538729FA-7DC6-4394-9D7E-21E625231B7B}"/>
              </a:ext>
            </a:extLst>
          </p:cNvPr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112D1DF-E224-413B-BAE3-CE6EBD7B9720}"/>
              </a:ext>
            </a:extLst>
          </p:cNvPr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6" name="图片 11">
            <a:extLst>
              <a:ext uri="{FF2B5EF4-FFF2-40B4-BE49-F238E27FC236}">
                <a16:creationId xmlns:a16="http://schemas.microsoft.com/office/drawing/2014/main" id="{B353E8B0-B14F-4817-84EB-0691A16F88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6424613"/>
            <a:ext cx="41148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FAED4BF-F243-4BDA-8969-975CFB03B0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9F6E9-5773-49B6-BD92-3CB2C7785E91}" type="datetime1">
              <a:rPr lang="en-US" altLang="zh-CN"/>
              <a:pPr>
                <a:defRPr/>
              </a:pPr>
              <a:t>2/15/2025</a:t>
            </a:fld>
            <a:endParaRPr lang="en-US" altLang="zh-CN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C5BF743-8B3B-42E8-8693-DE33190D72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B9A0D8-6D4E-4582-B90C-87F2CFD8F2A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9324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>
            <a:extLst>
              <a:ext uri="{FF2B5EF4-FFF2-40B4-BE49-F238E27FC236}">
                <a16:creationId xmlns:a16="http://schemas.microsoft.com/office/drawing/2014/main" id="{C205B8F4-A8A9-401B-B2DA-7C2DC012E9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400"/>
            <a:ext cx="91440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배경화면9우상">
            <a:extLst>
              <a:ext uri="{FF2B5EF4-FFF2-40B4-BE49-F238E27FC236}">
                <a16:creationId xmlns:a16="http://schemas.microsoft.com/office/drawing/2014/main" id="{87602183-AF1F-4ADF-B371-4A7C57F7F8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0"/>
            <a:ext cx="1258887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1">
            <a:extLst>
              <a:ext uri="{FF2B5EF4-FFF2-40B4-BE49-F238E27FC236}">
                <a16:creationId xmlns:a16="http://schemas.microsoft.com/office/drawing/2014/main" id="{DE055667-6704-4A60-924D-F1940908738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6424613"/>
            <a:ext cx="41148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13">
            <a:extLst>
              <a:ext uri="{FF2B5EF4-FFF2-40B4-BE49-F238E27FC236}">
                <a16:creationId xmlns:a16="http://schemas.microsoft.com/office/drawing/2014/main" id="{3A9F59DC-E99A-4F02-AC93-389DB04D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CAE12-FB64-4998-ACF9-6634B4E5F83A}" type="datetime1">
              <a:rPr lang="en-US" altLang="zh-CN"/>
              <a:pPr>
                <a:defRPr/>
              </a:pPr>
              <a:t>2/15/2025</a:t>
            </a:fld>
            <a:endParaRPr lang="en-US" altLang="zh-CN" dirty="0"/>
          </a:p>
        </p:txBody>
      </p:sp>
      <p:sp>
        <p:nvSpPr>
          <p:cNvPr id="10" name="Slide Number Placeholder 22">
            <a:extLst>
              <a:ext uri="{FF2B5EF4-FFF2-40B4-BE49-F238E27FC236}">
                <a16:creationId xmlns:a16="http://schemas.microsoft.com/office/drawing/2014/main" id="{57A2F970-0765-4697-9FF6-1E2DD9A5E1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68BDB-7E7B-43D0-8965-23E332D1A56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8601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>
            <a:extLst>
              <a:ext uri="{FF2B5EF4-FFF2-40B4-BE49-F238E27FC236}">
                <a16:creationId xmlns:a16="http://schemas.microsoft.com/office/drawing/2014/main" id="{DF68F205-BB18-40AF-93CF-8C8C2A0DCE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400"/>
            <a:ext cx="91440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배경화면9우상">
            <a:extLst>
              <a:ext uri="{FF2B5EF4-FFF2-40B4-BE49-F238E27FC236}">
                <a16:creationId xmlns:a16="http://schemas.microsoft.com/office/drawing/2014/main" id="{D6679A6F-F23B-4FA6-9124-70CD951F9D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0"/>
            <a:ext cx="1258887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11">
            <a:extLst>
              <a:ext uri="{FF2B5EF4-FFF2-40B4-BE49-F238E27FC236}">
                <a16:creationId xmlns:a16="http://schemas.microsoft.com/office/drawing/2014/main" id="{908D834F-5ABF-42FA-AE70-C46416BF781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6424613"/>
            <a:ext cx="41148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13">
            <a:extLst>
              <a:ext uri="{FF2B5EF4-FFF2-40B4-BE49-F238E27FC236}">
                <a16:creationId xmlns:a16="http://schemas.microsoft.com/office/drawing/2014/main" id="{093AAC4C-5A64-4424-B15B-59C593ADD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02CCC-9A71-4611-BEC1-55DA6418CB47}" type="datetime1">
              <a:rPr lang="en-US" altLang="zh-CN"/>
              <a:pPr>
                <a:defRPr/>
              </a:pPr>
              <a:t>2/15/2025</a:t>
            </a:fld>
            <a:endParaRPr lang="en-US" altLang="zh-CN" dirty="0"/>
          </a:p>
        </p:txBody>
      </p:sp>
      <p:sp>
        <p:nvSpPr>
          <p:cNvPr id="12" name="Slide Number Placeholder 22">
            <a:extLst>
              <a:ext uri="{FF2B5EF4-FFF2-40B4-BE49-F238E27FC236}">
                <a16:creationId xmlns:a16="http://schemas.microsoft.com/office/drawing/2014/main" id="{EA504A04-58C4-4625-A83F-8A8587BA80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BD780-F75D-4670-A56A-6A9099955EA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797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>
            <a:extLst>
              <a:ext uri="{FF2B5EF4-FFF2-40B4-BE49-F238E27FC236}">
                <a16:creationId xmlns:a16="http://schemas.microsoft.com/office/drawing/2014/main" id="{074CEE43-9686-4C83-93D8-5024A6A3A6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400"/>
            <a:ext cx="91440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Isosceles Triangle 10">
            <a:extLst>
              <a:ext uri="{FF2B5EF4-FFF2-40B4-BE49-F238E27FC236}">
                <a16:creationId xmlns:a16="http://schemas.microsoft.com/office/drawing/2014/main" id="{BE192B58-FDF3-4A1D-A1C8-5224D5AF5798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5" name="Picture 8" descr="배경화면9우상">
            <a:extLst>
              <a:ext uri="{FF2B5EF4-FFF2-40B4-BE49-F238E27FC236}">
                <a16:creationId xmlns:a16="http://schemas.microsoft.com/office/drawing/2014/main" id="{2385655B-3295-4387-BD0B-851048EF26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0"/>
            <a:ext cx="1258887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12">
            <a:extLst>
              <a:ext uri="{FF2B5EF4-FFF2-40B4-BE49-F238E27FC236}">
                <a16:creationId xmlns:a16="http://schemas.microsoft.com/office/drawing/2014/main" id="{58E71533-F724-4815-BEE5-472C200E81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6424613"/>
            <a:ext cx="41148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63A57C9B-B69C-49EB-9F89-20A420D8E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11A29-903A-432C-B3C5-430D14B0B1CA}" type="datetime1">
              <a:rPr lang="en-US" altLang="zh-CN"/>
              <a:pPr>
                <a:defRPr/>
              </a:pPr>
              <a:t>2/15/2025</a:t>
            </a:fld>
            <a:endParaRPr lang="en-US" altLang="zh-CN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A0CFD44-C543-4923-B799-96FAD76689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F2D35-882B-4FB7-9D5F-1FD10A1894A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053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F4A1E0-3CE3-414B-AC78-87B1580DFB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400"/>
            <a:ext cx="91440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traight Connector 10">
            <a:extLst>
              <a:ext uri="{FF2B5EF4-FFF2-40B4-BE49-F238E27FC236}">
                <a16:creationId xmlns:a16="http://schemas.microsoft.com/office/drawing/2014/main" id="{4D5CC561-028B-4346-BAB7-024FC07759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Isosceles Triangle 11">
            <a:extLst>
              <a:ext uri="{FF2B5EF4-FFF2-40B4-BE49-F238E27FC236}">
                <a16:creationId xmlns:a16="http://schemas.microsoft.com/office/drawing/2014/main" id="{81D4092F-1C01-4793-A1D1-20999248D696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5" name="Picture 8" descr="배경화면9우상">
            <a:extLst>
              <a:ext uri="{FF2B5EF4-FFF2-40B4-BE49-F238E27FC236}">
                <a16:creationId xmlns:a16="http://schemas.microsoft.com/office/drawing/2014/main" id="{ED81CC57-D356-4D02-BBAB-0A38E54F51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0"/>
            <a:ext cx="1258887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14">
            <a:extLst>
              <a:ext uri="{FF2B5EF4-FFF2-40B4-BE49-F238E27FC236}">
                <a16:creationId xmlns:a16="http://schemas.microsoft.com/office/drawing/2014/main" id="{FD8F1E26-24C4-489E-955B-F701C3F9BD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6424613"/>
            <a:ext cx="41148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0D574A29-909D-4E1C-B0B1-6620A399D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9A40F-AF91-4782-95F9-3AD46C9EF6AC}" type="datetime1">
              <a:rPr lang="en-US" altLang="zh-CN"/>
              <a:pPr>
                <a:defRPr/>
              </a:pPr>
              <a:t>2/15/2025</a:t>
            </a:fld>
            <a:endParaRPr lang="en-US" altLang="zh-CN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5DA9352-76D0-4164-B98F-0EAF8275A1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807B6-901F-48EB-95D6-BEC41B993E1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605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>
            <a:extLst>
              <a:ext uri="{FF2B5EF4-FFF2-40B4-BE49-F238E27FC236}">
                <a16:creationId xmlns:a16="http://schemas.microsoft.com/office/drawing/2014/main" id="{370B4975-9D3E-4D9B-BBE6-E317FF4C27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400"/>
            <a:ext cx="91440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traight Connector 10">
            <a:extLst>
              <a:ext uri="{FF2B5EF4-FFF2-40B4-BE49-F238E27FC236}">
                <a16:creationId xmlns:a16="http://schemas.microsoft.com/office/drawing/2014/main" id="{0696D94A-BD88-4C9B-A766-B1CEC2490C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Straight Connector 11">
            <a:extLst>
              <a:ext uri="{FF2B5EF4-FFF2-40B4-BE49-F238E27FC236}">
                <a16:creationId xmlns:a16="http://schemas.microsoft.com/office/drawing/2014/main" id="{60A0AAA9-5807-474E-AB0E-9874EB7A1284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Isosceles Triangle 12">
            <a:extLst>
              <a:ext uri="{FF2B5EF4-FFF2-40B4-BE49-F238E27FC236}">
                <a16:creationId xmlns:a16="http://schemas.microsoft.com/office/drawing/2014/main" id="{FD22BD22-3619-4A0B-938E-E88B4896B65F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9" name="Picture 8" descr="배경화면9우상">
            <a:extLst>
              <a:ext uri="{FF2B5EF4-FFF2-40B4-BE49-F238E27FC236}">
                <a16:creationId xmlns:a16="http://schemas.microsoft.com/office/drawing/2014/main" id="{83344751-5A4B-4551-A56C-7A571FF050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0"/>
            <a:ext cx="1258887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15">
            <a:extLst>
              <a:ext uri="{FF2B5EF4-FFF2-40B4-BE49-F238E27FC236}">
                <a16:creationId xmlns:a16="http://schemas.microsoft.com/office/drawing/2014/main" id="{4998711A-B86B-41DB-8C18-EA3DA9CC79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6424613"/>
            <a:ext cx="41148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4623543B-DC12-4ED7-A971-2B0C3409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48D07-97E5-4F95-8096-FDA548098E81}" type="datetime1">
              <a:rPr lang="en-US" altLang="zh-CN"/>
              <a:pPr>
                <a:defRPr/>
              </a:pPr>
              <a:t>2/15/2025</a:t>
            </a:fld>
            <a:endParaRPr lang="en-US" altLang="zh-CN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B687CF6D-C80C-4FF6-84C3-9BA9FB1463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573B3-8324-478D-BC61-0D68B4635C3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582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>
            <a:extLst>
              <a:ext uri="{FF2B5EF4-FFF2-40B4-BE49-F238E27FC236}">
                <a16:creationId xmlns:a16="http://schemas.microsoft.com/office/drawing/2014/main" id="{00327A22-4FA9-4D3F-8D55-BD68C3740E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Isosceles Triangle 11">
            <a:extLst>
              <a:ext uri="{FF2B5EF4-FFF2-40B4-BE49-F238E27FC236}">
                <a16:creationId xmlns:a16="http://schemas.microsoft.com/office/drawing/2014/main" id="{0759247C-8BB0-4773-A045-FFE04AC609F2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916F599F-F6AB-4368-91CA-7D8D0B2F650A}"/>
              </a:ext>
            </a:extLst>
          </p:cNvPr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8" name="Picture 8" descr="배경화면9우상">
            <a:extLst>
              <a:ext uri="{FF2B5EF4-FFF2-40B4-BE49-F238E27FC236}">
                <a16:creationId xmlns:a16="http://schemas.microsoft.com/office/drawing/2014/main" id="{73089F5E-121C-402F-B5E7-146D547006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0"/>
            <a:ext cx="1258887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http://auto.hust.edu.cn/templates/default/images/top.png">
            <a:extLst>
              <a:ext uri="{FF2B5EF4-FFF2-40B4-BE49-F238E27FC236}">
                <a16:creationId xmlns:a16="http://schemas.microsoft.com/office/drawing/2014/main" id="{09DE1EAA-EFE5-4871-A702-419D27BE88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400800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321CAFFB-4400-4A19-AD03-ACDAAB645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EE6AD-C3EE-4244-8468-4060EA344FF9}" type="datetime1">
              <a:rPr lang="en-US" altLang="zh-CN"/>
              <a:pPr>
                <a:defRPr/>
              </a:pPr>
              <a:t>2/15/2025</a:t>
            </a:fld>
            <a:endParaRPr lang="en-US" altLang="zh-CN" dirty="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8F8EF005-3C92-42B6-9D9A-70AF112110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EE499-6AC3-42CF-B7B6-0B832AF63E3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3218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>
            <a:extLst>
              <a:ext uri="{FF2B5EF4-FFF2-40B4-BE49-F238E27FC236}">
                <a16:creationId xmlns:a16="http://schemas.microsoft.com/office/drawing/2014/main" id="{90544026-8E05-4B71-8080-261D8215867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Text Placeholder 12">
            <a:extLst>
              <a:ext uri="{FF2B5EF4-FFF2-40B4-BE49-F238E27FC236}">
                <a16:creationId xmlns:a16="http://schemas.microsoft.com/office/drawing/2014/main" id="{C7ACAD47-0BD7-4AFA-8B5F-11BFBD8103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50C48FF-6F3E-45E0-96F6-D661566FD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fld id="{9D05352D-0959-44F8-8682-A2F980461121}" type="datetime1">
              <a:rPr lang="en-US" altLang="zh-CN"/>
              <a:pPr>
                <a:defRPr/>
              </a:pPr>
              <a:t>2/15/2025</a:t>
            </a:fld>
            <a:endParaRPr lang="en-US" altLang="zh-CN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D8F1317F-70B9-4D1C-A3FD-CD69C456A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F1F621C-648C-46F6-95D0-A0E4F850E24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30" name="Straight Connector 27">
            <a:extLst>
              <a:ext uri="{FF2B5EF4-FFF2-40B4-BE49-F238E27FC236}">
                <a16:creationId xmlns:a16="http://schemas.microsoft.com/office/drawing/2014/main" id="{A1541284-47A7-49D8-8598-B0C5028E84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Straight Connector 28">
            <a:extLst>
              <a:ext uri="{FF2B5EF4-FFF2-40B4-BE49-F238E27FC236}">
                <a16:creationId xmlns:a16="http://schemas.microsoft.com/office/drawing/2014/main" id="{DEF52E7C-134D-44E5-BA4D-B016A2EB66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BA00D83-0E0B-4CA9-BA0F-8167AFB17263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300" r:id="rId2"/>
    <p:sldLayoutId id="2147484301" r:id="rId3"/>
    <p:sldLayoutId id="2147484302" r:id="rId4"/>
    <p:sldLayoutId id="2147484303" r:id="rId5"/>
    <p:sldLayoutId id="2147484304" r:id="rId6"/>
    <p:sldLayoutId id="2147484305" r:id="rId7"/>
    <p:sldLayoutId id="2147484306" r:id="rId8"/>
    <p:sldLayoutId id="2147484307" r:id="rId9"/>
    <p:sldLayoutId id="2147484308" r:id="rId10"/>
    <p:sldLayoutId id="214748430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oudonghan@hust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062A2F98-8695-4D70-9369-5406DEB04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600200"/>
            <a:ext cx="6858000" cy="2057400"/>
          </a:xfrm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r>
              <a:rPr lang="zh-CN" altLang="en-US" sz="5400" dirty="0">
                <a:solidFill>
                  <a:srgbClr val="0070C0"/>
                </a:solidFill>
              </a:rPr>
              <a:t>数据结构与算法分析</a:t>
            </a:r>
            <a:br>
              <a:rPr lang="en-US" altLang="zh-CN" sz="5400" dirty="0">
                <a:solidFill>
                  <a:srgbClr val="0070C0"/>
                </a:solidFill>
              </a:rPr>
            </a:br>
            <a:r>
              <a:rPr lang="zh-CN" altLang="en-US" sz="5400" dirty="0">
                <a:solidFill>
                  <a:srgbClr val="0070C0"/>
                </a:solidFill>
              </a:rPr>
              <a:t>实验任务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E4E7B-D78D-4167-839F-567425195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/>
              <a:t>人工智能与自动化学院            韩守东  </a:t>
            </a:r>
          </a:p>
        </p:txBody>
      </p:sp>
      <p:sp>
        <p:nvSpPr>
          <p:cNvPr id="15364" name="Date Placeholder 3">
            <a:extLst>
              <a:ext uri="{FF2B5EF4-FFF2-40B4-BE49-F238E27FC236}">
                <a16:creationId xmlns:a16="http://schemas.microsoft.com/office/drawing/2014/main" id="{4F73CC7E-F1B6-4C4C-AB21-4E9E1B94750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5943600" y="632460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21D0C7-13AA-498E-9113-EDEBAA959121}" type="datetime1">
              <a:rPr lang="en-US" altLang="zh-CN" sz="1400" smtClean="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2/15/2025</a:t>
            </a:fld>
            <a:endParaRPr lang="en-US" altLang="zh-CN" sz="1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15365" name="Slide Number Placeholder 4">
            <a:extLst>
              <a:ext uri="{FF2B5EF4-FFF2-40B4-BE49-F238E27FC236}">
                <a16:creationId xmlns:a16="http://schemas.microsoft.com/office/drawing/2014/main" id="{A4B0F18B-86FA-4C5E-95D9-B7ED5CE1CE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F952F5-534D-4B24-B9A5-C0FF83A88236}" type="slidenum">
              <a:rPr lang="en-US" altLang="zh-CN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400" dirty="0">
              <a:solidFill>
                <a:schemeClr val="tx2"/>
              </a:solidFill>
            </a:endParaRPr>
          </a:p>
        </p:txBody>
      </p:sp>
      <p:sp>
        <p:nvSpPr>
          <p:cNvPr id="15366" name="Subtitle 2">
            <a:extLst>
              <a:ext uri="{FF2B5EF4-FFF2-40B4-BE49-F238E27FC236}">
                <a16:creationId xmlns:a16="http://schemas.microsoft.com/office/drawing/2014/main" id="{0EF6EE0E-B2B4-4EAB-9C12-6C3C367F38B4}"/>
              </a:ext>
            </a:extLst>
          </p:cNvPr>
          <p:cNvSpPr txBox="1">
            <a:spLocks/>
          </p:cNvSpPr>
          <p:nvPr/>
        </p:nvSpPr>
        <p:spPr bwMode="auto">
          <a:xfrm>
            <a:off x="2971800" y="5562600"/>
            <a:ext cx="533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r" eaLnBrk="1" hangingPunct="1">
              <a:buFont typeface="Wingdings 3" panose="05040102010807070707" pitchFamily="18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  <a:hlinkClick r:id="rId3"/>
              </a:rPr>
              <a:t>shoudonghan@hust.edu.cn</a:t>
            </a:r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</a:rPr>
              <a:t>      13720301586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CCD87C79-DB73-4E3B-8833-E1576EDF4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实验信息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9F62CC45-7627-4623-A1FA-707445081B8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marL="342900" lvl="1" indent="-342900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地点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待定</a:t>
            </a:r>
            <a:endParaRPr lang="en-US" altLang="zh-CN" sz="26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时间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sz="2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周 周六上午</a:t>
            </a:r>
            <a:r>
              <a:rPr lang="en-US" altLang="zh-CN" sz="2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8:00-12:00</a:t>
            </a:r>
          </a:p>
          <a:p>
            <a:pPr marL="342900" lvl="1" indent="-342900" eaLnBrk="1" hangingPunct="1"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endParaRPr lang="en-US" altLang="zh-C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实验任务课后独立完成，实验时间只管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验收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！！</a:t>
            </a:r>
            <a:endParaRPr lang="en-US" altLang="zh-CN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实验报告考前以班级为单位打包提交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电子版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！！</a:t>
            </a:r>
            <a:endParaRPr lang="en-US" altLang="zh-CN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7537" lvl="2" indent="-342900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每个同学一个文件夹（命名：学号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姓名）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7537" lvl="2" indent="-342900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一份最终的总实验报告（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都行）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7537" lvl="2" indent="-342900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一个“源码”文件夹（包含实验验收的完整代码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注释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+Readme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说明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测试数据和结果图片）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7537" lvl="2" indent="-342900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打包（如果文件太大，可以采用超大附件，或压缩分卷成多个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）发邮箱：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shoudonghan@qq.com</a:t>
            </a:r>
          </a:p>
        </p:txBody>
      </p:sp>
      <p:sp>
        <p:nvSpPr>
          <p:cNvPr id="17412" name="Slide Number Placeholder 5">
            <a:extLst>
              <a:ext uri="{FF2B5EF4-FFF2-40B4-BE49-F238E27FC236}">
                <a16:creationId xmlns:a16="http://schemas.microsoft.com/office/drawing/2014/main" id="{EA7C1B02-1B83-4BF0-A9D2-67F0089E9A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6AF53F-8FCD-4403-B0A5-95A5AEDFF184}" type="slidenum">
              <a:rPr lang="en-US" altLang="zh-CN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400" dirty="0">
              <a:solidFill>
                <a:schemeClr val="tx2"/>
              </a:solidFill>
            </a:endParaRPr>
          </a:p>
        </p:txBody>
      </p:sp>
      <p:sp>
        <p:nvSpPr>
          <p:cNvPr id="17413" name="日期占位符 3">
            <a:extLst>
              <a:ext uri="{FF2B5EF4-FFF2-40B4-BE49-F238E27FC236}">
                <a16:creationId xmlns:a16="http://schemas.microsoft.com/office/drawing/2014/main" id="{0E07A854-FB87-4884-BD88-5927E516F95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553417-0691-48DC-9A26-8E4D450E03A6}" type="datetime1">
              <a:rPr lang="en-US" altLang="zh-CN" sz="1400" smtClean="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2/15/2025</a:t>
            </a:fld>
            <a:endParaRPr lang="en-US" altLang="zh-CN" sz="1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50397C2-4034-4E0C-8A21-802F72CE91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实验要求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79A2FAC-A39D-4407-B43B-16B883F161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219200"/>
            <a:ext cx="8713787" cy="5105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300" dirty="0"/>
              <a:t>输入： </a:t>
            </a:r>
            <a:r>
              <a:rPr lang="zh-CN" altLang="en-US" sz="2300" u="sng" dirty="0"/>
              <a:t>任意一张 </a:t>
            </a:r>
            <a:r>
              <a:rPr lang="en-US" altLang="zh-CN" sz="2300" u="sng" dirty="0"/>
              <a:t>M </a:t>
            </a:r>
            <a:r>
              <a:rPr lang="zh-CN" altLang="en-US" sz="2300" u="sng" dirty="0"/>
              <a:t>* </a:t>
            </a:r>
            <a:r>
              <a:rPr lang="en-US" altLang="zh-CN" sz="2300" u="sng" dirty="0"/>
              <a:t>N </a:t>
            </a:r>
            <a:r>
              <a:rPr lang="zh-CN" altLang="en-US" sz="2300" u="sng" dirty="0"/>
              <a:t>的彩色图片</a:t>
            </a:r>
            <a:endParaRPr lang="en-US" altLang="zh-CN" sz="2300" u="sng" dirty="0"/>
          </a:p>
          <a:p>
            <a:pPr eaLnBrk="1" hangingPunct="1">
              <a:defRPr/>
            </a:pPr>
            <a:r>
              <a:rPr lang="zh-CN" altLang="en-US" sz="2300" dirty="0"/>
              <a:t>工具：</a:t>
            </a:r>
            <a:r>
              <a:rPr lang="zh-CN" altLang="en-US" sz="2400" dirty="0">
                <a:solidFill>
                  <a:srgbClr val="333333"/>
                </a:solidFill>
                <a:latin typeface="PingFang SC"/>
              </a:rPr>
              <a:t>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◯ </a:t>
            </a:r>
            <a:r>
              <a:rPr lang="zh-CN" altLang="en-US" sz="2300" b="0" i="0" dirty="0">
                <a:solidFill>
                  <a:srgbClr val="333333"/>
                </a:solidFill>
                <a:effectLst/>
                <a:latin typeface="PingFang SC"/>
              </a:rPr>
              <a:t> </a:t>
            </a:r>
            <a:r>
              <a:rPr lang="zh-CN" altLang="en-US" sz="2300" dirty="0"/>
              <a:t>  </a:t>
            </a:r>
            <a:r>
              <a:rPr lang="en-US" altLang="zh-CN" sz="2300" u="sng" dirty="0" err="1"/>
              <a:t>VSCode</a:t>
            </a:r>
            <a:r>
              <a:rPr lang="zh-CN" altLang="en-US" sz="2300" u="sng" dirty="0"/>
              <a:t>或</a:t>
            </a:r>
            <a:r>
              <a:rPr lang="en-US" altLang="zh-CN" sz="2300" u="sng" dirty="0"/>
              <a:t>Mac/Linux</a:t>
            </a:r>
            <a:r>
              <a:rPr lang="zh-CN" altLang="en-US" sz="2300" u="sng" dirty="0"/>
              <a:t>平台下的编译器</a:t>
            </a:r>
            <a:endParaRPr lang="en-US" altLang="zh-CN" sz="2300" u="sng" dirty="0"/>
          </a:p>
          <a:p>
            <a:pPr marL="0" indent="0" eaLnBrk="1" hangingPunct="1">
              <a:buNone/>
              <a:defRPr/>
            </a:pPr>
            <a:r>
              <a:rPr lang="en-US" altLang="zh-CN" sz="2300" dirty="0"/>
              <a:t> 	   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◯</a:t>
            </a:r>
            <a:r>
              <a:rPr lang="en-US" altLang="zh-CN" sz="2300" dirty="0"/>
              <a:t>   </a:t>
            </a:r>
            <a:r>
              <a:rPr lang="en-US" altLang="zh-CN" sz="2300" u="sng" dirty="0"/>
              <a:t>OpenCV</a:t>
            </a:r>
            <a:r>
              <a:rPr lang="zh-CN" altLang="en-US" sz="2300" u="sng" dirty="0"/>
              <a:t>库</a:t>
            </a:r>
            <a:endParaRPr lang="en-US" altLang="zh-CN" sz="2300" u="sng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300" dirty="0"/>
              <a:t> 	   </a:t>
            </a:r>
            <a:r>
              <a:rPr lang="en-US" altLang="zh-CN" sz="2400" dirty="0"/>
              <a:t>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◯ </a:t>
            </a:r>
            <a:r>
              <a:rPr lang="en-US" altLang="zh-CN" sz="2300" dirty="0"/>
              <a:t>  </a:t>
            </a:r>
            <a:r>
              <a:rPr lang="zh-CN" altLang="en-US" sz="2300" u="sng" dirty="0"/>
              <a:t>纯</a:t>
            </a:r>
            <a:r>
              <a:rPr lang="en-US" altLang="zh-CN" sz="2300" u="sng" dirty="0"/>
              <a:t>C</a:t>
            </a:r>
            <a:r>
              <a:rPr lang="zh-CN" altLang="en-US" sz="2300" u="sng" dirty="0"/>
              <a:t>语言或者</a:t>
            </a:r>
            <a:r>
              <a:rPr lang="en-US" altLang="zh-CN" sz="2300" u="sng" dirty="0"/>
              <a:t>C/C++</a:t>
            </a:r>
            <a:r>
              <a:rPr lang="zh-CN" altLang="en-US" sz="2300" u="sng" dirty="0"/>
              <a:t>语言</a:t>
            </a:r>
            <a:endParaRPr lang="en-US" altLang="zh-CN" sz="2300" u="sng" dirty="0"/>
          </a:p>
          <a:p>
            <a:pPr eaLnBrk="1" hangingPunct="1">
              <a:buClr>
                <a:srgbClr val="FF0000"/>
              </a:buClr>
              <a:defRPr/>
            </a:pPr>
            <a:r>
              <a:rPr lang="zh-CN" altLang="en-US" sz="2300" b="1" dirty="0">
                <a:solidFill>
                  <a:srgbClr val="FF0000"/>
                </a:solidFill>
              </a:rPr>
              <a:t>要求</a:t>
            </a:r>
            <a:r>
              <a:rPr lang="zh-CN" altLang="en-US" sz="2300" dirty="0"/>
              <a:t>：✔ </a:t>
            </a:r>
            <a:r>
              <a:rPr lang="zh-CN" altLang="en-US" sz="2300" u="sng" dirty="0"/>
              <a:t>学习使用</a:t>
            </a:r>
            <a:r>
              <a:rPr lang="en-US" altLang="zh-CN" sz="2300" u="sng" dirty="0"/>
              <a:t>STL</a:t>
            </a:r>
            <a:r>
              <a:rPr lang="zh-CN" altLang="en-US" sz="2300" u="sng" dirty="0"/>
              <a:t>标准模板库和</a:t>
            </a:r>
            <a:r>
              <a:rPr lang="en-US" altLang="zh-CN" sz="2300" u="sng" dirty="0"/>
              <a:t>OpenCV</a:t>
            </a:r>
            <a:r>
              <a:rPr lang="zh-CN" altLang="en-US" sz="2300" u="sng" dirty="0"/>
              <a:t>基本数据格式</a:t>
            </a:r>
            <a:endParaRPr lang="en-US" altLang="zh-CN" sz="2300" u="sng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300" dirty="0"/>
              <a:t> 	   ✔ </a:t>
            </a:r>
            <a:r>
              <a:rPr lang="zh-CN" altLang="en-US" sz="2300" u="sng" dirty="0"/>
              <a:t>少用静态数组，多用指针和动态内存分配</a:t>
            </a:r>
            <a:r>
              <a:rPr lang="en-US" altLang="zh-CN" sz="2300" u="sng" dirty="0"/>
              <a:t>/</a:t>
            </a:r>
            <a:r>
              <a:rPr lang="zh-CN" altLang="en-US" sz="2300" u="sng" dirty="0"/>
              <a:t>释放</a:t>
            </a:r>
            <a:endParaRPr lang="en-US" altLang="zh-CN" sz="2300" u="sng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300" dirty="0"/>
              <a:t>              ✔ </a:t>
            </a:r>
            <a:r>
              <a:rPr lang="zh-CN" altLang="en-US" sz="2300" u="sng" dirty="0"/>
              <a:t>对源码中文件、函数进行合理划分，保证模块独立性</a:t>
            </a:r>
            <a:endParaRPr lang="en-US" altLang="zh-CN" sz="2300" u="sng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300" dirty="0"/>
              <a:t>              ✔ </a:t>
            </a:r>
            <a:r>
              <a:rPr lang="zh-CN" altLang="en-US" sz="2300" u="sng" dirty="0"/>
              <a:t>函数、变量、常量等命名规范（去汉语拼音）</a:t>
            </a:r>
            <a:endParaRPr lang="en-US" altLang="zh-CN" sz="2300" u="sng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300" dirty="0"/>
              <a:t>              ✔ </a:t>
            </a:r>
            <a:r>
              <a:rPr lang="zh-CN" altLang="en-US" sz="2300" u="sng" dirty="0"/>
              <a:t>文件、函数宏观注释，核心变量、程序段微观注释</a:t>
            </a:r>
            <a:endParaRPr lang="en-US" altLang="zh-CN" sz="2300" u="sng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300" dirty="0"/>
              <a:t>              ✔ </a:t>
            </a:r>
            <a:r>
              <a:rPr lang="zh-CN" altLang="en-US" sz="2300" u="sng" dirty="0"/>
              <a:t>对输入进行合法性校验和功能、容错提示</a:t>
            </a:r>
            <a:endParaRPr lang="en-US" altLang="zh-CN" sz="2300" u="sng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300" dirty="0"/>
              <a:t>              ✔ </a:t>
            </a:r>
            <a:r>
              <a:rPr lang="zh-CN" altLang="en-US" sz="2300" u="sng" dirty="0"/>
              <a:t>尽量优化算法，确保稳定性及低时空复杂度</a:t>
            </a:r>
            <a:endParaRPr lang="en-US" altLang="zh-CN" sz="2300" u="sng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300" dirty="0"/>
              <a:t>              ✔ </a:t>
            </a:r>
            <a:r>
              <a:rPr lang="zh-CN" altLang="en-US" sz="2300" u="sng" dirty="0"/>
              <a:t>设计和优化</a:t>
            </a:r>
            <a:r>
              <a:rPr lang="en-US" altLang="zh-CN" sz="2300" u="sng" dirty="0"/>
              <a:t>Demo</a:t>
            </a:r>
            <a:r>
              <a:rPr lang="zh-CN" altLang="en-US" sz="2300" u="sng" dirty="0"/>
              <a:t>的交互逻辑及可视化</a:t>
            </a:r>
            <a:r>
              <a:rPr lang="en-US" altLang="zh-CN" sz="2300" u="sng" dirty="0"/>
              <a:t>UI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D5DD23F-B80E-458C-8A10-8633722781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12775" y="6356350"/>
            <a:ext cx="1981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6AF53F-8FCD-4403-B0A5-95A5AEDFF184}" type="slidenum">
              <a:rPr lang="en-US" altLang="zh-CN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9549142-3F6B-47D3-849C-F9D379A2A5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报告要求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F477A38-F24D-4089-9E25-085A10D56D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219200"/>
            <a:ext cx="8713787" cy="51054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实验报告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封面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（美观布局，包括：学校学院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、报告标题、院系、专业班级、学号、姓名、指导老师、提交时间等基本信息）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（细化到二级标题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页码）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问题描述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（包括：实验任务、规范要求、编程环境、测试数据、评价指标等）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算法设计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（包括：破题原理分析、整体架构设计、算法逻辑设计、数据结构设计、创新思路总结）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测试分析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（包括：常规测试、合法性测试、极限性能测试、横向对比测试、测试结果分析）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总结展望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（包括：实验收获和问题总结、待优化方向和思路）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附录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（包括：参考文献、核心源码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注释 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E1A0774-D692-43A4-8820-25F979F819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12775" y="6356350"/>
            <a:ext cx="1981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6AF53F-8FCD-4403-B0A5-95A5AEDFF184}" type="slidenum">
              <a:rPr lang="en-US" altLang="zh-CN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46915B5-5FB1-4863-B09E-D22EAB350B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任务描述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C67B2B3-B2ED-43EE-BBB2-47304284E2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19200"/>
            <a:ext cx="8713787" cy="51054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任务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：均匀随机采样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457200" lvl="1" indent="457200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使用基于种子标记的分水岭算法（</a:t>
            </a:r>
            <a:r>
              <a:rPr lang="en-US" altLang="zh-CN" dirty="0"/>
              <a:t>OpenCV</a:t>
            </a:r>
            <a:r>
              <a:rPr lang="zh-CN" altLang="en-US" dirty="0"/>
              <a:t>自带</a:t>
            </a:r>
            <a:r>
              <a:rPr lang="en-US" altLang="zh-CN" dirty="0"/>
              <a:t>watershed</a:t>
            </a:r>
            <a:r>
              <a:rPr lang="zh-CN" altLang="en-US" dirty="0"/>
              <a:t>）对输入图像进行过分割。用户输入图像和整数</a:t>
            </a:r>
            <a:r>
              <a:rPr lang="en-US" altLang="zh-CN" dirty="0"/>
              <a:t>K</a:t>
            </a:r>
            <a:r>
              <a:rPr lang="zh-CN" altLang="en-US" dirty="0"/>
              <a:t>，要求程序自动计算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r>
              <a:rPr lang="zh-CN" altLang="en-US" dirty="0">
                <a:solidFill>
                  <a:srgbClr val="0000FF"/>
                </a:solidFill>
              </a:rPr>
              <a:t>随机</a:t>
            </a:r>
            <a:r>
              <a:rPr lang="zh-CN" altLang="en-US" dirty="0"/>
              <a:t>种子点，确保各种子点之间的距离均</a:t>
            </a:r>
            <a:r>
              <a:rPr lang="en-US" altLang="zh-CN" dirty="0"/>
              <a:t>&gt;(M</a:t>
            </a:r>
            <a:r>
              <a:rPr lang="zh-CN" altLang="en-US" dirty="0"/>
              <a:t>*</a:t>
            </a:r>
            <a:r>
              <a:rPr lang="en-US" altLang="zh-CN" dirty="0"/>
              <a:t>N/K)</a:t>
            </a:r>
            <a:r>
              <a:rPr lang="en-US" altLang="zh-CN" baseline="30000" dirty="0"/>
              <a:t>0.5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00FF"/>
                </a:solidFill>
              </a:rPr>
              <a:t>参考</a:t>
            </a:r>
            <a:r>
              <a:rPr lang="zh-CN" altLang="zh-CN" dirty="0">
                <a:solidFill>
                  <a:srgbClr val="0000FF"/>
                </a:solidFill>
              </a:rPr>
              <a:t>泊松圆盘</a:t>
            </a:r>
            <a:r>
              <a:rPr lang="zh-CN" altLang="en-US" dirty="0">
                <a:solidFill>
                  <a:srgbClr val="0000FF"/>
                </a:solidFill>
              </a:rPr>
              <a:t>采样</a:t>
            </a:r>
            <a:r>
              <a:rPr lang="en-US" altLang="zh-CN" dirty="0">
                <a:solidFill>
                  <a:srgbClr val="0000FF"/>
                </a:solidFill>
              </a:rPr>
              <a:t>+</a:t>
            </a:r>
            <a:r>
              <a:rPr lang="zh-CN" altLang="en-US" dirty="0">
                <a:solidFill>
                  <a:srgbClr val="0000FF"/>
                </a:solidFill>
              </a:rPr>
              <a:t>贪心策略</a:t>
            </a:r>
            <a:r>
              <a:rPr lang="zh-CN" altLang="en-US" dirty="0"/>
              <a:t>），然后让程序在原图中标出各种子点的位置及编号 ，并采用半透明</a:t>
            </a:r>
            <a:r>
              <a:rPr lang="en-US" altLang="zh-CN" dirty="0"/>
              <a:t>+</a:t>
            </a:r>
            <a:r>
              <a:rPr lang="zh-CN" altLang="en-US" dirty="0"/>
              <a:t>随机着色的方式给出分水岭算法的可视化结果。</a:t>
            </a:r>
          </a:p>
        </p:txBody>
      </p:sp>
      <p:pic>
        <p:nvPicPr>
          <p:cNvPr id="9220" name="图片 4" descr="数据12">
            <a:extLst>
              <a:ext uri="{FF2B5EF4-FFF2-40B4-BE49-F238E27FC236}">
                <a16:creationId xmlns:a16="http://schemas.microsoft.com/office/drawing/2014/main" id="{04599B87-6E2F-4999-8BAC-349E3F3CB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810000"/>
            <a:ext cx="38227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图片 5" descr="数据13">
            <a:extLst>
              <a:ext uri="{FF2B5EF4-FFF2-40B4-BE49-F238E27FC236}">
                <a16:creationId xmlns:a16="http://schemas.microsoft.com/office/drawing/2014/main" id="{4767006E-D53A-4BC5-98FC-81CF10495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650" y="3810000"/>
            <a:ext cx="38227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B9CDD-6DA9-45D0-BE91-1C3119FACB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12775" y="6356350"/>
            <a:ext cx="1981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6AF53F-8FCD-4403-B0A5-95A5AEDFF184}" type="slidenum">
              <a:rPr lang="en-US" altLang="zh-CN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5158329-206E-40D4-8A9B-C6293855A8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任务描述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711280D-16B0-466E-B5E2-EB37215197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19200"/>
            <a:ext cx="8713787" cy="51054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任务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：四原图着色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457200" lvl="1" indent="457200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使用</a:t>
            </a:r>
            <a:r>
              <a:rPr lang="zh-CN" altLang="en-US" dirty="0">
                <a:solidFill>
                  <a:srgbClr val="0000FF"/>
                </a:solidFill>
              </a:rPr>
              <a:t>邻接表</a:t>
            </a:r>
            <a:r>
              <a:rPr lang="zh-CN" altLang="en-US" dirty="0"/>
              <a:t>统计分水岭结果中各区域的邻接关系，并采用四原色法（合理选择初始着色区域，并基于</a:t>
            </a:r>
            <a:r>
              <a:rPr lang="zh-CN" altLang="en-US" dirty="0">
                <a:solidFill>
                  <a:srgbClr val="0000FF"/>
                </a:solidFill>
              </a:rPr>
              <a:t>图的广度优先遍历</a:t>
            </a:r>
            <a:r>
              <a:rPr lang="zh-CN" altLang="en-US" dirty="0"/>
              <a:t>，采用</a:t>
            </a:r>
            <a:r>
              <a:rPr lang="zh-CN" altLang="en-US" dirty="0">
                <a:solidFill>
                  <a:srgbClr val="0000FF"/>
                </a:solidFill>
              </a:rPr>
              <a:t>队列</a:t>
            </a:r>
            <a:r>
              <a:rPr lang="zh-CN" altLang="en-US" dirty="0"/>
              <a:t>对其他待着色区域进行着色顺利梳理，加速全图着色过程），对分水岭结果重新着色（使用</a:t>
            </a:r>
            <a:r>
              <a:rPr lang="zh-CN" altLang="en-US" dirty="0">
                <a:solidFill>
                  <a:srgbClr val="0000FF"/>
                </a:solidFill>
              </a:rPr>
              <a:t>堆栈</a:t>
            </a:r>
            <a:r>
              <a:rPr lang="en-US" altLang="zh-CN" dirty="0">
                <a:solidFill>
                  <a:srgbClr val="0000FF"/>
                </a:solidFill>
              </a:rPr>
              <a:t>+</a:t>
            </a:r>
            <a:r>
              <a:rPr lang="zh-CN" altLang="en-US" dirty="0">
                <a:solidFill>
                  <a:srgbClr val="0000FF"/>
                </a:solidFill>
              </a:rPr>
              <a:t>回溯策略</a:t>
            </a:r>
            <a:r>
              <a:rPr lang="zh-CN" altLang="en-US" dirty="0"/>
              <a:t>，优化回退率）。</a:t>
            </a:r>
            <a:endParaRPr lang="en-US" altLang="zh-CN" dirty="0"/>
          </a:p>
        </p:txBody>
      </p:sp>
      <p:pic>
        <p:nvPicPr>
          <p:cNvPr id="10244" name="图片 3" descr="数据14">
            <a:extLst>
              <a:ext uri="{FF2B5EF4-FFF2-40B4-BE49-F238E27FC236}">
                <a16:creationId xmlns:a16="http://schemas.microsoft.com/office/drawing/2014/main" id="{78A2F050-B481-4FB8-9E07-D46427ADC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246438"/>
            <a:ext cx="4677013" cy="307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33E494F-8205-44AD-A558-9EFB733EC7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12775" y="6356350"/>
            <a:ext cx="1981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6AF53F-8FCD-4403-B0A5-95A5AEDFF184}" type="slidenum">
              <a:rPr lang="en-US" altLang="zh-CN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94988E0-7873-43A2-A3BA-0AE9FD167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任务描述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5C4CF4D-B4FB-4F7E-BF44-779C612C47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19200"/>
            <a:ext cx="8713787" cy="51054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任务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：排序查找</a:t>
            </a:r>
            <a:r>
              <a:rPr lang="en-US" altLang="zh-CN" b="1" dirty="0">
                <a:solidFill>
                  <a:srgbClr val="FF0000"/>
                </a:solidFill>
              </a:rPr>
              <a:t>+</a:t>
            </a:r>
            <a:r>
              <a:rPr lang="zh-CN" altLang="en-US" b="1" dirty="0">
                <a:solidFill>
                  <a:srgbClr val="FF0000"/>
                </a:solidFill>
              </a:rPr>
              <a:t>哈夫曼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457200" lvl="1" indent="457200" eaLnBrk="1" hangingPunct="1">
              <a:buNone/>
            </a:pPr>
            <a:r>
              <a:rPr lang="zh-CN" altLang="en-US" dirty="0"/>
              <a:t>根据分水岭结果中各区域面积大小的“</a:t>
            </a:r>
            <a:r>
              <a:rPr lang="zh-CN" altLang="en-US" dirty="0">
                <a:solidFill>
                  <a:srgbClr val="0000FF"/>
                </a:solidFill>
              </a:rPr>
              <a:t>堆排序</a:t>
            </a:r>
            <a:r>
              <a:rPr lang="zh-CN" altLang="en-US" dirty="0"/>
              <a:t>”结果，提示最大和最小面积，用户输入查找范围（面积</a:t>
            </a:r>
            <a:r>
              <a:rPr lang="zh-CN" altLang="en-US" u="sng" dirty="0"/>
              <a:t>下界</a:t>
            </a:r>
            <a:r>
              <a:rPr lang="zh-CN" altLang="en-US" dirty="0"/>
              <a:t>和</a:t>
            </a:r>
            <a:r>
              <a:rPr lang="zh-CN" altLang="en-US" u="sng" dirty="0"/>
              <a:t>上界</a:t>
            </a:r>
            <a:r>
              <a:rPr lang="zh-CN" altLang="en-US" dirty="0"/>
              <a:t>），使用</a:t>
            </a:r>
            <a:r>
              <a:rPr lang="zh-CN" altLang="en-US" dirty="0">
                <a:solidFill>
                  <a:srgbClr val="0000FF"/>
                </a:solidFill>
              </a:rPr>
              <a:t>折半查找</a:t>
            </a:r>
            <a:r>
              <a:rPr lang="zh-CN" altLang="en-US" dirty="0"/>
              <a:t>，程序对所有符合要求的分水岭结果（标记区域面积）进行突出显示，并以这些高亮区域的面积大小作为权值，进行哈夫曼编码（</a:t>
            </a:r>
            <a:r>
              <a:rPr lang="zh-CN" altLang="en-US" dirty="0">
                <a:solidFill>
                  <a:srgbClr val="0000FF"/>
                </a:solidFill>
              </a:rPr>
              <a:t>考虑深度</a:t>
            </a:r>
            <a:r>
              <a:rPr lang="en-US" altLang="zh-CN" dirty="0">
                <a:solidFill>
                  <a:srgbClr val="0000FF"/>
                </a:solidFill>
              </a:rPr>
              <a:t>+</a:t>
            </a:r>
            <a:r>
              <a:rPr lang="zh-CN" altLang="en-US" dirty="0">
                <a:solidFill>
                  <a:srgbClr val="0000FF"/>
                </a:solidFill>
              </a:rPr>
              <a:t>递归策略</a:t>
            </a:r>
            <a:r>
              <a:rPr lang="zh-CN" altLang="en-US" dirty="0"/>
              <a:t>），</a:t>
            </a:r>
            <a:r>
              <a:rPr lang="zh-CN" altLang="en-US" dirty="0">
                <a:solidFill>
                  <a:srgbClr val="0000FF"/>
                </a:solidFill>
              </a:rPr>
              <a:t>绘制</a:t>
            </a:r>
            <a:r>
              <a:rPr lang="zh-CN" altLang="en-US" dirty="0"/>
              <a:t>该哈夫曼树。</a:t>
            </a:r>
          </a:p>
          <a:p>
            <a:pPr marL="457200" lvl="1" indent="457200" eaLnBrk="1" hangingPunct="1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pic>
        <p:nvPicPr>
          <p:cNvPr id="11268" name="图片 3">
            <a:extLst>
              <a:ext uri="{FF2B5EF4-FFF2-40B4-BE49-F238E27FC236}">
                <a16:creationId xmlns:a16="http://schemas.microsoft.com/office/drawing/2014/main" id="{18934144-EA1E-4553-9BB8-95F9DAFCC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23" y="3526909"/>
            <a:ext cx="4058040" cy="2779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8D425FB-7463-4790-AC55-87DCEFE277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12775" y="6356350"/>
            <a:ext cx="1981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6AF53F-8FCD-4403-B0A5-95A5AEDFF184}" type="slidenum">
              <a:rPr lang="en-US" altLang="zh-CN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400" dirty="0">
              <a:solidFill>
                <a:schemeClr val="tx2"/>
              </a:solidFill>
            </a:endParaRPr>
          </a:p>
        </p:txBody>
      </p:sp>
      <p:pic>
        <p:nvPicPr>
          <p:cNvPr id="6" name="图片 4">
            <a:extLst>
              <a:ext uri="{FF2B5EF4-FFF2-40B4-BE49-F238E27FC236}">
                <a16:creationId xmlns:a16="http://schemas.microsoft.com/office/drawing/2014/main" id="{BB4DB511-B518-4068-89E6-F9CB0DBBF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501" y="3733800"/>
            <a:ext cx="4058040" cy="2292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F222D58E-34D0-4238-AD19-41FEC19B59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EDCC6C-C716-4E7C-AA67-CD4581DE78F2}" type="slidenum">
              <a:rPr lang="en-US" altLang="zh-CN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400" dirty="0">
              <a:solidFill>
                <a:schemeClr val="tx2"/>
              </a:solidFill>
            </a:endParaRPr>
          </a:p>
        </p:txBody>
      </p:sp>
      <p:sp>
        <p:nvSpPr>
          <p:cNvPr id="28675" name="Title 1">
            <a:extLst>
              <a:ext uri="{FF2B5EF4-FFF2-40B4-BE49-F238E27FC236}">
                <a16:creationId xmlns:a16="http://schemas.microsoft.com/office/drawing/2014/main" id="{65E66A41-6D8A-422D-933B-BE913D4DED20}"/>
              </a:ext>
            </a:extLst>
          </p:cNvPr>
          <p:cNvSpPr txBox="1">
            <a:spLocks/>
          </p:cNvSpPr>
          <p:nvPr/>
        </p:nvSpPr>
        <p:spPr bwMode="auto">
          <a:xfrm>
            <a:off x="914400" y="2819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  <a:t>Question</a:t>
            </a:r>
            <a:r>
              <a:rPr lang="zh-CN" altLang="en-US" sz="32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  <a:t>？</a:t>
            </a:r>
          </a:p>
        </p:txBody>
      </p:sp>
      <p:sp>
        <p:nvSpPr>
          <p:cNvPr id="28676" name="日期占位符 3">
            <a:extLst>
              <a:ext uri="{FF2B5EF4-FFF2-40B4-BE49-F238E27FC236}">
                <a16:creationId xmlns:a16="http://schemas.microsoft.com/office/drawing/2014/main" id="{E6B58FF1-5B76-49B0-B4D9-A644D8E7259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ACC726-0085-46F1-8A83-72E5E1FE6335}" type="datetime1">
              <a:rPr lang="en-US" altLang="zh-CN" sz="1400" smtClean="0">
                <a:solidFill>
                  <a:schemeClr val="tx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2/15/2025</a:t>
            </a:fld>
            <a:endParaRPr lang="en-US" altLang="zh-CN" sz="1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2080</TotalTime>
  <Words>719</Words>
  <Application>Microsoft Office PowerPoint</Application>
  <PresentationFormat>全屏显示(4:3)</PresentationFormat>
  <Paragraphs>59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PingFang SC</vt:lpstr>
      <vt:lpstr>黑体</vt:lpstr>
      <vt:lpstr>华文新魏</vt:lpstr>
      <vt:lpstr>隶书</vt:lpstr>
      <vt:lpstr>Bookman Old Style</vt:lpstr>
      <vt:lpstr>Calibri</vt:lpstr>
      <vt:lpstr>Gill Sans MT</vt:lpstr>
      <vt:lpstr>Times New Roman</vt:lpstr>
      <vt:lpstr>Wingdings</vt:lpstr>
      <vt:lpstr>Wingdings 3</vt:lpstr>
      <vt:lpstr>Origin</vt:lpstr>
      <vt:lpstr>数据结构与算法分析 实验任务</vt:lpstr>
      <vt:lpstr>实验信息</vt:lpstr>
      <vt:lpstr>实验要求</vt:lpstr>
      <vt:lpstr>报告要求</vt:lpstr>
      <vt:lpstr>任务描述</vt:lpstr>
      <vt:lpstr>任务描述</vt:lpstr>
      <vt:lpstr>任务描述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</dc:creator>
  <cp:lastModifiedBy>守东 韩</cp:lastModifiedBy>
  <cp:revision>191</cp:revision>
  <dcterms:created xsi:type="dcterms:W3CDTF">2010-01-07T06:19:19Z</dcterms:created>
  <dcterms:modified xsi:type="dcterms:W3CDTF">2025-02-15T06:54:26Z</dcterms:modified>
</cp:coreProperties>
</file>