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67" r:id="rId2"/>
    <p:sldId id="306" r:id="rId3"/>
    <p:sldId id="307" r:id="rId4"/>
    <p:sldId id="310" r:id="rId5"/>
    <p:sldId id="311" r:id="rId6"/>
    <p:sldId id="312" r:id="rId7"/>
    <p:sldId id="313" r:id="rId8"/>
    <p:sldId id="314" r:id="rId9"/>
    <p:sldId id="315" r:id="rId10"/>
    <p:sldId id="316" r:id="rId11"/>
    <p:sldId id="317" r:id="rId12"/>
    <p:sldId id="308" r:id="rId13"/>
    <p:sldId id="309" r:id="rId14"/>
    <p:sldId id="318" r:id="rId15"/>
    <p:sldId id="319" r:id="rId16"/>
    <p:sldId id="32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2467C24-1B15-4E9B-A77A-82C9AD69C247}">
          <p14:sldIdLst>
            <p14:sldId id="267"/>
            <p14:sldId id="306"/>
          </p14:sldIdLst>
        </p14:section>
        <p14:section name="Abstract" id="{358B05BF-D77B-40CF-9D16-BF1D86A2251F}">
          <p14:sldIdLst>
            <p14:sldId id="307"/>
            <p14:sldId id="310"/>
          </p14:sldIdLst>
        </p14:section>
        <p14:section name="Introduction(Model)" id="{45C2F0EB-4E60-4253-A73A-05865C67CA17}">
          <p14:sldIdLst>
            <p14:sldId id="311"/>
            <p14:sldId id="312"/>
            <p14:sldId id="313"/>
          </p14:sldIdLst>
        </p14:section>
        <p14:section name="Applications" id="{E3163B4B-7314-4616-BE50-BCC797604CDE}">
          <p14:sldIdLst>
            <p14:sldId id="314"/>
            <p14:sldId id="315"/>
            <p14:sldId id="316"/>
            <p14:sldId id="317"/>
          </p14:sldIdLst>
        </p14:section>
        <p14:section name="Experiment" id="{FF294B06-C202-460F-8367-C068EB39590C}">
          <p14:sldIdLst>
            <p14:sldId id="308"/>
          </p14:sldIdLst>
        </p14:section>
        <p14:section name="Future Work" id="{01172FB0-7004-46AE-8D43-F2801CE8E5BE}">
          <p14:sldIdLst>
            <p14:sldId id="309"/>
          </p14:sldIdLst>
        </p14:section>
        <p14:section name="Appendices" id="{7782EAD1-EFBB-4A45-B723-98F02DC6BB5C}">
          <p14:sldIdLst>
            <p14:sldId id="318"/>
            <p14:sldId id="319"/>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AABAA2F6-CE8B-4D0C-9DA1-7AFD8C0E1F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18" name="平行四边形 17">
            <a:extLst>
              <a:ext uri="{FF2B5EF4-FFF2-40B4-BE49-F238E27FC236}">
                <a16:creationId xmlns:a16="http://schemas.microsoft.com/office/drawing/2014/main" id="{55B5EF86-CD68-45F5-B469-E0C751A7F1CE}"/>
              </a:ext>
            </a:extLst>
          </p:cNvPr>
          <p:cNvSpPr/>
          <p:nvPr userDrawn="1"/>
        </p:nvSpPr>
        <p:spPr>
          <a:xfrm>
            <a:off x="0" y="1"/>
            <a:ext cx="12191483" cy="685800"/>
          </a:xfrm>
          <a:prstGeom prst="parallelogram">
            <a:avLst>
              <a:gd name="adj" fmla="val 444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3781C-E1F6-4315-A39D-61273F2E0596}" type="slidenum">
              <a:rPr kumimoji="0" lang="zh-CN" altLang="en-US" sz="12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srgbClr val="000000">
                  <a:tint val="75000"/>
                </a:srgbClr>
              </a:solidFill>
              <a:effectLst/>
              <a:uLnTx/>
              <a:uFillTx/>
              <a:latin typeface="Arial"/>
              <a:ea typeface="微软雅黑"/>
              <a:cs typeface="+mn-cs"/>
            </a:endParaRPr>
          </a:p>
        </p:txBody>
      </p:sp>
      <p:pic>
        <p:nvPicPr>
          <p:cNvPr id="7" name="图片 6" descr="图片包含 户外, 标牌, 黑色&#10;&#10;自动生成的说明">
            <a:extLst>
              <a:ext uri="{FF2B5EF4-FFF2-40B4-BE49-F238E27FC236}">
                <a16:creationId xmlns:a16="http://schemas.microsoft.com/office/drawing/2014/main" id="{BBD19A13-D175-4468-834D-FE213A533A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8" name="文本占位符 31">
            <a:extLst>
              <a:ext uri="{FF2B5EF4-FFF2-40B4-BE49-F238E27FC236}">
                <a16:creationId xmlns:a16="http://schemas.microsoft.com/office/drawing/2014/main" id="{0E3A7107-0A14-4195-8DEB-51F0B46D6BB5}"/>
              </a:ext>
            </a:extLst>
          </p:cNvPr>
          <p:cNvSpPr>
            <a:spLocks noGrp="1"/>
          </p:cNvSpPr>
          <p:nvPr>
            <p:ph type="body" sz="quarter" idx="11"/>
          </p:nvPr>
        </p:nvSpPr>
        <p:spPr>
          <a:xfrm>
            <a:off x="1075351" y="43657"/>
            <a:ext cx="7081677" cy="598488"/>
          </a:xfrm>
          <a:prstGeom prst="rect">
            <a:avLst/>
          </a:prstGeom>
        </p:spPr>
        <p:txBody>
          <a:bodyPr anchor="ctr"/>
          <a:lstStyle>
            <a:lvl1pPr marL="0" indent="0" algn="l">
              <a:lnSpc>
                <a:spcPct val="100000"/>
              </a:lnSpc>
              <a:buNone/>
              <a:defRPr sz="3200" b="1">
                <a:solidFill>
                  <a:schemeClr val="bg1"/>
                </a:solidFill>
              </a:defRPr>
            </a:lvl1pPr>
          </a:lstStyle>
          <a:p>
            <a:pPr lvl="0"/>
            <a:endParaRPr lang="zh-CN" altLang="en-US" dirty="0"/>
          </a:p>
        </p:txBody>
      </p:sp>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0"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7" name="文本占位符 16">
            <a:extLst>
              <a:ext uri="{FF2B5EF4-FFF2-40B4-BE49-F238E27FC236}">
                <a16:creationId xmlns:a16="http://schemas.microsoft.com/office/drawing/2014/main" id="{2FF6FEE6-2A34-4756-8F6B-3232EC375278}"/>
              </a:ext>
            </a:extLst>
          </p:cNvPr>
          <p:cNvSpPr>
            <a:spLocks noGrp="1"/>
          </p:cNvSpPr>
          <p:nvPr>
            <p:ph type="body" sz="quarter" idx="14"/>
          </p:nvPr>
        </p:nvSpPr>
        <p:spPr>
          <a:xfrm>
            <a:off x="319056" y="766710"/>
            <a:ext cx="11568144" cy="4765791"/>
          </a:xfrm>
          <a:prstGeom prst="rect">
            <a:avLst/>
          </a:prstGeom>
        </p:spPr>
        <p:txBody>
          <a:bodyPr/>
          <a:lstStyle>
            <a:lvl1pPr marL="228600" indent="-228600">
              <a:lnSpc>
                <a:spcPct val="130000"/>
              </a:lnSpc>
              <a:buFontTx/>
              <a:buBlip>
                <a:blip r:embed="rId4"/>
              </a:buBlip>
              <a:defRPr sz="2000">
                <a:solidFill>
                  <a:schemeClr val="accent2"/>
                </a:solidFill>
              </a:defRPr>
            </a:lvl1pPr>
            <a:lvl2pPr>
              <a:lnSpc>
                <a:spcPct val="130000"/>
              </a:lnSpc>
              <a:defRPr sz="2000">
                <a:solidFill>
                  <a:schemeClr val="accent2"/>
                </a:solidFill>
              </a:defRPr>
            </a:lvl2pPr>
            <a:lvl3pPr>
              <a:lnSpc>
                <a:spcPct val="130000"/>
              </a:lnSpc>
              <a:defRPr sz="1800">
                <a:solidFill>
                  <a:schemeClr val="accent2"/>
                </a:solidFill>
              </a:defRPr>
            </a:lvl3pPr>
            <a:lvl4pPr>
              <a:lnSpc>
                <a:spcPct val="130000"/>
              </a:lnSpc>
              <a:defRPr sz="1600">
                <a:solidFill>
                  <a:schemeClr val="accent2"/>
                </a:solidFill>
              </a:defRPr>
            </a:lvl4pPr>
            <a:lvl5pPr>
              <a:lnSpc>
                <a:spcPct val="130000"/>
              </a:lnSpc>
              <a:defRPr sz="1600">
                <a:solidFill>
                  <a:schemeClr val="accent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 name="平行四边形 20">
            <a:extLst>
              <a:ext uri="{FF2B5EF4-FFF2-40B4-BE49-F238E27FC236}">
                <a16:creationId xmlns:a16="http://schemas.microsoft.com/office/drawing/2014/main" id="{93235BFC-8F08-4C25-988C-FCB706C52ACD}"/>
              </a:ext>
            </a:extLst>
          </p:cNvPr>
          <p:cNvSpPr/>
          <p:nvPr userDrawn="1"/>
        </p:nvSpPr>
        <p:spPr>
          <a:xfrm>
            <a:off x="11428834" y="11985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2" name="平行四边形 21">
            <a:extLst>
              <a:ext uri="{FF2B5EF4-FFF2-40B4-BE49-F238E27FC236}">
                <a16:creationId xmlns:a16="http://schemas.microsoft.com/office/drawing/2014/main" id="{A14A4014-5A08-40D8-A5CC-B2FF9962A739}"/>
              </a:ext>
            </a:extLst>
          </p:cNvPr>
          <p:cNvSpPr/>
          <p:nvPr userDrawn="1"/>
        </p:nvSpPr>
        <p:spPr>
          <a:xfrm>
            <a:off x="11016782" y="32260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pic>
        <p:nvPicPr>
          <p:cNvPr id="12" name="图片 11">
            <a:extLst>
              <a:ext uri="{FF2B5EF4-FFF2-40B4-BE49-F238E27FC236}">
                <a16:creationId xmlns:a16="http://schemas.microsoft.com/office/drawing/2014/main" id="{72C3C1CA-869D-4F70-8C72-BC72214F5E64}"/>
              </a:ext>
            </a:extLst>
          </p:cNvPr>
          <p:cNvPicPr>
            <a:picLocks noChangeAspect="1"/>
          </p:cNvPicPr>
          <p:nvPr userDrawn="1"/>
        </p:nvPicPr>
        <p:blipFill rotWithShape="1">
          <a:blip r:embed="rId5" cstate="print"/>
          <a:srcRect r="1346"/>
          <a:stretch/>
        </p:blipFill>
        <p:spPr>
          <a:xfrm>
            <a:off x="516" y="6041797"/>
            <a:ext cx="12166903" cy="411617"/>
          </a:xfrm>
          <a:prstGeom prst="rect">
            <a:avLst/>
          </a:prstGeom>
        </p:spPr>
      </p:pic>
    </p:spTree>
    <p:extLst>
      <p:ext uri="{BB962C8B-B14F-4D97-AF65-F5344CB8AC3E}">
        <p14:creationId xmlns:p14="http://schemas.microsoft.com/office/powerpoint/2010/main" val="214954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B46500FD-D914-4D54-A821-0896603096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3781C-E1F6-4315-A39D-61273F2E0596}" type="slidenum">
              <a:rPr kumimoji="0" lang="zh-CN" altLang="en-US" sz="12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srgbClr val="000000">
                  <a:tint val="75000"/>
                </a:srgbClr>
              </a:solidFill>
              <a:effectLst/>
              <a:uLnTx/>
              <a:uFillTx/>
              <a:latin typeface="Arial"/>
              <a:ea typeface="微软雅黑"/>
              <a:cs typeface="+mn-cs"/>
            </a:endParaRPr>
          </a:p>
        </p:txBody>
      </p:sp>
      <p:pic>
        <p:nvPicPr>
          <p:cNvPr id="4" name="图片 3">
            <a:extLst>
              <a:ext uri="{FF2B5EF4-FFF2-40B4-BE49-F238E27FC236}">
                <a16:creationId xmlns:a16="http://schemas.microsoft.com/office/drawing/2014/main" id="{64227868-C0F1-41FC-A8C9-A533B4E11486}"/>
              </a:ext>
            </a:extLst>
          </p:cNvPr>
          <p:cNvPicPr>
            <a:picLocks noChangeAspect="1"/>
          </p:cNvPicPr>
          <p:nvPr userDrawn="1"/>
        </p:nvPicPr>
        <p:blipFill rotWithShape="1">
          <a:blip r:embed="rId3" cstate="print"/>
          <a:srcRect r="1346"/>
          <a:stretch/>
        </p:blipFill>
        <p:spPr>
          <a:xfrm>
            <a:off x="516" y="6041797"/>
            <a:ext cx="12166903" cy="411617"/>
          </a:xfrm>
          <a:prstGeom prst="rect">
            <a:avLst/>
          </a:prstGeom>
        </p:spPr>
      </p:pic>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0"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9" name="平行四边形 18">
            <a:extLst>
              <a:ext uri="{FF2B5EF4-FFF2-40B4-BE49-F238E27FC236}">
                <a16:creationId xmlns:a16="http://schemas.microsoft.com/office/drawing/2014/main" id="{9AE407FD-1006-4AC4-B10B-CB7686E66A86}"/>
              </a:ext>
            </a:extLst>
          </p:cNvPr>
          <p:cNvSpPr/>
          <p:nvPr userDrawn="1"/>
        </p:nvSpPr>
        <p:spPr>
          <a:xfrm>
            <a:off x="0" y="1"/>
            <a:ext cx="12191483" cy="685800"/>
          </a:xfrm>
          <a:prstGeom prst="parallelogram">
            <a:avLst>
              <a:gd name="adj" fmla="val 430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pic>
        <p:nvPicPr>
          <p:cNvPr id="20" name="图片 19" descr="图片包含 户外, 标牌, 黑色&#10;&#10;自动生成的说明">
            <a:extLst>
              <a:ext uri="{FF2B5EF4-FFF2-40B4-BE49-F238E27FC236}">
                <a16:creationId xmlns:a16="http://schemas.microsoft.com/office/drawing/2014/main" id="{D5338ABA-2308-412D-96F5-DE590FFF99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21" name="文本占位符 31">
            <a:extLst>
              <a:ext uri="{FF2B5EF4-FFF2-40B4-BE49-F238E27FC236}">
                <a16:creationId xmlns:a16="http://schemas.microsoft.com/office/drawing/2014/main" id="{C2D49473-9331-4572-8AFC-3A905D765CF9}"/>
              </a:ext>
            </a:extLst>
          </p:cNvPr>
          <p:cNvSpPr>
            <a:spLocks noGrp="1"/>
          </p:cNvSpPr>
          <p:nvPr>
            <p:ph type="body" sz="quarter" idx="14"/>
          </p:nvPr>
        </p:nvSpPr>
        <p:spPr>
          <a:xfrm>
            <a:off x="1075351" y="43657"/>
            <a:ext cx="7081677" cy="598488"/>
          </a:xfrm>
          <a:prstGeom prst="rect">
            <a:avLst/>
          </a:prstGeom>
        </p:spPr>
        <p:txBody>
          <a:bodyPr anchor="ctr"/>
          <a:lstStyle>
            <a:lvl1pPr marL="0" indent="0" algn="l">
              <a:lnSpc>
                <a:spcPct val="100000"/>
              </a:lnSpc>
              <a:buNone/>
              <a:defRPr sz="3200" b="1">
                <a:solidFill>
                  <a:schemeClr val="bg1"/>
                </a:solidFill>
              </a:defRPr>
            </a:lvl1pPr>
          </a:lstStyle>
          <a:p>
            <a:pPr lvl="0"/>
            <a:endParaRPr lang="zh-CN" altLang="en-US" dirty="0"/>
          </a:p>
        </p:txBody>
      </p:sp>
      <p:sp>
        <p:nvSpPr>
          <p:cNvPr id="11" name="平行四边形 10">
            <a:extLst>
              <a:ext uri="{FF2B5EF4-FFF2-40B4-BE49-F238E27FC236}">
                <a16:creationId xmlns:a16="http://schemas.microsoft.com/office/drawing/2014/main" id="{3E2A174E-0D40-4C44-A4CB-067A3AD3E27A}"/>
              </a:ext>
            </a:extLst>
          </p:cNvPr>
          <p:cNvSpPr/>
          <p:nvPr userDrawn="1"/>
        </p:nvSpPr>
        <p:spPr>
          <a:xfrm>
            <a:off x="11428834" y="119857"/>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2" name="平行四边形 11">
            <a:extLst>
              <a:ext uri="{FF2B5EF4-FFF2-40B4-BE49-F238E27FC236}">
                <a16:creationId xmlns:a16="http://schemas.microsoft.com/office/drawing/2014/main" id="{B6623D7A-6A25-4FAF-BE38-10BE0650BF71}"/>
              </a:ext>
            </a:extLst>
          </p:cNvPr>
          <p:cNvSpPr/>
          <p:nvPr userDrawn="1"/>
        </p:nvSpPr>
        <p:spPr>
          <a:xfrm>
            <a:off x="11016782" y="322602"/>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405659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lowpoly）">
    <p:spTree>
      <p:nvGrpSpPr>
        <p:cNvPr id="1" name=""/>
        <p:cNvGrpSpPr/>
        <p:nvPr/>
      </p:nvGrpSpPr>
      <p:grpSpPr>
        <a:xfrm>
          <a:off x="0" y="0"/>
          <a:ext cx="0" cy="0"/>
          <a:chOff x="0" y="0"/>
          <a:chExt cx="0" cy="0"/>
        </a:xfrm>
      </p:grpSpPr>
      <p:pic>
        <p:nvPicPr>
          <p:cNvPr id="5" name="图片 4" descr="图片包含 建筑物, 圆屋顶, 地板&#10;&#10;描述已自动生成">
            <a:extLst>
              <a:ext uri="{FF2B5EF4-FFF2-40B4-BE49-F238E27FC236}">
                <a16:creationId xmlns:a16="http://schemas.microsoft.com/office/drawing/2014/main" id="{0E7CEFF4-3933-40D2-928B-A28B021C14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spTree>
    <p:extLst>
      <p:ext uri="{BB962C8B-B14F-4D97-AF65-F5344CB8AC3E}">
        <p14:creationId xmlns:p14="http://schemas.microsoft.com/office/powerpoint/2010/main" val="1243057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F26411B-55E1-4CE5-B9CA-4734B17AE0EC}"/>
              </a:ext>
            </a:extLst>
          </p:cNvPr>
          <p:cNvSpPr>
            <a:spLocks noGrp="1"/>
          </p:cNvSpPr>
          <p:nvPr>
            <p:ph type="sldNum" sz="quarter" idx="4"/>
          </p:nvPr>
        </p:nvSpPr>
        <p:spPr>
          <a:xfrm>
            <a:off x="10849970" y="6515101"/>
            <a:ext cx="1037230" cy="342900"/>
          </a:xfrm>
          <a:prstGeom prst="rect">
            <a:avLst/>
          </a:prstGeom>
        </p:spPr>
        <p:txBody>
          <a:bodyPr vert="horz" lIns="91440" tIns="45720" rIns="91440" bIns="45720" rtlCol="0" anchor="ctr"/>
          <a:lstStyle>
            <a:lvl1pPr algn="r">
              <a:defRPr sz="1200">
                <a:solidFill>
                  <a:schemeClr val="tx1">
                    <a:tint val="75000"/>
                  </a:schemeClr>
                </a:solidFill>
              </a:defRPr>
            </a:lvl1pPr>
          </a:lstStyle>
          <a:p>
            <a:fld id="{548644C6-89F0-466C-949F-E70AD72679A8}" type="slidenum">
              <a:rPr lang="zh-CN" altLang="en-US" smtClean="0"/>
              <a:t>‹#›</a:t>
            </a:fld>
            <a:endParaRPr lang="zh-CN" altLang="en-US"/>
          </a:p>
        </p:txBody>
      </p:sp>
    </p:spTree>
    <p:extLst>
      <p:ext uri="{BB962C8B-B14F-4D97-AF65-F5344CB8AC3E}">
        <p14:creationId xmlns:p14="http://schemas.microsoft.com/office/powerpoint/2010/main" val="1923224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F26B43"/>
          </p15:clr>
        </p15:guide>
        <p15:guide id="2" pos="7488">
          <p15:clr>
            <a:srgbClr val="F26B43"/>
          </p15:clr>
        </p15:guide>
        <p15:guide id="3" orient="horz" pos="432">
          <p15:clr>
            <a:srgbClr val="F26B43"/>
          </p15:clr>
        </p15:guide>
        <p15:guide id="4" orient="horz" pos="472">
          <p15:clr>
            <a:srgbClr val="F26B43"/>
          </p15:clr>
        </p15:guide>
        <p15:guide id="5" orient="horz" pos="4104">
          <p15:clr>
            <a:srgbClr val="F26B43"/>
          </p15:clr>
        </p15:guide>
        <p15:guide id="6" orient="horz" pos="40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github.com/uaenalxh/HM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aenalxh/HM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gif"/></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1284E3AE-C81A-4171-854B-C67101B1D25B}"/>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DAA70999-E66F-43CE-AC40-56421C315062}"/>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02C675CC-E163-7D0C-36AA-73909C3D7063}"/>
              </a:ext>
            </a:extLst>
          </p:cNvPr>
          <p:cNvSpPr>
            <a:spLocks noGrp="1"/>
          </p:cNvSpPr>
          <p:nvPr>
            <p:ph type="body" sz="quarter" idx="11"/>
          </p:nvPr>
        </p:nvSpPr>
        <p:spPr/>
        <p:txBody>
          <a:bodyPr/>
          <a:lstStyle/>
          <a:p>
            <a:endParaRPr lang="zh-CN" altLang="en-US"/>
          </a:p>
        </p:txBody>
      </p:sp>
      <p:sp>
        <p:nvSpPr>
          <p:cNvPr id="8" name="文本框 7">
            <a:extLst>
              <a:ext uri="{FF2B5EF4-FFF2-40B4-BE49-F238E27FC236}">
                <a16:creationId xmlns:a16="http://schemas.microsoft.com/office/drawing/2014/main" id="{B0563EF6-8C2D-4413-265F-201CB03C9C33}"/>
              </a:ext>
            </a:extLst>
          </p:cNvPr>
          <p:cNvSpPr txBox="1"/>
          <p:nvPr/>
        </p:nvSpPr>
        <p:spPr>
          <a:xfrm>
            <a:off x="319056" y="885825"/>
            <a:ext cx="11558619" cy="3042179"/>
          </a:xfrm>
          <a:prstGeom prst="rect">
            <a:avLst/>
          </a:prstGeom>
          <a:noFill/>
        </p:spPr>
        <p:txBody>
          <a:bodyPr wrap="square" rtlCol="0">
            <a:spAutoFit/>
          </a:bodyPr>
          <a:lstStyle/>
          <a:p>
            <a:pPr algn="ctr"/>
            <a:r>
              <a:rPr lang="en-US" altLang="zh-CN" sz="4400" dirty="0">
                <a:latin typeface="Times New Roman" panose="02020603050405020304" pitchFamily="18" charset="0"/>
                <a:cs typeface="Times New Roman" panose="02020603050405020304" pitchFamily="18" charset="0"/>
              </a:rPr>
              <a:t>Theoretical Elaboration on the Hidden Markov Model used in some Selected Applications</a:t>
            </a:r>
          </a:p>
          <a:p>
            <a:pPr algn="ctr">
              <a:lnSpc>
                <a:spcPct val="150000"/>
              </a:lnSpc>
            </a:pPr>
            <a:r>
              <a:rPr lang="en-US" altLang="zh-CN" sz="2400" dirty="0" err="1">
                <a:latin typeface="Times New Roman" panose="02020603050405020304" pitchFamily="18" charset="0"/>
                <a:cs typeface="Times New Roman" panose="02020603050405020304" pitchFamily="18" charset="0"/>
              </a:rPr>
              <a:t>Xinhao</a:t>
            </a:r>
            <a:r>
              <a:rPr lang="en-US" altLang="zh-CN" sz="2400" dirty="0">
                <a:latin typeface="Times New Roman" panose="02020603050405020304" pitchFamily="18" charset="0"/>
                <a:cs typeface="Times New Roman" panose="02020603050405020304" pitchFamily="18" charset="0"/>
              </a:rPr>
              <a:t> Luo</a:t>
            </a:r>
          </a:p>
          <a:p>
            <a:pPr algn="ctr">
              <a:lnSpc>
                <a:spcPct val="150000"/>
              </a:lnSpc>
            </a:pPr>
            <a:r>
              <a:rPr lang="en-US" altLang="zh-CN" sz="2400" dirty="0">
                <a:latin typeface="Times New Roman" panose="02020603050405020304" pitchFamily="18" charset="0"/>
                <a:cs typeface="Times New Roman" panose="02020603050405020304" pitchFamily="18" charset="0"/>
              </a:rPr>
              <a:t>Shanghai Jiao Tong University</a:t>
            </a:r>
          </a:p>
          <a:p>
            <a:pPr algn="ctr">
              <a:lnSpc>
                <a:spcPct val="150000"/>
              </a:lnSpc>
            </a:pPr>
            <a:endParaRPr lang="en-US" altLang="zh-CN" sz="24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F0856E4B-BD41-074F-7DAF-01BEA35FE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2084" y="3512678"/>
            <a:ext cx="823031" cy="830652"/>
          </a:xfrm>
          <a:prstGeom prst="rect">
            <a:avLst/>
          </a:prstGeom>
        </p:spPr>
      </p:pic>
      <p:pic>
        <p:nvPicPr>
          <p:cNvPr id="15" name="图片 14">
            <a:extLst>
              <a:ext uri="{FF2B5EF4-FFF2-40B4-BE49-F238E27FC236}">
                <a16:creationId xmlns:a16="http://schemas.microsoft.com/office/drawing/2014/main" id="{33261D99-2CA4-CF78-AFF5-89D6F72E5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351" y="4343330"/>
            <a:ext cx="1437301" cy="1437301"/>
          </a:xfrm>
          <a:prstGeom prst="rect">
            <a:avLst/>
          </a:prstGeom>
        </p:spPr>
      </p:pic>
      <p:sp>
        <p:nvSpPr>
          <p:cNvPr id="16" name="文本框 15">
            <a:extLst>
              <a:ext uri="{FF2B5EF4-FFF2-40B4-BE49-F238E27FC236}">
                <a16:creationId xmlns:a16="http://schemas.microsoft.com/office/drawing/2014/main" id="{29B8714F-9C72-DF75-CC95-890B1D805CFC}"/>
              </a:ext>
            </a:extLst>
          </p:cNvPr>
          <p:cNvSpPr txBox="1"/>
          <p:nvPr/>
        </p:nvSpPr>
        <p:spPr>
          <a:xfrm>
            <a:off x="3496649" y="4614848"/>
            <a:ext cx="7620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Code: </a:t>
            </a:r>
            <a:r>
              <a:rPr lang="en-US" altLang="zh-CN" sz="3200" dirty="0">
                <a:solidFill>
                  <a:srgbClr val="00B0F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https://github.com/uaenalxh/HMM</a:t>
            </a:r>
            <a:endParaRPr lang="zh-CN" altLang="en-US" sz="32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42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latin typeface="Times New Roman" panose="02020603050405020304" pitchFamily="18" charset="0"/>
                <a:cs typeface="Times New Roman" panose="02020603050405020304" pitchFamily="18" charset="0"/>
              </a:rPr>
              <a:t>Brute Force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F7FF2E5-C45A-2848-346C-A19CACF3DAA3}"/>
                  </a:ext>
                </a:extLst>
              </p:cNvPr>
              <p:cNvSpPr txBox="1"/>
              <p:nvPr/>
            </p:nvSpPr>
            <p:spPr>
              <a:xfrm>
                <a:off x="456587" y="716437"/>
                <a:ext cx="11185516" cy="5690276"/>
              </a:xfrm>
              <a:prstGeom prst="rect">
                <a:avLst/>
              </a:prstGeom>
              <a:noFill/>
            </p:spPr>
            <p:txBody>
              <a:bodyPr wrap="square">
                <a:spAutoFit/>
              </a:bodyPr>
              <a:lstStyle/>
              <a:p>
                <a:pPr algn="just">
                  <a:lnSpc>
                    <a:spcPct val="150000"/>
                  </a:lnSpc>
                </a:pPr>
                <a:r>
                  <a:rPr lang="en-US" altLang="zh-CN" sz="2000" kern="50" spc="25" dirty="0">
                    <a:effectLst/>
                    <a:latin typeface="Times New Roman" panose="02020603050405020304" pitchFamily="18" charset="0"/>
                    <a:ea typeface="宋体" panose="02010600030101010101" pitchFamily="2" charset="-122"/>
                  </a:rPr>
                  <a:t>Firstly, about approximation algorithm, due to the involvement of forward and backward probabilities in probability computation problem, I have only provided a rough idea, with specific solutions and code left for future research. The idea behind the approximate algorithm is to select, at each time </a:t>
                </a:r>
                <a14:m>
                  <m:oMath xmlns:m="http://schemas.openxmlformats.org/officeDocument/2006/math">
                    <m:r>
                      <a:rPr lang="en-US" altLang="zh-CN" sz="2000" i="1" kern="50" spc="25">
                        <a:effectLst/>
                        <a:latin typeface="Cambria Math" panose="02040503050406030204" pitchFamily="18" charset="0"/>
                        <a:ea typeface="宋体" panose="02010600030101010101" pitchFamily="2" charset="-122"/>
                      </a:rPr>
                      <m:t>𝑡</m:t>
                    </m:r>
                  </m:oMath>
                </a14:m>
                <a:r>
                  <a:rPr lang="en-US" altLang="zh-CN" sz="2000" kern="50" spc="25" dirty="0">
                    <a:effectLst/>
                    <a:latin typeface="Times New Roman" panose="02020603050405020304" pitchFamily="18" charset="0"/>
                    <a:ea typeface="宋体" panose="02010600030101010101" pitchFamily="2" charset="-122"/>
                  </a:rPr>
                  <a:t>, choose the state </a:t>
                </a:r>
                <a14:m>
                  <m:oMath xmlns:m="http://schemas.openxmlformats.org/officeDocument/2006/math">
                    <m:sSup>
                      <m:sSupPr>
                        <m:ctrlPr>
                          <a:rPr lang="zh-CN" altLang="zh-CN" sz="2000" i="1" kern="50" spc="25">
                            <a:effectLst/>
                            <a:latin typeface="Cambria Math" panose="02040503050406030204" pitchFamily="18" charset="0"/>
                            <a:ea typeface="Cambria Math" panose="02040503050406030204" pitchFamily="18" charset="0"/>
                          </a:rPr>
                        </m:ctrlPr>
                      </m:sSupPr>
                      <m:e>
                        <m:sSub>
                          <m:sSubPr>
                            <m:ctrlPr>
                              <a:rPr lang="zh-CN" altLang="zh-CN" sz="2000" i="1" kern="50" spc="25">
                                <a:effectLst/>
                                <a:latin typeface="Cambria Math" panose="02040503050406030204" pitchFamily="18" charset="0"/>
                                <a:ea typeface="Cambria Math" panose="02040503050406030204" pitchFamily="18" charset="0"/>
                              </a:rPr>
                            </m:ctrlPr>
                          </m:sSubPr>
                          <m:e>
                            <m:r>
                              <a:rPr lang="en-US" altLang="zh-CN" sz="2000" i="1" kern="50" spc="25">
                                <a:effectLst/>
                                <a:latin typeface="Cambria Math" panose="02040503050406030204" pitchFamily="18" charset="0"/>
                                <a:ea typeface="宋体" panose="02010600030101010101" pitchFamily="2" charset="-122"/>
                              </a:rPr>
                              <m:t>𝑖</m:t>
                            </m:r>
                          </m:e>
                          <m:sub>
                            <m:r>
                              <a:rPr lang="en-US" altLang="zh-CN" sz="2000" i="1" kern="50" spc="25">
                                <a:effectLst/>
                                <a:latin typeface="Cambria Math" panose="02040503050406030204" pitchFamily="18" charset="0"/>
                                <a:ea typeface="宋体" panose="02010600030101010101" pitchFamily="2" charset="-122"/>
                              </a:rPr>
                              <m:t>𝑡</m:t>
                            </m:r>
                          </m:sub>
                        </m:sSub>
                      </m:e>
                      <m:sup>
                        <m:r>
                          <a:rPr lang="en-US" altLang="zh-CN" sz="2000" i="1" kern="50" spc="25">
                            <a:effectLst/>
                            <a:latin typeface="Cambria Math" panose="02040503050406030204" pitchFamily="18" charset="0"/>
                            <a:ea typeface="宋体" panose="02010600030101010101" pitchFamily="2" charset="-122"/>
                          </a:rPr>
                          <m:t>∗</m:t>
                        </m:r>
                      </m:sup>
                    </m:sSup>
                  </m:oMath>
                </a14:m>
                <a:r>
                  <a:rPr lang="en-US" altLang="zh-CN" sz="2000" kern="50" spc="25" dirty="0">
                    <a:effectLst/>
                    <a:latin typeface="Times New Roman" panose="02020603050405020304" pitchFamily="18" charset="0"/>
                    <a:ea typeface="宋体" panose="02010600030101010101" pitchFamily="2" charset="-122"/>
                  </a:rPr>
                  <a:t> that is most likely to occur at that moment, thus getting a sequence of states </a:t>
                </a:r>
                <a14:m>
                  <m:oMath xmlns:m="http://schemas.openxmlformats.org/officeDocument/2006/math">
                    <m:sSup>
                      <m:sSupPr>
                        <m:ctrlPr>
                          <a:rPr lang="zh-CN" altLang="zh-CN" sz="2000" i="1" kern="50" spc="25">
                            <a:latin typeface="Cambria Math" panose="02040503050406030204" pitchFamily="18" charset="0"/>
                            <a:ea typeface="Cambria Math" panose="02040503050406030204" pitchFamily="18" charset="0"/>
                          </a:rPr>
                        </m:ctrlPr>
                      </m:sSupPr>
                      <m:e>
                        <m:r>
                          <a:rPr lang="en-US" altLang="zh-CN" sz="2000" i="1" kern="50" spc="25">
                            <a:latin typeface="Cambria Math" panose="02040503050406030204" pitchFamily="18" charset="0"/>
                            <a:ea typeface="Cambria Math" panose="02040503050406030204" pitchFamily="18" charset="0"/>
                          </a:rPr>
                          <m:t>𝑆</m:t>
                        </m:r>
                      </m:e>
                      <m:sup>
                        <m:r>
                          <a:rPr lang="en-US" altLang="zh-CN" sz="2000" i="1" kern="50" spc="25">
                            <a:latin typeface="Cambria Math" panose="02040503050406030204" pitchFamily="18" charset="0"/>
                            <a:ea typeface="宋体" panose="02010600030101010101" pitchFamily="2" charset="-122"/>
                          </a:rPr>
                          <m:t>∗</m:t>
                        </m:r>
                      </m:sup>
                    </m:sSup>
                    <m:r>
                      <a:rPr lang="en-US" altLang="zh-CN" sz="2000" i="1" kern="50" spc="25">
                        <a:latin typeface="Cambria Math" panose="02040503050406030204" pitchFamily="18" charset="0"/>
                        <a:ea typeface="宋体" panose="02010600030101010101" pitchFamily="2" charset="-122"/>
                      </a:rPr>
                      <m:t>=</m:t>
                    </m:r>
                    <m:d>
                      <m:dPr>
                        <m:ctrlPr>
                          <a:rPr lang="en-US" altLang="zh-CN" sz="2000" i="1" kern="50" spc="25">
                            <a:latin typeface="Cambria Math" panose="02040503050406030204" pitchFamily="18" charset="0"/>
                            <a:ea typeface="宋体" panose="02010600030101010101" pitchFamily="2" charset="-122"/>
                          </a:rPr>
                        </m:ctrlPr>
                      </m:dPr>
                      <m:e>
                        <m:sSup>
                          <m:sSupPr>
                            <m:ctrlPr>
                              <a:rPr lang="zh-CN" altLang="zh-CN" sz="2000" i="1" kern="50" spc="25">
                                <a:latin typeface="Cambria Math" panose="02040503050406030204" pitchFamily="18" charset="0"/>
                                <a:ea typeface="Cambria Math" panose="02040503050406030204" pitchFamily="18" charset="0"/>
                              </a:rPr>
                            </m:ctrlPr>
                          </m:sSupPr>
                          <m:e>
                            <m:sSub>
                              <m:sSubPr>
                                <m:ctrlPr>
                                  <a:rPr lang="zh-CN" altLang="zh-CN" sz="2000" i="1" kern="50" spc="25">
                                    <a:latin typeface="Cambria Math" panose="02040503050406030204" pitchFamily="18" charset="0"/>
                                    <a:ea typeface="Cambria Math" panose="02040503050406030204" pitchFamily="18" charset="0"/>
                                  </a:rPr>
                                </m:ctrlPr>
                              </m:sSubPr>
                              <m:e>
                                <m:r>
                                  <a:rPr lang="en-US" altLang="zh-CN" sz="2000" i="1" kern="50" spc="25">
                                    <a:latin typeface="Cambria Math" panose="02040503050406030204" pitchFamily="18" charset="0"/>
                                    <a:ea typeface="Cambria Math" panose="02040503050406030204" pitchFamily="18" charset="0"/>
                                  </a:rPr>
                                  <m:t>𝑠</m:t>
                                </m:r>
                              </m:e>
                              <m:sub>
                                <m:r>
                                  <a:rPr lang="en-US" altLang="zh-CN" sz="2000" i="1" kern="50" spc="25">
                                    <a:latin typeface="Cambria Math" panose="02040503050406030204" pitchFamily="18" charset="0"/>
                                    <a:ea typeface="宋体" panose="02010600030101010101" pitchFamily="2" charset="-122"/>
                                  </a:rPr>
                                  <m:t>1</m:t>
                                </m:r>
                              </m:sub>
                            </m:sSub>
                          </m:e>
                          <m:sup>
                            <m:r>
                              <a:rPr lang="en-US" altLang="zh-CN" sz="2000" i="1" kern="50" spc="25">
                                <a:latin typeface="Cambria Math" panose="02040503050406030204" pitchFamily="18" charset="0"/>
                                <a:ea typeface="宋体" panose="02010600030101010101" pitchFamily="2" charset="-122"/>
                              </a:rPr>
                              <m:t>∗</m:t>
                            </m:r>
                          </m:sup>
                        </m:sSup>
                        <m:r>
                          <a:rPr lang="en-US" altLang="zh-CN" sz="2000" i="1" kern="50" spc="25">
                            <a:latin typeface="Cambria Math" panose="02040503050406030204" pitchFamily="18" charset="0"/>
                            <a:ea typeface="宋体" panose="02010600030101010101" pitchFamily="2" charset="-122"/>
                          </a:rPr>
                          <m:t>,</m:t>
                        </m:r>
                        <m:sSup>
                          <m:sSupPr>
                            <m:ctrlPr>
                              <a:rPr lang="zh-CN" altLang="zh-CN" sz="2000" i="1" kern="50" spc="25">
                                <a:latin typeface="Cambria Math" panose="02040503050406030204" pitchFamily="18" charset="0"/>
                                <a:ea typeface="Cambria Math" panose="02040503050406030204" pitchFamily="18" charset="0"/>
                              </a:rPr>
                            </m:ctrlPr>
                          </m:sSupPr>
                          <m:e>
                            <m:sSub>
                              <m:sSubPr>
                                <m:ctrlPr>
                                  <a:rPr lang="zh-CN" altLang="zh-CN" sz="2000" i="1" kern="50" spc="25">
                                    <a:latin typeface="Cambria Math" panose="02040503050406030204" pitchFamily="18" charset="0"/>
                                    <a:ea typeface="Cambria Math" panose="02040503050406030204" pitchFamily="18" charset="0"/>
                                  </a:rPr>
                                </m:ctrlPr>
                              </m:sSubPr>
                              <m:e>
                                <m:r>
                                  <a:rPr lang="en-US" altLang="zh-CN" sz="2000" i="1" kern="50" spc="25">
                                    <a:latin typeface="Cambria Math" panose="02040503050406030204" pitchFamily="18" charset="0"/>
                                    <a:ea typeface="Cambria Math" panose="02040503050406030204" pitchFamily="18" charset="0"/>
                                  </a:rPr>
                                  <m:t>𝑠</m:t>
                                </m:r>
                              </m:e>
                              <m:sub>
                                <m:r>
                                  <a:rPr lang="en-US" altLang="zh-CN" sz="2000" i="1" kern="50" spc="25">
                                    <a:latin typeface="Cambria Math" panose="02040503050406030204" pitchFamily="18" charset="0"/>
                                    <a:ea typeface="宋体" panose="02010600030101010101" pitchFamily="2" charset="-122"/>
                                  </a:rPr>
                                  <m:t>2</m:t>
                                </m:r>
                              </m:sub>
                            </m:sSub>
                          </m:e>
                          <m:sup>
                            <m:r>
                              <a:rPr lang="en-US" altLang="zh-CN" sz="2000" i="1" kern="50" spc="25">
                                <a:latin typeface="Cambria Math" panose="02040503050406030204" pitchFamily="18" charset="0"/>
                                <a:ea typeface="宋体" panose="02010600030101010101" pitchFamily="2" charset="-122"/>
                              </a:rPr>
                              <m:t>∗</m:t>
                            </m:r>
                          </m:sup>
                        </m:sSup>
                        <m:r>
                          <a:rPr lang="en-US" altLang="zh-CN" sz="2000" i="1" kern="50" spc="25">
                            <a:latin typeface="Cambria Math" panose="02040503050406030204" pitchFamily="18" charset="0"/>
                            <a:ea typeface="宋体" panose="02010600030101010101" pitchFamily="2" charset="-122"/>
                          </a:rPr>
                          <m:t>,</m:t>
                        </m:r>
                        <m:r>
                          <a:rPr lang="en-US" altLang="zh-CN" sz="2000" i="1" kern="50" spc="25" smtClean="0">
                            <a:latin typeface="Cambria Math" panose="02040503050406030204" pitchFamily="18" charset="0"/>
                            <a:ea typeface="Cambria Math" panose="02040503050406030204" pitchFamily="18" charset="0"/>
                          </a:rPr>
                          <m:t>⋯</m:t>
                        </m:r>
                        <m:r>
                          <a:rPr lang="en-US" altLang="zh-CN" sz="2000" b="0" i="1" kern="50" spc="25" smtClean="0">
                            <a:latin typeface="Cambria Math" panose="02040503050406030204" pitchFamily="18" charset="0"/>
                            <a:ea typeface="Cambria Math" panose="02040503050406030204" pitchFamily="18" charset="0"/>
                          </a:rPr>
                          <m:t>,</m:t>
                        </m:r>
                        <m:sSup>
                          <m:sSupPr>
                            <m:ctrlPr>
                              <a:rPr lang="zh-CN" altLang="zh-CN" sz="2000" i="1" kern="50" spc="25" smtClean="0">
                                <a:latin typeface="Cambria Math" panose="02040503050406030204" pitchFamily="18" charset="0"/>
                                <a:ea typeface="Cambria Math" panose="02040503050406030204" pitchFamily="18" charset="0"/>
                              </a:rPr>
                            </m:ctrlPr>
                          </m:sSupPr>
                          <m:e>
                            <m:sSub>
                              <m:sSubPr>
                                <m:ctrlPr>
                                  <a:rPr lang="zh-CN" altLang="zh-CN" sz="2000" i="1" kern="50" spc="25">
                                    <a:latin typeface="Cambria Math" panose="02040503050406030204" pitchFamily="18" charset="0"/>
                                    <a:ea typeface="Cambria Math" panose="02040503050406030204" pitchFamily="18" charset="0"/>
                                  </a:rPr>
                                </m:ctrlPr>
                              </m:sSubPr>
                              <m:e>
                                <m:r>
                                  <a:rPr lang="en-US" altLang="zh-CN" sz="2000" i="1" kern="50" spc="25">
                                    <a:latin typeface="Cambria Math" panose="02040503050406030204" pitchFamily="18" charset="0"/>
                                    <a:ea typeface="Cambria Math" panose="02040503050406030204" pitchFamily="18" charset="0"/>
                                  </a:rPr>
                                  <m:t>𝑠</m:t>
                                </m:r>
                              </m:e>
                              <m:sub>
                                <m:r>
                                  <a:rPr lang="en-US" altLang="zh-CN" sz="2000" b="0" i="1" kern="50" spc="25" smtClean="0">
                                    <a:latin typeface="Cambria Math" panose="02040503050406030204" pitchFamily="18" charset="0"/>
                                    <a:ea typeface="Cambria Math" panose="02040503050406030204" pitchFamily="18" charset="0"/>
                                  </a:rPr>
                                  <m:t>𝑇</m:t>
                                </m:r>
                              </m:sub>
                            </m:sSub>
                          </m:e>
                          <m:sup>
                            <m:r>
                              <a:rPr lang="en-US" altLang="zh-CN" sz="2000" i="1" kern="50" spc="25">
                                <a:latin typeface="Cambria Math" panose="02040503050406030204" pitchFamily="18" charset="0"/>
                                <a:ea typeface="宋体" panose="02010600030101010101" pitchFamily="2" charset="-122"/>
                              </a:rPr>
                              <m:t>∗</m:t>
                            </m:r>
                          </m:sup>
                        </m:sSup>
                      </m:e>
                    </m:d>
                    <m:r>
                      <a:rPr lang="en-US" altLang="zh-CN" sz="2000" b="0" i="1" kern="50" spc="25" smtClean="0">
                        <a:latin typeface="Cambria Math" panose="02040503050406030204" pitchFamily="18" charset="0"/>
                        <a:ea typeface="宋体" panose="02010600030101010101" pitchFamily="2" charset="-122"/>
                      </a:rPr>
                      <m:t> </m:t>
                    </m:r>
                  </m:oMath>
                </a14:m>
                <a:r>
                  <a:rPr lang="en-US" altLang="zh-CN" sz="2000" kern="50" spc="25" dirty="0">
                    <a:latin typeface="Times New Roman" panose="02020603050405020304" pitchFamily="18" charset="0"/>
                    <a:ea typeface="宋体" panose="02010600030101010101" pitchFamily="2" charset="-122"/>
                  </a:rPr>
                  <a:t>that serves as the predicted outcome. And inspired by this, I have devised a </a:t>
                </a:r>
                <a:r>
                  <a:rPr lang="en-US" altLang="zh-CN" sz="2000" b="1" kern="50" spc="25" dirty="0">
                    <a:effectLst/>
                    <a:latin typeface="Times New Roman" panose="02020603050405020304" pitchFamily="18" charset="0"/>
                    <a:ea typeface="宋体" panose="02010600030101010101" pitchFamily="2" charset="-122"/>
                  </a:rPr>
                  <a:t>brute-force approach </a:t>
                </a:r>
                <a:r>
                  <a:rPr lang="en-US" altLang="zh-CN" sz="2000" kern="50" spc="25" dirty="0">
                    <a:effectLst/>
                    <a:latin typeface="Times New Roman" panose="02020603050405020304" pitchFamily="18" charset="0"/>
                    <a:ea typeface="宋体" panose="02010600030101010101" pitchFamily="2" charset="-122"/>
                  </a:rPr>
                  <a:t>for exhaustive enumeration.</a:t>
                </a:r>
                <a:r>
                  <a:rPr lang="en-US" altLang="zh-CN" sz="2000" dirty="0">
                    <a:effectLst/>
                    <a:latin typeface="Times New Roman" panose="02020603050405020304" pitchFamily="18" charset="0"/>
                    <a:ea typeface="宋体" panose="02010600030101010101" pitchFamily="2" charset="-122"/>
                  </a:rPr>
                  <a:t> </a:t>
                </a:r>
                <a:r>
                  <a:rPr lang="en-US" altLang="zh-CN" sz="2000" kern="50" spc="25" dirty="0">
                    <a:effectLst/>
                    <a:latin typeface="Times New Roman" panose="02020603050405020304" pitchFamily="18" charset="0"/>
                    <a:ea typeface="宋体" panose="02010600030101010101" pitchFamily="2" charset="-122"/>
                  </a:rPr>
                  <a:t>That is, to identify all possible sequences of states and select the group with the highest probability. What we only need to do is enumerating all possible state sequences and selecting the one that maximizes the conditional probability given the observed sequence.</a:t>
                </a:r>
              </a:p>
              <a:p>
                <a:pPr algn="just">
                  <a:lnSpc>
                    <a:spcPct val="150000"/>
                  </a:lnSpc>
                </a:pPr>
                <a:r>
                  <a:rPr lang="en-US" altLang="zh-CN" sz="2000" kern="50" spc="25" dirty="0">
                    <a:latin typeface="Times New Roman" panose="02020603050405020304" pitchFamily="18" charset="0"/>
                    <a:ea typeface="宋体" panose="02010600030101010101" pitchFamily="2" charset="-122"/>
                  </a:rPr>
                  <a:t>The brute force method can be expressed in python:</a:t>
                </a:r>
              </a:p>
              <a:p>
                <a:pPr algn="l">
                  <a:lnSpc>
                    <a:spcPts val="1425"/>
                  </a:lnSpc>
                </a:pPr>
                <a:r>
                  <a:rPr lang="en-US" altLang="zh-CN" sz="1800" kern="0" dirty="0">
                    <a:solidFill>
                      <a:srgbClr val="C586C0"/>
                    </a:solidFill>
                    <a:effectLst/>
                    <a:latin typeface="Consolas" panose="020B0609020204030204" pitchFamily="49" charset="0"/>
                    <a:ea typeface="宋体" panose="02010600030101010101" pitchFamily="2" charset="-122"/>
                    <a:cs typeface="宋体" panose="02010600030101010101" pitchFamily="2" charset="-122"/>
                  </a:rPr>
                  <a:t>for</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C586C0"/>
                    </a:solidFill>
                    <a:effectLst/>
                    <a:latin typeface="Consolas" panose="020B0609020204030204" pitchFamily="49" charset="0"/>
                    <a:ea typeface="宋体" panose="02010600030101010101" pitchFamily="2" charset="-122"/>
                    <a:cs typeface="宋体" panose="02010600030101010101" pitchFamily="2" charset="-122"/>
                  </a:rPr>
                  <a:t>in</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4EC9B0"/>
                    </a:solidFill>
                    <a:effectLst/>
                    <a:latin typeface="Consolas" panose="020B0609020204030204" pitchFamily="49" charset="0"/>
                    <a:ea typeface="宋体" panose="02010600030101010101" pitchFamily="2" charset="-122"/>
                    <a:cs typeface="宋体" panose="02010600030101010101" pitchFamily="2" charset="-122"/>
                  </a:rPr>
                  <a:t>range</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DCDCAA"/>
                    </a:solidFill>
                    <a:effectLst/>
                    <a:latin typeface="Consolas" panose="020B0609020204030204" pitchFamily="49" charset="0"/>
                    <a:ea typeface="宋体" panose="02010600030101010101" pitchFamily="2" charset="-122"/>
                    <a:cs typeface="宋体" panose="02010600030101010101" pitchFamily="2" charset="-122"/>
                  </a:rPr>
                  <a:t>len</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Q</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1425"/>
                  </a:lnSpc>
                </a:pP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C586C0"/>
                    </a:solidFill>
                    <a:effectLst/>
                    <a:latin typeface="Consolas" panose="020B0609020204030204" pitchFamily="49" charset="0"/>
                    <a:ea typeface="宋体" panose="02010600030101010101" pitchFamily="2" charset="-122"/>
                    <a:cs typeface="宋体" panose="02010600030101010101" pitchFamily="2" charset="-122"/>
                  </a:rPr>
                  <a:t>for</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j</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C586C0"/>
                    </a:solidFill>
                    <a:effectLst/>
                    <a:latin typeface="Consolas" panose="020B0609020204030204" pitchFamily="49" charset="0"/>
                    <a:ea typeface="宋体" panose="02010600030101010101" pitchFamily="2" charset="-122"/>
                    <a:cs typeface="宋体" panose="02010600030101010101" pitchFamily="2" charset="-122"/>
                  </a:rPr>
                  <a:t>in</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4EC9B0"/>
                    </a:solidFill>
                    <a:effectLst/>
                    <a:latin typeface="Consolas" panose="020B0609020204030204" pitchFamily="49" charset="0"/>
                    <a:ea typeface="宋体" panose="02010600030101010101" pitchFamily="2" charset="-122"/>
                    <a:cs typeface="宋体" panose="02010600030101010101" pitchFamily="2" charset="-122"/>
                  </a:rPr>
                  <a:t>range</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DCDCAA"/>
                    </a:solidFill>
                    <a:effectLst/>
                    <a:latin typeface="Consolas" panose="020B0609020204030204" pitchFamily="49" charset="0"/>
                    <a:ea typeface="宋体" panose="02010600030101010101" pitchFamily="2" charset="-122"/>
                    <a:cs typeface="宋体" panose="02010600030101010101" pitchFamily="2" charset="-122"/>
                  </a:rPr>
                  <a:t>len</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Q</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1425"/>
                  </a:lnSpc>
                </a:pP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C586C0"/>
                    </a:solidFill>
                    <a:effectLst/>
                    <a:latin typeface="Consolas" panose="020B0609020204030204" pitchFamily="49" charset="0"/>
                    <a:ea typeface="宋体" panose="02010600030101010101" pitchFamily="2" charset="-122"/>
                    <a:cs typeface="宋体" panose="02010600030101010101" pitchFamily="2" charset="-122"/>
                  </a:rPr>
                  <a:t>for</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k</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C586C0"/>
                    </a:solidFill>
                    <a:effectLst/>
                    <a:latin typeface="Consolas" panose="020B0609020204030204" pitchFamily="49" charset="0"/>
                    <a:ea typeface="宋体" panose="02010600030101010101" pitchFamily="2" charset="-122"/>
                    <a:cs typeface="宋体" panose="02010600030101010101" pitchFamily="2" charset="-122"/>
                  </a:rPr>
                  <a:t>in</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4EC9B0"/>
                    </a:solidFill>
                    <a:effectLst/>
                    <a:latin typeface="Consolas" panose="020B0609020204030204" pitchFamily="49" charset="0"/>
                    <a:ea typeface="宋体" panose="02010600030101010101" pitchFamily="2" charset="-122"/>
                    <a:cs typeface="宋体" panose="02010600030101010101" pitchFamily="2" charset="-122"/>
                  </a:rPr>
                  <a:t>range</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DCDCAA"/>
                    </a:solidFill>
                    <a:effectLst/>
                    <a:latin typeface="Consolas" panose="020B0609020204030204" pitchFamily="49" charset="0"/>
                    <a:ea typeface="宋体" panose="02010600030101010101" pitchFamily="2" charset="-122"/>
                    <a:cs typeface="宋体" panose="02010600030101010101" pitchFamily="2" charset="-122"/>
                  </a:rPr>
                  <a:t>len</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Q</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1425"/>
                  </a:lnSpc>
                </a:pP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pathlist</a:t>
                </a:r>
                <a:r>
                  <a:rPr lang="en-US" altLang="zh-CN" sz="1800" kern="0" dirty="0" err="1">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DCDCAA"/>
                    </a:solidFill>
                    <a:effectLst/>
                    <a:latin typeface="Consolas" panose="020B0609020204030204" pitchFamily="49" charset="0"/>
                    <a:ea typeface="宋体" panose="02010600030101010101" pitchFamily="2" charset="-122"/>
                    <a:cs typeface="宋体" panose="02010600030101010101" pitchFamily="2" charset="-122"/>
                  </a:rPr>
                  <a:t>append</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kern="0" dirty="0" err="1">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j</a:t>
                </a:r>
                <a:r>
                  <a:rPr lang="en-US" altLang="zh-CN" sz="1800" kern="0" dirty="0" err="1">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k</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1425"/>
                  </a:lnSpc>
                </a:pP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plist</a:t>
                </a:r>
                <a:r>
                  <a:rPr lang="en-US" altLang="zh-CN" sz="1800" kern="0" dirty="0" err="1">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DCDCAA"/>
                    </a:solidFill>
                    <a:effectLst/>
                    <a:latin typeface="Consolas" panose="020B0609020204030204" pitchFamily="49" charset="0"/>
                    <a:ea typeface="宋体" panose="02010600030101010101" pitchFamily="2" charset="-122"/>
                    <a:cs typeface="宋体" panose="02010600030101010101" pitchFamily="2" charset="-122"/>
                  </a:rPr>
                  <a:t>append</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pai</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B</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O</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B5CEA8"/>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A</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j</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B</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j</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O</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B5CEA8"/>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A</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j</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k</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B</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k</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O</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B5CEA8"/>
                    </a:solidFill>
                    <a:effectLst/>
                    <a:latin typeface="Consolas" panose="020B0609020204030204" pitchFamily="49" charset="0"/>
                    <a:ea typeface="宋体" panose="02010600030101010101" pitchFamily="2" charset="-122"/>
                    <a:cs typeface="宋体" panose="02010600030101010101" pitchFamily="2" charset="-122"/>
                  </a:rPr>
                  <a:t>2</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1425"/>
                  </a:lnSpc>
                </a:pP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DCDCAA"/>
                    </a:solidFill>
                    <a:effectLst/>
                    <a:latin typeface="Consolas" panose="020B0609020204030204" pitchFamily="49" charset="0"/>
                    <a:ea typeface="宋体" panose="02010600030101010101" pitchFamily="2" charset="-122"/>
                    <a:cs typeface="宋体" panose="02010600030101010101" pitchFamily="2" charset="-122"/>
                  </a:rPr>
                  <a:t>print</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kern="0" dirty="0" err="1">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j</a:t>
                </a:r>
                <a:r>
                  <a:rPr lang="en-US" altLang="zh-CN" sz="1800" kern="0" dirty="0" err="1">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k</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pai</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B</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O</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B5CEA8"/>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A</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solidFill>
                      <a:srgbClr val="9CDCFE"/>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j</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B</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j</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O</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B5CEA8"/>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A</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j</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k</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D4D4D4"/>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B</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9CDCFE"/>
                    </a:solidFill>
                    <a:effectLst/>
                    <a:latin typeface="Consolas" panose="020B0609020204030204" pitchFamily="49" charset="0"/>
                    <a:ea typeface="宋体" panose="02010600030101010101" pitchFamily="2" charset="-122"/>
                    <a:cs typeface="宋体" panose="02010600030101010101" pitchFamily="2" charset="-122"/>
                  </a:rPr>
                  <a:t>k</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4FC1FF"/>
                    </a:solidFill>
                    <a:effectLst/>
                    <a:latin typeface="Consolas" panose="020B0609020204030204" pitchFamily="49" charset="0"/>
                    <a:ea typeface="宋体" panose="02010600030101010101" pitchFamily="2" charset="-122"/>
                    <a:cs typeface="宋体" panose="02010600030101010101" pitchFamily="2" charset="-122"/>
                  </a:rPr>
                  <a:t>O</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a:solidFill>
                      <a:srgbClr val="B5CEA8"/>
                    </a:solidFill>
                    <a:effectLst/>
                    <a:latin typeface="Consolas" panose="020B0609020204030204" pitchFamily="49" charset="0"/>
                    <a:ea typeface="宋体" panose="02010600030101010101" pitchFamily="2" charset="-122"/>
                    <a:cs typeface="宋体" panose="02010600030101010101" pitchFamily="2" charset="-122"/>
                  </a:rPr>
                  <a:t>2</a:t>
                </a:r>
                <a:r>
                  <a:rPr lang="en-US" altLang="zh-CN" sz="1800" kern="0" dirty="0">
                    <a:solidFill>
                      <a:srgbClr val="CCCCC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endParaRPr lang="zh-CN" altLang="zh-CN" sz="1800" dirty="0">
                  <a:effectLst/>
                  <a:latin typeface="Times New Roman" panose="02020603050405020304" pitchFamily="18"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9F7FF2E5-C45A-2848-346C-A19CACF3DAA3}"/>
                  </a:ext>
                </a:extLst>
              </p:cNvPr>
              <p:cNvSpPr txBox="1">
                <a:spLocks noRot="1" noChangeAspect="1" noMove="1" noResize="1" noEditPoints="1" noAdjustHandles="1" noChangeArrowheads="1" noChangeShapeType="1" noTextEdit="1"/>
              </p:cNvSpPr>
              <p:nvPr/>
            </p:nvSpPr>
            <p:spPr>
              <a:xfrm>
                <a:off x="456587" y="716437"/>
                <a:ext cx="11185516" cy="5690276"/>
              </a:xfrm>
              <a:prstGeom prst="rect">
                <a:avLst/>
              </a:prstGeom>
              <a:blipFill>
                <a:blip r:embed="rId2"/>
                <a:stretch>
                  <a:fillRect l="-599" r="-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165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latin typeface="Times New Roman" panose="02020603050405020304" pitchFamily="18" charset="0"/>
                <a:cs typeface="Times New Roman" panose="02020603050405020304" pitchFamily="18" charset="0"/>
              </a:rPr>
              <a:t>Dynamic Programming</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8D9D30D-9958-6F2C-1909-ECE2A7D57210}"/>
                  </a:ext>
                </a:extLst>
              </p:cNvPr>
              <p:cNvSpPr txBox="1"/>
              <p:nvPr/>
            </p:nvSpPr>
            <p:spPr>
              <a:xfrm>
                <a:off x="319056" y="642145"/>
                <a:ext cx="11467590" cy="5877122"/>
              </a:xfrm>
              <a:prstGeom prst="rect">
                <a:avLst/>
              </a:prstGeom>
              <a:noFill/>
            </p:spPr>
            <p:txBody>
              <a:bodyPr wrap="square">
                <a:spAutoFit/>
              </a:bodyPr>
              <a:lstStyle/>
              <a:p>
                <a:pPr algn="just">
                  <a:lnSpc>
                    <a:spcPct val="150000"/>
                  </a:lnSpc>
                </a:pPr>
                <a:r>
                  <a:rPr lang="en-US" altLang="zh-CN" sz="1500" kern="50" spc="25" dirty="0">
                    <a:effectLst/>
                    <a:latin typeface="Times New Roman" panose="02020603050405020304" pitchFamily="18" charset="0"/>
                    <a:ea typeface="宋体" panose="02010600030101010101" pitchFamily="2" charset="-122"/>
                  </a:rPr>
                  <a:t>In this algorithm, the </a:t>
                </a:r>
                <a:r>
                  <a:rPr lang="en-US" altLang="zh-CN" sz="1500" b="1" kern="50" spc="25" dirty="0">
                    <a:effectLst/>
                    <a:latin typeface="Times New Roman" panose="02020603050405020304" pitchFamily="18" charset="0"/>
                    <a:ea typeface="宋体" panose="02010600030101010101" pitchFamily="2" charset="-122"/>
                  </a:rPr>
                  <a:t>state sequence </a:t>
                </a:r>
                <a:r>
                  <a:rPr lang="en-US" altLang="zh-CN" sz="1500" kern="50" spc="25" dirty="0">
                    <a:effectLst/>
                    <a:latin typeface="Times New Roman" panose="02020603050405020304" pitchFamily="18" charset="0"/>
                    <a:ea typeface="宋体" panose="02010600030101010101" pitchFamily="2" charset="-122"/>
                  </a:rPr>
                  <a:t>is represented as a </a:t>
                </a:r>
                <a:r>
                  <a:rPr lang="en-US" altLang="zh-CN" sz="1500" b="1" kern="50" spc="25" dirty="0">
                    <a:effectLst/>
                    <a:latin typeface="Times New Roman" panose="02020603050405020304" pitchFamily="18" charset="0"/>
                    <a:ea typeface="宋体" panose="02010600030101010101" pitchFamily="2" charset="-122"/>
                  </a:rPr>
                  <a:t>path</a:t>
                </a:r>
                <a:r>
                  <a:rPr lang="en-US" altLang="zh-CN" sz="1500" kern="50" spc="25" dirty="0">
                    <a:effectLst/>
                    <a:latin typeface="Times New Roman" panose="02020603050405020304" pitchFamily="18" charset="0"/>
                    <a:ea typeface="宋体" panose="02010600030101010101" pitchFamily="2" charset="-122"/>
                  </a:rPr>
                  <a:t>, and the problem is transformed into </a:t>
                </a:r>
                <a:r>
                  <a:rPr lang="en-US" altLang="zh-CN" sz="1500" b="1" kern="50" spc="25" dirty="0">
                    <a:effectLst/>
                    <a:latin typeface="Times New Roman" panose="02020603050405020304" pitchFamily="18" charset="0"/>
                    <a:ea typeface="宋体" panose="02010600030101010101" pitchFamily="2" charset="-122"/>
                  </a:rPr>
                  <a:t>finding the maximum probability path </a:t>
                </a:r>
                <a:r>
                  <a:rPr lang="en-US" altLang="zh-CN" sz="1500" kern="50" spc="25" dirty="0">
                    <a:effectLst/>
                    <a:latin typeface="Times New Roman" panose="02020603050405020304" pitchFamily="18" charset="0"/>
                    <a:ea typeface="宋体" panose="02010600030101010101" pitchFamily="2" charset="-122"/>
                  </a:rPr>
                  <a:t>using dynamic programming which is also specifically called </a:t>
                </a:r>
                <a:r>
                  <a:rPr lang="en-US" altLang="zh-CN" sz="1500" b="1" kern="50" spc="25" dirty="0">
                    <a:effectLst/>
                    <a:latin typeface="Times New Roman" panose="02020603050405020304" pitchFamily="18" charset="0"/>
                    <a:ea typeface="宋体" panose="02010600030101010101" pitchFamily="2" charset="-122"/>
                  </a:rPr>
                  <a:t>Viterbi algorithm</a:t>
                </a:r>
                <a:r>
                  <a:rPr lang="en-US" altLang="zh-CN" sz="1500" kern="50" spc="25" dirty="0">
                    <a:effectLst/>
                    <a:latin typeface="Times New Roman" panose="02020603050405020304" pitchFamily="18" charset="0"/>
                    <a:ea typeface="宋体" panose="02010600030101010101" pitchFamily="2" charset="-122"/>
                  </a:rPr>
                  <a:t>. </a:t>
                </a:r>
                <a:endParaRPr lang="zh-CN" altLang="zh-CN" sz="1500" dirty="0">
                  <a:effectLst/>
                  <a:latin typeface="Times New Roman" panose="02020603050405020304" pitchFamily="18" charset="0"/>
                  <a:ea typeface="宋体" panose="02010600030101010101" pitchFamily="2" charset="-122"/>
                </a:endParaRPr>
              </a:p>
              <a:p>
                <a:pPr algn="just">
                  <a:lnSpc>
                    <a:spcPct val="150000"/>
                  </a:lnSpc>
                </a:pPr>
                <a:r>
                  <a:rPr lang="en-US" altLang="zh-CN" sz="1500" kern="50" spc="25" dirty="0">
                    <a:effectLst/>
                    <a:latin typeface="Times New Roman" panose="02020603050405020304" pitchFamily="18" charset="0"/>
                    <a:ea typeface="宋体" panose="02010600030101010101" pitchFamily="2" charset="-122"/>
                  </a:rPr>
                  <a:t>According to the principle of dynamic programming, the optimal path possesses the following property: </a:t>
                </a:r>
              </a:p>
              <a:p>
                <a:pPr algn="just">
                  <a:lnSpc>
                    <a:spcPct val="150000"/>
                  </a:lnSpc>
                </a:pPr>
                <a:r>
                  <a:rPr lang="en-US" altLang="zh-CN" sz="1500" kern="50" spc="25" dirty="0">
                    <a:latin typeface="Times New Roman" panose="02020603050405020304" pitchFamily="18" charset="0"/>
                    <a:ea typeface="宋体" panose="02010600030101010101" pitchFamily="2" charset="-122"/>
                  </a:rPr>
                  <a:t>I</a:t>
                </a:r>
                <a:r>
                  <a:rPr lang="en-US" altLang="zh-CN" sz="1500" kern="50" spc="25" dirty="0">
                    <a:effectLst/>
                    <a:latin typeface="Times New Roman" panose="02020603050405020304" pitchFamily="18" charset="0"/>
                    <a:ea typeface="宋体" panose="02010600030101010101" pitchFamily="2" charset="-122"/>
                  </a:rPr>
                  <a:t>f the optimal path passes through node </a:t>
                </a:r>
                <a14:m>
                  <m:oMath xmlns:m="http://schemas.openxmlformats.org/officeDocument/2006/math">
                    <m:sSup>
                      <m:sSupPr>
                        <m:ctrlPr>
                          <a:rPr lang="zh-CN" altLang="zh-CN" sz="1500" i="1" kern="50" spc="25">
                            <a:effectLst/>
                            <a:latin typeface="Cambria Math" panose="02040503050406030204" pitchFamily="18" charset="0"/>
                            <a:ea typeface="Cambria Math" panose="02040503050406030204" pitchFamily="18" charset="0"/>
                          </a:rPr>
                        </m:ctrlPr>
                      </m:sSupPr>
                      <m:e>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b="0" i="1" kern="50" spc="25" smtClean="0">
                                <a:effectLst/>
                                <a:latin typeface="Cambria Math" panose="02040503050406030204" pitchFamily="18" charset="0"/>
                                <a:ea typeface="宋体" panose="02010600030101010101" pitchFamily="2" charset="-122"/>
                              </a:rPr>
                              <m:t>𝑠</m:t>
                            </m:r>
                          </m:e>
                          <m:sub>
                            <m:r>
                              <a:rPr lang="en-US" altLang="zh-CN" sz="1500" i="1" kern="50" spc="25">
                                <a:effectLst/>
                                <a:latin typeface="Cambria Math" panose="02040503050406030204" pitchFamily="18" charset="0"/>
                                <a:ea typeface="宋体" panose="02010600030101010101" pitchFamily="2" charset="-122"/>
                              </a:rPr>
                              <m:t>𝑡</m:t>
                            </m:r>
                          </m:sub>
                        </m:sSub>
                      </m:e>
                      <m:sup>
                        <m:r>
                          <a:rPr lang="en-US" altLang="zh-CN" sz="1500" i="1" kern="50" spc="25">
                            <a:effectLst/>
                            <a:latin typeface="Cambria Math" panose="02040503050406030204" pitchFamily="18" charset="0"/>
                            <a:ea typeface="宋体" panose="02010600030101010101" pitchFamily="2" charset="-122"/>
                          </a:rPr>
                          <m:t>∗</m:t>
                        </m:r>
                      </m:sup>
                    </m:sSup>
                  </m:oMath>
                </a14:m>
                <a:r>
                  <a:rPr lang="en-US" altLang="zh-CN" sz="1500" kern="50" spc="25" dirty="0">
                    <a:effectLst/>
                    <a:latin typeface="Times New Roman" panose="02020603050405020304" pitchFamily="18" charset="0"/>
                    <a:ea typeface="宋体" panose="02010600030101010101" pitchFamily="2" charset="-122"/>
                  </a:rPr>
                  <a:t> at time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𝑡</m:t>
                    </m:r>
                  </m:oMath>
                </a14:m>
                <a:r>
                  <a:rPr lang="en-US" altLang="zh-CN" sz="1500" kern="50" spc="25" dirty="0">
                    <a:effectLst/>
                    <a:latin typeface="Times New Roman" panose="02020603050405020304" pitchFamily="18" charset="0"/>
                    <a:ea typeface="宋体" panose="02010600030101010101" pitchFamily="2" charset="-122"/>
                  </a:rPr>
                  <a:t>, then the sub-path from </a:t>
                </a:r>
                <a14:m>
                  <m:oMath xmlns:m="http://schemas.openxmlformats.org/officeDocument/2006/math">
                    <m:sSup>
                      <m:sSupPr>
                        <m:ctrlPr>
                          <a:rPr lang="zh-CN" altLang="zh-CN" sz="1500" i="1" kern="50" spc="25">
                            <a:effectLst/>
                            <a:latin typeface="Cambria Math" panose="02040503050406030204" pitchFamily="18" charset="0"/>
                            <a:ea typeface="Cambria Math" panose="02040503050406030204" pitchFamily="18" charset="0"/>
                          </a:rPr>
                        </m:ctrlPr>
                      </m:sSupPr>
                      <m:e>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b="0" i="1" kern="50" spc="25" smtClean="0">
                                <a:effectLst/>
                                <a:latin typeface="Cambria Math" panose="02040503050406030204" pitchFamily="18" charset="0"/>
                                <a:ea typeface="Cambria Math" panose="02040503050406030204" pitchFamily="18" charset="0"/>
                              </a:rPr>
                              <m:t>𝑠</m:t>
                            </m:r>
                          </m:e>
                          <m:sub>
                            <m:r>
                              <a:rPr lang="en-US" altLang="zh-CN" sz="1500" i="1" kern="50" spc="25">
                                <a:effectLst/>
                                <a:latin typeface="Cambria Math" panose="02040503050406030204" pitchFamily="18" charset="0"/>
                                <a:ea typeface="宋体" panose="02010600030101010101" pitchFamily="2" charset="-122"/>
                              </a:rPr>
                              <m:t>𝑡</m:t>
                            </m:r>
                          </m:sub>
                        </m:sSub>
                      </m:e>
                      <m:sup>
                        <m:r>
                          <a:rPr lang="en-US" altLang="zh-CN" sz="1500" i="1" kern="50" spc="25">
                            <a:effectLst/>
                            <a:latin typeface="Cambria Math" panose="02040503050406030204" pitchFamily="18" charset="0"/>
                            <a:ea typeface="宋体" panose="02010600030101010101" pitchFamily="2" charset="-122"/>
                          </a:rPr>
                          <m:t>∗</m:t>
                        </m:r>
                      </m:sup>
                    </m:sSup>
                  </m:oMath>
                </a14:m>
                <a:r>
                  <a:rPr lang="en-US" altLang="zh-CN" sz="1500" kern="50" spc="25" dirty="0">
                    <a:effectLst/>
                    <a:latin typeface="Times New Roman" panose="02020603050405020304" pitchFamily="18" charset="0"/>
                    <a:ea typeface="宋体" panose="02010600030101010101" pitchFamily="2" charset="-122"/>
                  </a:rPr>
                  <a:t> to the end node </a:t>
                </a:r>
                <a14:m>
                  <m:oMath xmlns:m="http://schemas.openxmlformats.org/officeDocument/2006/math">
                    <m:sSup>
                      <m:sSupPr>
                        <m:ctrlPr>
                          <a:rPr lang="zh-CN" altLang="zh-CN" sz="1500" i="1" kern="50" spc="25">
                            <a:effectLst/>
                            <a:latin typeface="Cambria Math" panose="02040503050406030204" pitchFamily="18" charset="0"/>
                            <a:ea typeface="Cambria Math" panose="02040503050406030204" pitchFamily="18" charset="0"/>
                          </a:rPr>
                        </m:ctrlPr>
                      </m:sSupPr>
                      <m:e>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b="0" i="1" kern="50" spc="25" smtClean="0">
                                <a:effectLst/>
                                <a:latin typeface="Cambria Math" panose="02040503050406030204" pitchFamily="18" charset="0"/>
                                <a:ea typeface="Cambria Math" panose="02040503050406030204" pitchFamily="18" charset="0"/>
                              </a:rPr>
                              <m:t>𝑠</m:t>
                            </m:r>
                          </m:e>
                          <m:sub>
                            <m:r>
                              <a:rPr lang="en-US" altLang="zh-CN" sz="1500" i="1" kern="50" spc="25">
                                <a:effectLst/>
                                <a:latin typeface="Cambria Math" panose="02040503050406030204" pitchFamily="18" charset="0"/>
                                <a:ea typeface="宋体" panose="02010600030101010101" pitchFamily="2" charset="-122"/>
                              </a:rPr>
                              <m:t>𝑇</m:t>
                            </m:r>
                          </m:sub>
                        </m:sSub>
                      </m:e>
                      <m:sup>
                        <m:r>
                          <a:rPr lang="en-US" altLang="zh-CN" sz="1500" i="1" kern="50" spc="25">
                            <a:effectLst/>
                            <a:latin typeface="Cambria Math" panose="02040503050406030204" pitchFamily="18" charset="0"/>
                            <a:ea typeface="宋体" panose="02010600030101010101" pitchFamily="2" charset="-122"/>
                          </a:rPr>
                          <m:t>∗</m:t>
                        </m:r>
                      </m:sup>
                    </m:sSup>
                  </m:oMath>
                </a14:m>
                <a:r>
                  <a:rPr lang="en-US" altLang="zh-CN" sz="1500" kern="50" spc="25" dirty="0">
                    <a:effectLst/>
                    <a:latin typeface="Times New Roman" panose="02020603050405020304" pitchFamily="18" charset="0"/>
                    <a:ea typeface="宋体" panose="02010600030101010101" pitchFamily="2" charset="-122"/>
                  </a:rPr>
                  <a:t> must be the optimal sub-path among all possible sub-paths from </a:t>
                </a:r>
                <a14:m>
                  <m:oMath xmlns:m="http://schemas.openxmlformats.org/officeDocument/2006/math">
                    <m:sSup>
                      <m:sSupPr>
                        <m:ctrlPr>
                          <a:rPr lang="zh-CN" altLang="zh-CN" sz="1500" i="1" kern="50" spc="25">
                            <a:effectLst/>
                            <a:latin typeface="Cambria Math" panose="02040503050406030204" pitchFamily="18" charset="0"/>
                            <a:ea typeface="Cambria Math" panose="02040503050406030204" pitchFamily="18" charset="0"/>
                          </a:rPr>
                        </m:ctrlPr>
                      </m:sSupPr>
                      <m:e>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b="0" i="1" kern="50" spc="25" smtClean="0">
                                <a:effectLst/>
                                <a:latin typeface="Cambria Math" panose="02040503050406030204" pitchFamily="18" charset="0"/>
                                <a:ea typeface="Cambria Math" panose="02040503050406030204" pitchFamily="18" charset="0"/>
                              </a:rPr>
                              <m:t>𝑠</m:t>
                            </m:r>
                          </m:e>
                          <m:sub>
                            <m:r>
                              <a:rPr lang="en-US" altLang="zh-CN" sz="1500" i="1" kern="50" spc="25">
                                <a:effectLst/>
                                <a:latin typeface="Cambria Math" panose="02040503050406030204" pitchFamily="18" charset="0"/>
                                <a:ea typeface="宋体" panose="02010600030101010101" pitchFamily="2" charset="-122"/>
                              </a:rPr>
                              <m:t>𝑡</m:t>
                            </m:r>
                          </m:sub>
                        </m:sSub>
                      </m:e>
                      <m:sup>
                        <m:r>
                          <a:rPr lang="en-US" altLang="zh-CN" sz="1500" i="1" kern="50" spc="25">
                            <a:effectLst/>
                            <a:latin typeface="Cambria Math" panose="02040503050406030204" pitchFamily="18" charset="0"/>
                            <a:ea typeface="宋体" panose="02010600030101010101" pitchFamily="2" charset="-122"/>
                          </a:rPr>
                          <m:t>∗</m:t>
                        </m:r>
                      </m:sup>
                    </m:sSup>
                  </m:oMath>
                </a14:m>
                <a:r>
                  <a:rPr lang="en-US" altLang="zh-CN" sz="1500" kern="50" spc="25" dirty="0">
                    <a:effectLst/>
                    <a:latin typeface="Times New Roman" panose="02020603050405020304" pitchFamily="18" charset="0"/>
                    <a:ea typeface="宋体" panose="02010600030101010101" pitchFamily="2" charset="-122"/>
                  </a:rPr>
                  <a:t> to </a:t>
                </a:r>
                <a14:m>
                  <m:oMath xmlns:m="http://schemas.openxmlformats.org/officeDocument/2006/math">
                    <m:sSup>
                      <m:sSupPr>
                        <m:ctrlPr>
                          <a:rPr lang="zh-CN" altLang="zh-CN" sz="1500" i="1" kern="50" spc="25">
                            <a:effectLst/>
                            <a:latin typeface="Cambria Math" panose="02040503050406030204" pitchFamily="18" charset="0"/>
                            <a:ea typeface="Cambria Math" panose="02040503050406030204" pitchFamily="18" charset="0"/>
                          </a:rPr>
                        </m:ctrlPr>
                      </m:sSupPr>
                      <m:e>
                        <m:sSub>
                          <m:sSubPr>
                            <m:ctrlPr>
                              <a:rPr lang="zh-CN" altLang="zh-CN" sz="1500" i="1" kern="50" spc="25" smtClean="0">
                                <a:effectLst/>
                                <a:latin typeface="Cambria Math" panose="02040503050406030204" pitchFamily="18" charset="0"/>
                                <a:ea typeface="Cambria Math" panose="02040503050406030204" pitchFamily="18" charset="0"/>
                              </a:rPr>
                            </m:ctrlPr>
                          </m:sSubPr>
                          <m:e>
                            <m:r>
                              <a:rPr lang="en-US" altLang="zh-CN" sz="1500" b="0" i="1" kern="50" spc="25" smtClean="0">
                                <a:effectLst/>
                                <a:latin typeface="Cambria Math" panose="02040503050406030204" pitchFamily="18" charset="0"/>
                                <a:ea typeface="Cambria Math" panose="02040503050406030204" pitchFamily="18" charset="0"/>
                              </a:rPr>
                              <m:t>𝑠</m:t>
                            </m:r>
                          </m:e>
                          <m:sub>
                            <m:r>
                              <a:rPr lang="en-US" altLang="zh-CN" sz="1500" i="1" kern="50" spc="25">
                                <a:effectLst/>
                                <a:latin typeface="Cambria Math" panose="02040503050406030204" pitchFamily="18" charset="0"/>
                                <a:ea typeface="宋体" panose="02010600030101010101" pitchFamily="2" charset="-122"/>
                              </a:rPr>
                              <m:t>𝑇</m:t>
                            </m:r>
                          </m:sub>
                        </m:sSub>
                      </m:e>
                      <m:sup>
                        <m:r>
                          <a:rPr lang="en-US" altLang="zh-CN" sz="1500" i="1" kern="50" spc="25">
                            <a:effectLst/>
                            <a:latin typeface="Cambria Math" panose="02040503050406030204" pitchFamily="18" charset="0"/>
                            <a:ea typeface="宋体" panose="02010600030101010101" pitchFamily="2" charset="-122"/>
                          </a:rPr>
                          <m:t>∗</m:t>
                        </m:r>
                      </m:sup>
                    </m:sSup>
                  </m:oMath>
                </a14:m>
                <a:r>
                  <a:rPr lang="en-US" altLang="zh-CN" sz="1500" kern="50" spc="25" dirty="0">
                    <a:effectLst/>
                    <a:latin typeface="Times New Roman" panose="02020603050405020304" pitchFamily="18" charset="0"/>
                    <a:ea typeface="宋体" panose="02010600030101010101" pitchFamily="2" charset="-122"/>
                  </a:rPr>
                  <a:t>. Otherwise, there would exist a better sub-path from </a:t>
                </a:r>
                <a14:m>
                  <m:oMath xmlns:m="http://schemas.openxmlformats.org/officeDocument/2006/math">
                    <m:sSup>
                      <m:sSupPr>
                        <m:ctrlPr>
                          <a:rPr lang="zh-CN" altLang="zh-CN" sz="1500" i="1" kern="50" spc="25">
                            <a:effectLst/>
                            <a:latin typeface="Cambria Math" panose="02040503050406030204" pitchFamily="18" charset="0"/>
                            <a:ea typeface="Cambria Math" panose="02040503050406030204" pitchFamily="18" charset="0"/>
                          </a:rPr>
                        </m:ctrlPr>
                      </m:sSupPr>
                      <m:e>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b="0" i="1" kern="50" spc="25" smtClean="0">
                                <a:effectLst/>
                                <a:latin typeface="Cambria Math" panose="02040503050406030204" pitchFamily="18" charset="0"/>
                                <a:ea typeface="Cambria Math" panose="02040503050406030204" pitchFamily="18" charset="0"/>
                              </a:rPr>
                              <m:t>𝑠</m:t>
                            </m:r>
                          </m:e>
                          <m:sub>
                            <m:r>
                              <a:rPr lang="en-US" altLang="zh-CN" sz="1500" i="1" kern="50" spc="25">
                                <a:effectLst/>
                                <a:latin typeface="Cambria Math" panose="02040503050406030204" pitchFamily="18" charset="0"/>
                                <a:ea typeface="宋体" panose="02010600030101010101" pitchFamily="2" charset="-122"/>
                              </a:rPr>
                              <m:t>𝑡</m:t>
                            </m:r>
                          </m:sub>
                        </m:sSub>
                      </m:e>
                      <m:sup>
                        <m:r>
                          <a:rPr lang="en-US" altLang="zh-CN" sz="1500" i="1" kern="50" spc="25">
                            <a:effectLst/>
                            <a:latin typeface="Cambria Math" panose="02040503050406030204" pitchFamily="18" charset="0"/>
                            <a:ea typeface="宋体" panose="02010600030101010101" pitchFamily="2" charset="-122"/>
                          </a:rPr>
                          <m:t>∗</m:t>
                        </m:r>
                      </m:sup>
                    </m:sSup>
                  </m:oMath>
                </a14:m>
                <a:r>
                  <a:rPr lang="en-US" altLang="zh-CN" sz="1500" kern="50" spc="25" dirty="0">
                    <a:effectLst/>
                    <a:latin typeface="Times New Roman" panose="02020603050405020304" pitchFamily="18" charset="0"/>
                    <a:ea typeface="宋体" panose="02010600030101010101" pitchFamily="2" charset="-122"/>
                  </a:rPr>
                  <a:t> to </a:t>
                </a:r>
                <a14:m>
                  <m:oMath xmlns:m="http://schemas.openxmlformats.org/officeDocument/2006/math">
                    <m:sSup>
                      <m:sSupPr>
                        <m:ctrlPr>
                          <a:rPr lang="zh-CN" altLang="zh-CN" sz="1500" i="1" kern="50" spc="25">
                            <a:effectLst/>
                            <a:latin typeface="Cambria Math" panose="02040503050406030204" pitchFamily="18" charset="0"/>
                            <a:ea typeface="Cambria Math" panose="02040503050406030204" pitchFamily="18" charset="0"/>
                          </a:rPr>
                        </m:ctrlPr>
                      </m:sSupPr>
                      <m:e>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b="0" i="1" kern="50" spc="25" smtClean="0">
                                <a:effectLst/>
                                <a:latin typeface="Cambria Math" panose="02040503050406030204" pitchFamily="18" charset="0"/>
                                <a:ea typeface="Cambria Math" panose="02040503050406030204" pitchFamily="18" charset="0"/>
                              </a:rPr>
                              <m:t>𝑠</m:t>
                            </m:r>
                          </m:e>
                          <m:sub>
                            <m:r>
                              <a:rPr lang="en-US" altLang="zh-CN" sz="1500" i="1" kern="50" spc="25">
                                <a:effectLst/>
                                <a:latin typeface="Cambria Math" panose="02040503050406030204" pitchFamily="18" charset="0"/>
                                <a:ea typeface="宋体" panose="02010600030101010101" pitchFamily="2" charset="-122"/>
                              </a:rPr>
                              <m:t>𝑇</m:t>
                            </m:r>
                          </m:sub>
                        </m:sSub>
                      </m:e>
                      <m:sup>
                        <m:r>
                          <a:rPr lang="en-US" altLang="zh-CN" sz="1500" i="1" kern="50" spc="25">
                            <a:effectLst/>
                            <a:latin typeface="Cambria Math" panose="02040503050406030204" pitchFamily="18" charset="0"/>
                            <a:ea typeface="宋体" panose="02010600030101010101" pitchFamily="2" charset="-122"/>
                          </a:rPr>
                          <m:t>∗</m:t>
                        </m:r>
                      </m:sup>
                    </m:sSup>
                  </m:oMath>
                </a14:m>
                <a:r>
                  <a:rPr lang="en-US" altLang="zh-CN" sz="1500" kern="50" spc="25" dirty="0">
                    <a:effectLst/>
                    <a:latin typeface="Times New Roman" panose="02020603050405020304" pitchFamily="18" charset="0"/>
                    <a:ea typeface="宋体" panose="02010600030101010101" pitchFamily="2" charset="-122"/>
                  </a:rPr>
                  <a:t>, which contradicts the assumption that the original path is optimal. </a:t>
                </a:r>
              </a:p>
              <a:p>
                <a:pPr algn="just">
                  <a:lnSpc>
                    <a:spcPct val="150000"/>
                  </a:lnSpc>
                </a:pPr>
                <a:r>
                  <a:rPr lang="en-US" altLang="zh-CN" sz="1500" kern="50" spc="25" dirty="0">
                    <a:effectLst/>
                    <a:latin typeface="Times New Roman" panose="02020603050405020304" pitchFamily="18" charset="0"/>
                    <a:ea typeface="宋体" panose="02010600030101010101" pitchFamily="2" charset="-122"/>
                  </a:rPr>
                  <a:t>Based on this principle, we can recursively compute the maximum probability of each sub-path from time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oMath>
                </a14:m>
                <a:r>
                  <a:rPr lang="en-US" altLang="zh-CN" sz="1500" kern="50" spc="25" dirty="0">
                    <a:effectLst/>
                    <a:latin typeface="Times New Roman" panose="02020603050405020304" pitchFamily="18" charset="0"/>
                    <a:ea typeface="宋体" panose="02010600030101010101" pitchFamily="2" charset="-122"/>
                  </a:rPr>
                  <a:t> to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𝑇</m:t>
                    </m:r>
                  </m:oMath>
                </a14:m>
                <a:r>
                  <a:rPr lang="en-US" altLang="zh-CN" sz="1500" kern="50" spc="25" dirty="0">
                    <a:effectLst/>
                    <a:latin typeface="Times New Roman" panose="02020603050405020304" pitchFamily="18" charset="0"/>
                    <a:ea typeface="宋体" panose="02010600030101010101" pitchFamily="2" charset="-122"/>
                  </a:rPr>
                  <a:t> where the state is </a:t>
                </a:r>
                <a14:m>
                  <m:oMath xmlns:m="http://schemas.openxmlformats.org/officeDocument/2006/math">
                    <m:r>
                      <a:rPr lang="en-US" altLang="zh-CN" sz="1500" b="0" i="1" kern="50" spc="25" smtClean="0">
                        <a:effectLst/>
                        <a:latin typeface="Cambria Math" panose="02040503050406030204" pitchFamily="18" charset="0"/>
                        <a:ea typeface="宋体" panose="02010600030101010101" pitchFamily="2" charset="-122"/>
                      </a:rPr>
                      <m:t>𝑠</m:t>
                    </m:r>
                  </m:oMath>
                </a14:m>
                <a:r>
                  <a:rPr lang="en-US" altLang="zh-CN" sz="1500" kern="50" spc="25" dirty="0">
                    <a:effectLst/>
                    <a:latin typeface="Times New Roman" panose="02020603050405020304" pitchFamily="18" charset="0"/>
                    <a:ea typeface="宋体" panose="02010600030101010101" pitchFamily="2" charset="-122"/>
                  </a:rPr>
                  <a:t>, until we obtain the maximum probability of each path at time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𝑇</m:t>
                    </m:r>
                  </m:oMath>
                </a14:m>
                <a:r>
                  <a:rPr lang="en-US" altLang="zh-CN" sz="1500" kern="50" spc="25" dirty="0">
                    <a:effectLst/>
                    <a:latin typeface="Times New Roman" panose="02020603050405020304" pitchFamily="18" charset="0"/>
                    <a:ea typeface="宋体" panose="02010600030101010101" pitchFamily="2" charset="-122"/>
                  </a:rPr>
                  <a:t> where the state is </a:t>
                </a:r>
                <a14:m>
                  <m:oMath xmlns:m="http://schemas.openxmlformats.org/officeDocument/2006/math">
                    <m:r>
                      <a:rPr lang="en-US" altLang="zh-CN" sz="1500" b="0" i="1" kern="50" spc="25" smtClean="0">
                        <a:effectLst/>
                        <a:latin typeface="Cambria Math" panose="02040503050406030204" pitchFamily="18" charset="0"/>
                        <a:ea typeface="宋体" panose="02010600030101010101" pitchFamily="2" charset="-122"/>
                      </a:rPr>
                      <m:t>𝑠</m:t>
                    </m:r>
                  </m:oMath>
                </a14:m>
                <a:r>
                  <a:rPr lang="en-US" altLang="zh-CN" sz="1500" kern="50" spc="25" dirty="0">
                    <a:effectLst/>
                    <a:latin typeface="Times New Roman" panose="02020603050405020304" pitchFamily="18" charset="0"/>
                    <a:ea typeface="宋体" panose="02010600030101010101" pitchFamily="2" charset="-122"/>
                  </a:rPr>
                  <a:t>. </a:t>
                </a:r>
              </a:p>
              <a:p>
                <a:pPr algn="just">
                  <a:lnSpc>
                    <a:spcPct val="150000"/>
                  </a:lnSpc>
                </a:pPr>
                <a:r>
                  <a:rPr lang="en-US" altLang="zh-CN" sz="1500" kern="50" spc="25" dirty="0">
                    <a:effectLst/>
                    <a:latin typeface="Times New Roman" panose="02020603050405020304" pitchFamily="18" charset="0"/>
                    <a:ea typeface="宋体" panose="02010600030101010101" pitchFamily="2" charset="-122"/>
                  </a:rPr>
                  <a:t>The maximum probability among all different paths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2</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𝑡</m:t>
                        </m:r>
                      </m:sub>
                    </m:sSub>
                    <m:r>
                      <a:rPr lang="en-US" altLang="zh-CN" sz="1500" i="1" kern="50" spc="25">
                        <a:effectLst/>
                        <a:latin typeface="Cambria Math" panose="02040503050406030204" pitchFamily="18" charset="0"/>
                        <a:ea typeface="宋体" panose="02010600030101010101" pitchFamily="2" charset="-122"/>
                      </a:rPr>
                      <m:t>)</m:t>
                    </m:r>
                  </m:oMath>
                </a14:m>
                <a:r>
                  <a:rPr lang="en-US" altLang="zh-CN" sz="1500" kern="50" spc="25" dirty="0">
                    <a:effectLst/>
                    <a:latin typeface="Times New Roman" panose="02020603050405020304" pitchFamily="18" charset="0"/>
                    <a:ea typeface="宋体" panose="02010600030101010101" pitchFamily="2" charset="-122"/>
                  </a:rPr>
                  <a:t> with state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𝑖</m:t>
                    </m:r>
                  </m:oMath>
                </a14:m>
                <a:r>
                  <a:rPr lang="en-US" altLang="zh-CN" sz="1500" kern="50" spc="25" dirty="0">
                    <a:effectLst/>
                    <a:latin typeface="Times New Roman" panose="02020603050405020304" pitchFamily="18" charset="0"/>
                    <a:ea typeface="宋体" panose="02010600030101010101" pitchFamily="2" charset="-122"/>
                  </a:rPr>
                  <a:t> at time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𝑡</m:t>
                    </m:r>
                  </m:oMath>
                </a14:m>
                <a:r>
                  <a:rPr lang="en-US" altLang="zh-CN" sz="1500" kern="50" spc="25" dirty="0">
                    <a:effectLst/>
                    <a:latin typeface="Times New Roman" panose="02020603050405020304" pitchFamily="18" charset="0"/>
                    <a:ea typeface="宋体" panose="02010600030101010101" pitchFamily="2" charset="-122"/>
                  </a:rPr>
                  <a:t> is defined as:</a:t>
                </a:r>
                <a:endParaRPr lang="zh-CN" altLang="zh-CN" sz="1500" dirty="0">
                  <a:effectLst/>
                  <a:latin typeface="Times New Roman" panose="02020603050405020304" pitchFamily="18" charset="0"/>
                  <a:ea typeface="宋体" panose="02010600030101010101" pitchFamily="2" charset="-122"/>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𝛿</m:t>
                          </m:r>
                        </m:e>
                        <m:sub>
                          <m:r>
                            <a:rPr lang="en-US" altLang="zh-CN" sz="1500" i="1" kern="50" spc="25">
                              <a:effectLst/>
                              <a:latin typeface="Cambria Math" panose="02040503050406030204" pitchFamily="18" charset="0"/>
                              <a:ea typeface="宋体" panose="02010600030101010101" pitchFamily="2" charset="-122"/>
                            </a:rPr>
                            <m:t>𝑡</m:t>
                          </m:r>
                        </m:sub>
                      </m:sSub>
                      <m:d>
                        <m:dPr>
                          <m:ctrlPr>
                            <a:rPr lang="zh-CN" altLang="zh-CN" sz="1500" i="1" kern="50" spc="25">
                              <a:effectLst/>
                              <a:latin typeface="Cambria Math" panose="02040503050406030204" pitchFamily="18" charset="0"/>
                              <a:ea typeface="Cambria Math" panose="02040503050406030204" pitchFamily="18" charset="0"/>
                            </a:rPr>
                          </m:ctrlPr>
                        </m:dPr>
                        <m:e>
                          <m:r>
                            <a:rPr lang="en-US" altLang="zh-CN" sz="1500" i="1" kern="50" spc="25">
                              <a:effectLst/>
                              <a:latin typeface="Cambria Math" panose="02040503050406030204" pitchFamily="18" charset="0"/>
                              <a:ea typeface="宋体" panose="02010600030101010101" pitchFamily="2" charset="-122"/>
                            </a:rPr>
                            <m:t>𝑖</m:t>
                          </m:r>
                        </m:e>
                      </m:d>
                      <m:r>
                        <a:rPr lang="en-US" altLang="zh-CN" sz="1500" i="1" kern="50" spc="25">
                          <a:effectLst/>
                          <a:latin typeface="Cambria Math" panose="02040503050406030204" pitchFamily="18" charset="0"/>
                          <a:ea typeface="宋体" panose="02010600030101010101" pitchFamily="2" charset="-122"/>
                        </a:rPr>
                        <m:t>=</m:t>
                      </m:r>
                      <m:func>
                        <m:funcPr>
                          <m:ctrlPr>
                            <a:rPr lang="zh-CN" altLang="zh-CN" sz="1500" i="1" kern="50" spc="25">
                              <a:effectLst/>
                              <a:latin typeface="Cambria Math" panose="02040503050406030204" pitchFamily="18" charset="0"/>
                              <a:ea typeface="Cambria Math" panose="02040503050406030204" pitchFamily="18" charset="0"/>
                            </a:rPr>
                          </m:ctrlPr>
                        </m:funcPr>
                        <m:fName>
                          <m:limLow>
                            <m:limLowPr>
                              <m:ctrlPr>
                                <a:rPr lang="zh-CN" altLang="zh-CN" sz="1500" i="1" kern="50" spc="25">
                                  <a:effectLst/>
                                  <a:latin typeface="Cambria Math" panose="02040503050406030204" pitchFamily="18" charset="0"/>
                                  <a:ea typeface="Cambria Math" panose="02040503050406030204" pitchFamily="18" charset="0"/>
                                </a:rPr>
                              </m:ctrlPr>
                            </m:limLowPr>
                            <m:e>
                              <m:r>
                                <m:rPr>
                                  <m:sty m:val="p"/>
                                </m:rPr>
                                <a:rPr lang="en-US" altLang="zh-CN" sz="1500" kern="50" spc="25">
                                  <a:effectLst/>
                                  <a:latin typeface="Cambria Math" panose="02040503050406030204" pitchFamily="18" charset="0"/>
                                  <a:ea typeface="宋体" panose="02010600030101010101" pitchFamily="2" charset="-122"/>
                                </a:rPr>
                                <m:t>max</m:t>
                              </m:r>
                            </m:e>
                            <m:lim>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2</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sub>
                              </m:sSub>
                            </m:lim>
                          </m:limLow>
                        </m:fName>
                        <m:e>
                          <m:r>
                            <a:rPr lang="en-US" altLang="zh-CN" sz="1500" i="1" kern="50" spc="25">
                              <a:effectLst/>
                              <a:latin typeface="Cambria Math" panose="02040503050406030204" pitchFamily="18" charset="0"/>
                              <a:ea typeface="宋体" panose="02010600030101010101" pitchFamily="2" charset="-122"/>
                            </a:rPr>
                            <m:t>𝑃</m:t>
                          </m:r>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𝑡</m:t>
                              </m:r>
                            </m:sub>
                          </m:sSub>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𝑖</m:t>
                          </m:r>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𝑜</m:t>
                              </m:r>
                            </m:e>
                            <m:sub>
                              <m:r>
                                <a:rPr lang="en-US" altLang="zh-CN" sz="1500" i="1" kern="50" spc="25">
                                  <a:effectLst/>
                                  <a:latin typeface="Cambria Math" panose="02040503050406030204" pitchFamily="18" charset="0"/>
                                  <a:ea typeface="宋体" panose="02010600030101010101" pitchFamily="2" charset="-122"/>
                                </a:rPr>
                                <m:t>𝑡</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𝑜</m:t>
                              </m:r>
                            </m:e>
                            <m:sub>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𝜆</m:t>
                          </m:r>
                          <m:r>
                            <a:rPr lang="en-US" altLang="zh-CN" sz="1500" i="1" kern="50" spc="25">
                              <a:effectLst/>
                              <a:latin typeface="Cambria Math" panose="02040503050406030204" pitchFamily="18" charset="0"/>
                              <a:ea typeface="宋体" panose="02010600030101010101" pitchFamily="2" charset="-122"/>
                            </a:rPr>
                            <m:t>)</m:t>
                          </m:r>
                        </m:e>
                      </m:func>
                      <m:r>
                        <a:rPr lang="en-US" altLang="zh-CN" sz="1500" i="1" kern="50" spc="25">
                          <a:effectLst/>
                          <a:latin typeface="Cambria Math" panose="02040503050406030204" pitchFamily="18" charset="0"/>
                          <a:ea typeface="宋体" panose="02010600030101010101" pitchFamily="2" charset="-122"/>
                        </a:rPr>
                        <m:t>, </m:t>
                      </m:r>
                      <m:r>
                        <a:rPr lang="en-US" altLang="zh-CN" sz="1500" i="1" kern="50" spc="25">
                          <a:effectLst/>
                          <a:latin typeface="Cambria Math" panose="02040503050406030204" pitchFamily="18" charset="0"/>
                          <a:ea typeface="宋体" panose="02010600030101010101" pitchFamily="2" charset="-122"/>
                        </a:rPr>
                        <m:t>𝑖</m:t>
                      </m:r>
                      <m:r>
                        <a:rPr lang="en-US" altLang="zh-CN" sz="1500" i="1" kern="50" spc="25">
                          <a:effectLst/>
                          <a:latin typeface="Cambria Math" panose="02040503050406030204" pitchFamily="18" charset="0"/>
                          <a:ea typeface="宋体" panose="02010600030101010101" pitchFamily="2" charset="-122"/>
                        </a:rPr>
                        <m:t>=1,2,⋯</m:t>
                      </m:r>
                      <m:r>
                        <a:rPr lang="en-US" altLang="zh-CN" sz="1500" i="1" kern="50" spc="25">
                          <a:effectLst/>
                          <a:latin typeface="Cambria Math" panose="02040503050406030204" pitchFamily="18" charset="0"/>
                          <a:ea typeface="宋体" panose="02010600030101010101" pitchFamily="2" charset="-122"/>
                        </a:rPr>
                        <m:t>𝑁</m:t>
                      </m:r>
                    </m:oMath>
                  </m:oMathPara>
                </a14:m>
                <a:endParaRPr lang="zh-CN" altLang="zh-CN" sz="1500" dirty="0">
                  <a:effectLst/>
                  <a:latin typeface="Times New Roman" panose="02020603050405020304" pitchFamily="18" charset="0"/>
                  <a:ea typeface="宋体" panose="02010600030101010101" pitchFamily="2" charset="-122"/>
                </a:endParaRPr>
              </a:p>
              <a:p>
                <a:pPr algn="just">
                  <a:lnSpc>
                    <a:spcPct val="150000"/>
                  </a:lnSpc>
                </a:pPr>
                <a:r>
                  <a:rPr lang="en-US" altLang="zh-CN" sz="1500" kern="50" spc="25" dirty="0">
                    <a:effectLst/>
                    <a:latin typeface="Times New Roman" panose="02020603050405020304" pitchFamily="18" charset="0"/>
                    <a:ea typeface="宋体" panose="02010600030101010101" pitchFamily="2" charset="-122"/>
                  </a:rPr>
                  <a:t>And we can get the recursive formula of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𝛿</m:t>
                    </m:r>
                  </m:oMath>
                </a14:m>
                <a:r>
                  <a:rPr lang="en-US" altLang="zh-CN" sz="1500" kern="50" spc="25" dirty="0">
                    <a:effectLst/>
                    <a:latin typeface="Times New Roman" panose="02020603050405020304" pitchFamily="18" charset="0"/>
                    <a:ea typeface="宋体" panose="02010600030101010101" pitchFamily="2" charset="-122"/>
                  </a:rPr>
                  <a:t> according to definition:</a:t>
                </a:r>
                <a:endParaRPr lang="zh-CN" altLang="zh-CN" sz="1500" dirty="0">
                  <a:effectLst/>
                  <a:latin typeface="Times New Roman" panose="02020603050405020304" pitchFamily="18" charset="0"/>
                  <a:ea typeface="宋体" panose="02010600030101010101" pitchFamily="2" charset="-122"/>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𝛿</m:t>
                          </m:r>
                        </m:e>
                        <m:sub>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sub>
                      </m:sSub>
                      <m:d>
                        <m:dPr>
                          <m:ctrlPr>
                            <a:rPr lang="zh-CN" altLang="zh-CN" sz="1500" i="1" kern="50" spc="25">
                              <a:effectLst/>
                              <a:latin typeface="Cambria Math" panose="02040503050406030204" pitchFamily="18" charset="0"/>
                              <a:ea typeface="Cambria Math" panose="02040503050406030204" pitchFamily="18" charset="0"/>
                            </a:rPr>
                          </m:ctrlPr>
                        </m:dPr>
                        <m:e>
                          <m:r>
                            <a:rPr lang="en-US" altLang="zh-CN" sz="1500" i="1" kern="50" spc="25">
                              <a:effectLst/>
                              <a:latin typeface="Cambria Math" panose="02040503050406030204" pitchFamily="18" charset="0"/>
                              <a:ea typeface="宋体" panose="02010600030101010101" pitchFamily="2" charset="-122"/>
                            </a:rPr>
                            <m:t>𝑖</m:t>
                          </m:r>
                        </m:e>
                      </m:d>
                      <m:r>
                        <a:rPr lang="en-US" altLang="zh-CN" sz="1500" i="1" kern="50" spc="25">
                          <a:effectLst/>
                          <a:latin typeface="Cambria Math" panose="02040503050406030204" pitchFamily="18" charset="0"/>
                          <a:ea typeface="宋体" panose="02010600030101010101" pitchFamily="2" charset="-122"/>
                        </a:rPr>
                        <m:t>=</m:t>
                      </m:r>
                      <m:func>
                        <m:funcPr>
                          <m:ctrlPr>
                            <a:rPr lang="zh-CN" altLang="zh-CN" sz="1500" i="1" kern="50" spc="25">
                              <a:effectLst/>
                              <a:latin typeface="Cambria Math" panose="02040503050406030204" pitchFamily="18" charset="0"/>
                              <a:ea typeface="Cambria Math" panose="02040503050406030204" pitchFamily="18" charset="0"/>
                            </a:rPr>
                          </m:ctrlPr>
                        </m:funcPr>
                        <m:fName>
                          <m:limLow>
                            <m:limLowPr>
                              <m:ctrlPr>
                                <a:rPr lang="zh-CN" altLang="zh-CN" sz="1500" i="1" kern="50" spc="25">
                                  <a:effectLst/>
                                  <a:latin typeface="Cambria Math" panose="02040503050406030204" pitchFamily="18" charset="0"/>
                                  <a:ea typeface="Cambria Math" panose="02040503050406030204" pitchFamily="18" charset="0"/>
                                </a:rPr>
                              </m:ctrlPr>
                            </m:limLowPr>
                            <m:e>
                              <m:r>
                                <m:rPr>
                                  <m:sty m:val="p"/>
                                </m:rPr>
                                <a:rPr lang="en-US" altLang="zh-CN" sz="1500" kern="50" spc="25">
                                  <a:effectLst/>
                                  <a:latin typeface="Cambria Math" panose="02040503050406030204" pitchFamily="18" charset="0"/>
                                  <a:ea typeface="宋体" panose="02010600030101010101" pitchFamily="2" charset="-122"/>
                                </a:rPr>
                                <m:t>max</m:t>
                              </m:r>
                            </m:e>
                            <m:lim>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2</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𝑡</m:t>
                                  </m:r>
                                </m:sub>
                              </m:sSub>
                            </m:lim>
                          </m:limLow>
                        </m:fName>
                        <m:e>
                          <m:r>
                            <a:rPr lang="en-US" altLang="zh-CN" sz="1500" i="1" kern="50" spc="25">
                              <a:effectLst/>
                              <a:latin typeface="Cambria Math" panose="02040503050406030204" pitchFamily="18" charset="0"/>
                              <a:ea typeface="宋体" panose="02010600030101010101" pitchFamily="2" charset="-122"/>
                            </a:rPr>
                            <m:t>𝑃</m:t>
                          </m:r>
                          <m:d>
                            <m:dPr>
                              <m:ctrlPr>
                                <a:rPr lang="zh-CN" altLang="zh-CN" sz="1500" i="1" kern="50" spc="25">
                                  <a:effectLst/>
                                  <a:latin typeface="Cambria Math" panose="02040503050406030204" pitchFamily="18" charset="0"/>
                                  <a:ea typeface="Cambria Math" panose="02040503050406030204" pitchFamily="18" charset="0"/>
                                </a:rPr>
                              </m:ctrlPr>
                            </m:dPr>
                            <m:e>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𝑖</m:t>
                              </m:r>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𝑡</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𝑜</m:t>
                                  </m:r>
                                </m:e>
                                <m:sub>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𝑜</m:t>
                                  </m:r>
                                </m:e>
                                <m:sub>
                                  <m:r>
                                    <a:rPr lang="en-US" altLang="zh-CN" sz="1500" i="1" kern="50" spc="25">
                                      <a:effectLst/>
                                      <a:latin typeface="Cambria Math" panose="02040503050406030204" pitchFamily="18" charset="0"/>
                                      <a:ea typeface="宋体" panose="02010600030101010101" pitchFamily="2" charset="-122"/>
                                    </a:rPr>
                                    <m:t>1</m:t>
                                  </m:r>
                                </m:sub>
                              </m:sSub>
                            </m:e>
                            <m:e>
                              <m:r>
                                <a:rPr lang="en-US" altLang="zh-CN" sz="1500" i="1" kern="50" spc="25">
                                  <a:effectLst/>
                                  <a:latin typeface="Cambria Math" panose="02040503050406030204" pitchFamily="18" charset="0"/>
                                  <a:ea typeface="宋体" panose="02010600030101010101" pitchFamily="2" charset="-122"/>
                                </a:rPr>
                                <m:t>𝜆</m:t>
                              </m:r>
                            </m:e>
                          </m:d>
                        </m:e>
                      </m:func>
                    </m:oMath>
                  </m:oMathPara>
                </a14:m>
                <a:endParaRPr lang="zh-CN" altLang="zh-CN" sz="1500" dirty="0">
                  <a:effectLst/>
                  <a:latin typeface="Times New Roman" panose="02020603050405020304" pitchFamily="18" charset="0"/>
                  <a:ea typeface="宋体" panose="02010600030101010101" pitchFamily="2" charset="-122"/>
                </a:endParaRPr>
              </a:p>
              <a:p>
                <a:pPr algn="just">
                  <a:lnSpc>
                    <a:spcPct val="150000"/>
                  </a:lnSpc>
                </a:pPr>
                <a14:m>
                  <m:oMathPara xmlns:m="http://schemas.openxmlformats.org/officeDocument/2006/math">
                    <m:oMathParaPr>
                      <m:jc m:val="centerGroup"/>
                    </m:oMathParaPr>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m:t>
                      </m:r>
                      <m:func>
                        <m:funcPr>
                          <m:ctrlPr>
                            <a:rPr lang="zh-CN" altLang="zh-CN" sz="1500" i="1" kern="50" spc="25">
                              <a:effectLst/>
                              <a:latin typeface="Cambria Math" panose="02040503050406030204" pitchFamily="18" charset="0"/>
                              <a:ea typeface="Cambria Math" panose="02040503050406030204" pitchFamily="18" charset="0"/>
                            </a:rPr>
                          </m:ctrlPr>
                        </m:funcPr>
                        <m:fName>
                          <m:limLow>
                            <m:limLowPr>
                              <m:ctrlPr>
                                <a:rPr lang="zh-CN" altLang="zh-CN" sz="1500" i="1" kern="50" spc="25">
                                  <a:effectLst/>
                                  <a:latin typeface="Cambria Math" panose="02040503050406030204" pitchFamily="18" charset="0"/>
                                  <a:ea typeface="Cambria Math" panose="02040503050406030204" pitchFamily="18" charset="0"/>
                                </a:rPr>
                              </m:ctrlPr>
                            </m:limLowPr>
                            <m:e>
                              <m:r>
                                <m:rPr>
                                  <m:sty m:val="p"/>
                                </m:rPr>
                                <a:rPr lang="en-US" altLang="zh-CN" sz="1500" kern="50" spc="25">
                                  <a:effectLst/>
                                  <a:latin typeface="Cambria Math" panose="02040503050406030204" pitchFamily="18" charset="0"/>
                                  <a:ea typeface="宋体" panose="02010600030101010101" pitchFamily="2" charset="-122"/>
                                </a:rPr>
                                <m:t>max</m:t>
                              </m:r>
                            </m:e>
                            <m:lim>
                              <m:r>
                                <a:rPr lang="en-US" altLang="zh-CN" sz="1500" i="1" kern="50" spc="25">
                                  <a:effectLst/>
                                  <a:latin typeface="Cambria Math" panose="02040503050406030204" pitchFamily="18" charset="0"/>
                                  <a:ea typeface="宋体" panose="02010600030101010101" pitchFamily="2" charset="-122"/>
                                </a:rPr>
                                <m:t>1≤</m:t>
                              </m:r>
                              <m:r>
                                <a:rPr lang="en-US" altLang="zh-CN" sz="1500" i="1" kern="50" spc="25">
                                  <a:effectLst/>
                                  <a:latin typeface="Cambria Math" panose="02040503050406030204" pitchFamily="18" charset="0"/>
                                  <a:ea typeface="宋体" panose="02010600030101010101" pitchFamily="2" charset="-122"/>
                                </a:rPr>
                                <m:t>𝑗</m:t>
                              </m:r>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𝑁</m:t>
                              </m:r>
                            </m:lim>
                          </m:limLow>
                        </m:fName>
                        <m:e>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𝛿</m:t>
                              </m:r>
                            </m:e>
                            <m:sub>
                              <m:r>
                                <a:rPr lang="en-US" altLang="zh-CN" sz="1500" i="1" kern="50" spc="25">
                                  <a:effectLst/>
                                  <a:latin typeface="Cambria Math" panose="02040503050406030204" pitchFamily="18" charset="0"/>
                                  <a:ea typeface="宋体" panose="02010600030101010101" pitchFamily="2" charset="-122"/>
                                </a:rPr>
                                <m:t>𝑡</m:t>
                              </m:r>
                            </m:sub>
                          </m:sSub>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𝑗</m:t>
                          </m:r>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𝑎</m:t>
                              </m:r>
                            </m:e>
                            <m:sub>
                              <m:r>
                                <a:rPr lang="en-US" altLang="zh-CN" sz="1500" i="1" kern="50" spc="25">
                                  <a:effectLst/>
                                  <a:latin typeface="Cambria Math" panose="02040503050406030204" pitchFamily="18" charset="0"/>
                                  <a:ea typeface="宋体" panose="02010600030101010101" pitchFamily="2" charset="-122"/>
                                </a:rPr>
                                <m:t>𝑗𝑖</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𝑏</m:t>
                              </m:r>
                            </m:e>
                            <m:sub>
                              <m:r>
                                <a:rPr lang="en-US" altLang="zh-CN" sz="1500" i="1" kern="50" spc="25">
                                  <a:effectLst/>
                                  <a:latin typeface="Cambria Math" panose="02040503050406030204" pitchFamily="18" charset="0"/>
                                  <a:ea typeface="宋体" panose="02010600030101010101" pitchFamily="2" charset="-122"/>
                                </a:rPr>
                                <m:t>𝑖</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𝑜</m:t>
                              </m:r>
                            </m:e>
                            <m:sub>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e>
                      </m:func>
                      <m:r>
                        <a:rPr lang="en-US" altLang="zh-CN" sz="1500" i="1" kern="50" spc="25">
                          <a:effectLst/>
                          <a:latin typeface="Cambria Math" panose="02040503050406030204" pitchFamily="18" charset="0"/>
                          <a:ea typeface="宋体" panose="02010600030101010101" pitchFamily="2" charset="-122"/>
                        </a:rPr>
                        <m:t>, </m:t>
                      </m:r>
                      <m:r>
                        <a:rPr lang="en-US" altLang="zh-CN" sz="1500" i="1" kern="50" spc="25">
                          <a:effectLst/>
                          <a:latin typeface="Cambria Math" panose="02040503050406030204" pitchFamily="18" charset="0"/>
                          <a:ea typeface="宋体" panose="02010600030101010101" pitchFamily="2" charset="-122"/>
                        </a:rPr>
                        <m:t>𝑖</m:t>
                      </m:r>
                      <m:r>
                        <a:rPr lang="en-US" altLang="zh-CN" sz="1500" i="1" kern="50" spc="25">
                          <a:effectLst/>
                          <a:latin typeface="Cambria Math" panose="02040503050406030204" pitchFamily="18" charset="0"/>
                          <a:ea typeface="宋体" panose="02010600030101010101" pitchFamily="2" charset="-122"/>
                        </a:rPr>
                        <m:t>=1,2,⋯,</m:t>
                      </m:r>
                      <m:r>
                        <a:rPr lang="en-US" altLang="zh-CN" sz="1500" i="1" kern="50" spc="25">
                          <a:effectLst/>
                          <a:latin typeface="Cambria Math" panose="02040503050406030204" pitchFamily="18" charset="0"/>
                          <a:ea typeface="宋体" panose="02010600030101010101" pitchFamily="2" charset="-122"/>
                        </a:rPr>
                        <m:t>𝑁</m:t>
                      </m:r>
                      <m:r>
                        <a:rPr lang="en-US" altLang="zh-CN" sz="1500" i="1" kern="50" spc="25">
                          <a:effectLst/>
                          <a:latin typeface="Cambria Math" panose="02040503050406030204" pitchFamily="18" charset="0"/>
                          <a:ea typeface="宋体" panose="02010600030101010101" pitchFamily="2" charset="-122"/>
                        </a:rPr>
                        <m:t>, </m:t>
                      </m:r>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=1,2,⋯,</m:t>
                      </m:r>
                      <m:r>
                        <a:rPr lang="en-US" altLang="zh-CN" sz="1500" i="1" kern="50" spc="25">
                          <a:effectLst/>
                          <a:latin typeface="Cambria Math" panose="02040503050406030204" pitchFamily="18" charset="0"/>
                          <a:ea typeface="宋体" panose="02010600030101010101" pitchFamily="2" charset="-122"/>
                        </a:rPr>
                        <m:t>𝑇</m:t>
                      </m:r>
                      <m:r>
                        <a:rPr lang="en-US" altLang="zh-CN" sz="1500" i="1" kern="50" spc="25">
                          <a:effectLst/>
                          <a:latin typeface="Cambria Math" panose="02040503050406030204" pitchFamily="18" charset="0"/>
                          <a:ea typeface="宋体" panose="02010600030101010101" pitchFamily="2" charset="-122"/>
                        </a:rPr>
                        <m:t>−1</m:t>
                      </m:r>
                    </m:oMath>
                  </m:oMathPara>
                </a14:m>
                <a:endParaRPr lang="zh-CN" altLang="zh-CN" sz="1500" dirty="0">
                  <a:effectLst/>
                  <a:latin typeface="Times New Roman" panose="02020603050405020304" pitchFamily="18" charset="0"/>
                  <a:ea typeface="宋体" panose="02010600030101010101" pitchFamily="2" charset="-122"/>
                </a:endParaRPr>
              </a:p>
              <a:p>
                <a:pPr algn="just">
                  <a:lnSpc>
                    <a:spcPct val="150000"/>
                  </a:lnSpc>
                </a:pPr>
                <a:r>
                  <a:rPr lang="en-US" altLang="zh-CN" sz="1500" kern="50" spc="25" dirty="0">
                    <a:effectLst/>
                    <a:latin typeface="Times New Roman" panose="02020603050405020304" pitchFamily="18" charset="0"/>
                    <a:ea typeface="宋体" panose="02010600030101010101" pitchFamily="2" charset="-122"/>
                  </a:rPr>
                  <a:t>The </a:t>
                </a:r>
                <a14:m>
                  <m:oMath xmlns:m="http://schemas.openxmlformats.org/officeDocument/2006/math">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e>
                      <m:sub>
                        <m:r>
                          <a:rPr lang="en-US" altLang="zh-CN" sz="1500" i="1" kern="50" spc="25">
                            <a:effectLst/>
                            <a:latin typeface="Cambria Math" panose="02040503050406030204" pitchFamily="18" charset="0"/>
                            <a:ea typeface="宋体" panose="02010600030101010101" pitchFamily="2" charset="-122"/>
                          </a:rPr>
                          <m:t>𝑡h</m:t>
                        </m:r>
                      </m:sub>
                    </m:sSub>
                  </m:oMath>
                </a14:m>
                <a:r>
                  <a:rPr lang="en-US" altLang="zh-CN" sz="1500" kern="50" spc="25" dirty="0">
                    <a:effectLst/>
                    <a:latin typeface="Times New Roman" panose="02020603050405020304" pitchFamily="18" charset="0"/>
                    <a:ea typeface="宋体" panose="02010600030101010101" pitchFamily="2" charset="-122"/>
                  </a:rPr>
                  <a:t> node of the path with the maximum probability among all different paths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2</m:t>
                        </m:r>
                      </m:sub>
                    </m:sSub>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𝑖</m:t>
                        </m:r>
                      </m:e>
                      <m:sub>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𝑖</m:t>
                    </m:r>
                    <m:r>
                      <a:rPr lang="en-US" altLang="zh-CN" sz="1500" i="1" kern="50" spc="25">
                        <a:effectLst/>
                        <a:latin typeface="Cambria Math" panose="02040503050406030204" pitchFamily="18" charset="0"/>
                        <a:ea typeface="宋体" panose="02010600030101010101" pitchFamily="2" charset="-122"/>
                      </a:rPr>
                      <m:t>)</m:t>
                    </m:r>
                  </m:oMath>
                </a14:m>
                <a:r>
                  <a:rPr lang="en-US" altLang="zh-CN" sz="1500" kern="50" spc="25" dirty="0">
                    <a:effectLst/>
                    <a:latin typeface="Times New Roman" panose="02020603050405020304" pitchFamily="18" charset="0"/>
                    <a:ea typeface="宋体" panose="02010600030101010101" pitchFamily="2" charset="-122"/>
                  </a:rPr>
                  <a:t> with state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𝑖</m:t>
                    </m:r>
                  </m:oMath>
                </a14:m>
                <a:r>
                  <a:rPr lang="en-US" altLang="zh-CN" sz="1500" kern="50" spc="25" dirty="0">
                    <a:effectLst/>
                    <a:latin typeface="Times New Roman" panose="02020603050405020304" pitchFamily="18" charset="0"/>
                    <a:ea typeface="宋体" panose="02010600030101010101" pitchFamily="2" charset="-122"/>
                  </a:rPr>
                  <a:t> at time </a:t>
                </a:r>
                <a14:m>
                  <m:oMath xmlns:m="http://schemas.openxmlformats.org/officeDocument/2006/math">
                    <m:r>
                      <a:rPr lang="en-US" altLang="zh-CN" sz="1500" i="1" kern="50" spc="25">
                        <a:effectLst/>
                        <a:latin typeface="Cambria Math" panose="02040503050406030204" pitchFamily="18" charset="0"/>
                        <a:ea typeface="宋体" panose="02010600030101010101" pitchFamily="2" charset="-122"/>
                      </a:rPr>
                      <m:t>𝑡</m:t>
                    </m:r>
                  </m:oMath>
                </a14:m>
                <a:r>
                  <a:rPr lang="en-US" altLang="zh-CN" sz="1500" kern="50" spc="25" dirty="0">
                    <a:effectLst/>
                    <a:latin typeface="Times New Roman" panose="02020603050405020304" pitchFamily="18" charset="0"/>
                    <a:ea typeface="宋体" panose="02010600030101010101" pitchFamily="2" charset="-122"/>
                  </a:rPr>
                  <a:t> is defined as:</a:t>
                </a:r>
                <a:endParaRPr lang="zh-CN" altLang="zh-CN" sz="1500" dirty="0">
                  <a:effectLst/>
                  <a:latin typeface="Times New Roman" panose="02020603050405020304" pitchFamily="18" charset="0"/>
                  <a:ea typeface="宋体" panose="02010600030101010101" pitchFamily="2" charset="-122"/>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zh-CN" altLang="zh-CN" sz="1500" i="1" kern="50" spc="25">
                              <a:effectLst/>
                              <a:latin typeface="Cambria Math" panose="02040503050406030204" pitchFamily="18" charset="0"/>
                              <a:ea typeface="Cambria Math" panose="02040503050406030204" pitchFamily="18" charset="0"/>
                            </a:rPr>
                          </m:ctrlPr>
                        </m:sSubPr>
                        <m:e>
                          <m:r>
                            <m:rPr>
                              <m:sty m:val="p"/>
                            </m:rPr>
                            <a:rPr lang="en-US" altLang="zh-CN" sz="1500" kern="50" spc="25">
                              <a:effectLst/>
                              <a:latin typeface="Cambria Math" panose="02040503050406030204" pitchFamily="18" charset="0"/>
                              <a:ea typeface="宋体" panose="02010600030101010101" pitchFamily="2" charset="-122"/>
                            </a:rPr>
                            <m:t>Ψ</m:t>
                          </m:r>
                        </m:e>
                        <m:sub>
                          <m:r>
                            <a:rPr lang="en-US" altLang="zh-CN" sz="1500" i="1" kern="50" spc="25">
                              <a:effectLst/>
                              <a:latin typeface="Cambria Math" panose="02040503050406030204" pitchFamily="18" charset="0"/>
                              <a:ea typeface="宋体" panose="02010600030101010101" pitchFamily="2" charset="-122"/>
                            </a:rPr>
                            <m:t>𝑡</m:t>
                          </m:r>
                        </m:sub>
                      </m:sSub>
                      <m:d>
                        <m:dPr>
                          <m:ctrlPr>
                            <a:rPr lang="zh-CN" altLang="zh-CN" sz="1500" i="1" kern="50" spc="25">
                              <a:effectLst/>
                              <a:latin typeface="Cambria Math" panose="02040503050406030204" pitchFamily="18" charset="0"/>
                              <a:ea typeface="Cambria Math" panose="02040503050406030204" pitchFamily="18" charset="0"/>
                            </a:rPr>
                          </m:ctrlPr>
                        </m:dPr>
                        <m:e>
                          <m:r>
                            <a:rPr lang="en-US" altLang="zh-CN" sz="1500" i="1" kern="50" spc="25">
                              <a:effectLst/>
                              <a:latin typeface="Cambria Math" panose="02040503050406030204" pitchFamily="18" charset="0"/>
                              <a:ea typeface="宋体" panose="02010600030101010101" pitchFamily="2" charset="-122"/>
                            </a:rPr>
                            <m:t>𝑖</m:t>
                          </m:r>
                        </m:e>
                      </m:d>
                      <m:r>
                        <a:rPr lang="en-US" altLang="zh-CN" sz="1500" i="1" kern="50" spc="25">
                          <a:effectLst/>
                          <a:latin typeface="Cambria Math" panose="02040503050406030204" pitchFamily="18" charset="0"/>
                          <a:ea typeface="宋体" panose="02010600030101010101" pitchFamily="2" charset="-122"/>
                        </a:rPr>
                        <m:t>=</m:t>
                      </m:r>
                      <m:func>
                        <m:funcPr>
                          <m:ctrlPr>
                            <a:rPr lang="zh-CN" altLang="zh-CN" sz="1500" i="1" kern="50" spc="25">
                              <a:effectLst/>
                              <a:latin typeface="Cambria Math" panose="02040503050406030204" pitchFamily="18" charset="0"/>
                              <a:ea typeface="Cambria Math" panose="02040503050406030204" pitchFamily="18" charset="0"/>
                            </a:rPr>
                          </m:ctrlPr>
                        </m:funcPr>
                        <m:fName>
                          <m:r>
                            <m:rPr>
                              <m:sty m:val="p"/>
                            </m:rPr>
                            <a:rPr lang="en-US" altLang="zh-CN" sz="1500" kern="50" spc="25">
                              <a:effectLst/>
                              <a:latin typeface="Cambria Math" panose="02040503050406030204" pitchFamily="18" charset="0"/>
                              <a:ea typeface="宋体" panose="02010600030101010101" pitchFamily="2" charset="-122"/>
                            </a:rPr>
                            <m:t>arg</m:t>
                          </m:r>
                        </m:fName>
                        <m:e>
                          <m:func>
                            <m:funcPr>
                              <m:ctrlPr>
                                <a:rPr lang="zh-CN" altLang="zh-CN" sz="1500" i="1" kern="50" spc="25">
                                  <a:effectLst/>
                                  <a:latin typeface="Cambria Math" panose="02040503050406030204" pitchFamily="18" charset="0"/>
                                  <a:ea typeface="Cambria Math" panose="02040503050406030204" pitchFamily="18" charset="0"/>
                                </a:rPr>
                              </m:ctrlPr>
                            </m:funcPr>
                            <m:fName>
                              <m:limLow>
                                <m:limLowPr>
                                  <m:ctrlPr>
                                    <a:rPr lang="zh-CN" altLang="zh-CN" sz="1500" i="1" kern="50" spc="25">
                                      <a:effectLst/>
                                      <a:latin typeface="Cambria Math" panose="02040503050406030204" pitchFamily="18" charset="0"/>
                                      <a:ea typeface="Cambria Math" panose="02040503050406030204" pitchFamily="18" charset="0"/>
                                    </a:rPr>
                                  </m:ctrlPr>
                                </m:limLowPr>
                                <m:e>
                                  <m:r>
                                    <m:rPr>
                                      <m:sty m:val="p"/>
                                    </m:rPr>
                                    <a:rPr lang="en-US" altLang="zh-CN" sz="1500" kern="50" spc="25">
                                      <a:effectLst/>
                                      <a:latin typeface="Cambria Math" panose="02040503050406030204" pitchFamily="18" charset="0"/>
                                      <a:ea typeface="宋体" panose="02010600030101010101" pitchFamily="2" charset="-122"/>
                                    </a:rPr>
                                    <m:t>max</m:t>
                                  </m:r>
                                </m:e>
                                <m:lim>
                                  <m:r>
                                    <a:rPr lang="en-US" altLang="zh-CN" sz="1500" i="1" kern="50" spc="25">
                                      <a:effectLst/>
                                      <a:latin typeface="Cambria Math" panose="02040503050406030204" pitchFamily="18" charset="0"/>
                                      <a:ea typeface="宋体" panose="02010600030101010101" pitchFamily="2" charset="-122"/>
                                    </a:rPr>
                                    <m:t>1≤</m:t>
                                  </m:r>
                                  <m:r>
                                    <a:rPr lang="en-US" altLang="zh-CN" sz="1500" i="1" kern="50" spc="25">
                                      <a:effectLst/>
                                      <a:latin typeface="Cambria Math" panose="02040503050406030204" pitchFamily="18" charset="0"/>
                                      <a:ea typeface="宋体" panose="02010600030101010101" pitchFamily="2" charset="-122"/>
                                    </a:rPr>
                                    <m:t>𝑗</m:t>
                                  </m:r>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𝑁</m:t>
                                  </m:r>
                                </m:lim>
                              </m:limLow>
                            </m:fName>
                            <m:e>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𝛿</m:t>
                                  </m:r>
                                </m:e>
                                <m:sub>
                                  <m:r>
                                    <a:rPr lang="en-US" altLang="zh-CN" sz="1500" i="1" kern="50" spc="25">
                                      <a:effectLst/>
                                      <a:latin typeface="Cambria Math" panose="02040503050406030204" pitchFamily="18" charset="0"/>
                                      <a:ea typeface="宋体" panose="02010600030101010101" pitchFamily="2" charset="-122"/>
                                    </a:rPr>
                                    <m:t>𝑡</m:t>
                                  </m:r>
                                  <m:r>
                                    <a:rPr lang="en-US" altLang="zh-CN" sz="1500" i="1" kern="50" spc="25">
                                      <a:effectLst/>
                                      <a:latin typeface="Cambria Math" panose="02040503050406030204" pitchFamily="18" charset="0"/>
                                      <a:ea typeface="宋体" panose="02010600030101010101" pitchFamily="2" charset="-122"/>
                                    </a:rPr>
                                    <m:t>−1</m:t>
                                  </m:r>
                                </m:sub>
                              </m:sSub>
                              <m:r>
                                <a:rPr lang="en-US" altLang="zh-CN" sz="1500" i="1" kern="50" spc="25">
                                  <a:effectLst/>
                                  <a:latin typeface="Cambria Math" panose="02040503050406030204" pitchFamily="18" charset="0"/>
                                  <a:ea typeface="宋体" panose="02010600030101010101" pitchFamily="2" charset="-122"/>
                                </a:rPr>
                                <m:t>(</m:t>
                              </m:r>
                              <m:r>
                                <a:rPr lang="en-US" altLang="zh-CN" sz="1500" i="1" kern="50" spc="25">
                                  <a:effectLst/>
                                  <a:latin typeface="Cambria Math" panose="02040503050406030204" pitchFamily="18" charset="0"/>
                                  <a:ea typeface="宋体" panose="02010600030101010101" pitchFamily="2" charset="-122"/>
                                </a:rPr>
                                <m:t>𝑗</m:t>
                              </m:r>
                              <m:r>
                                <a:rPr lang="en-US" altLang="zh-CN" sz="1500" i="1" kern="50" spc="25">
                                  <a:effectLst/>
                                  <a:latin typeface="Cambria Math" panose="02040503050406030204" pitchFamily="18" charset="0"/>
                                  <a:ea typeface="宋体" panose="02010600030101010101" pitchFamily="2" charset="-122"/>
                                </a:rPr>
                                <m:t>)</m:t>
                              </m:r>
                              <m:sSub>
                                <m:sSubPr>
                                  <m:ctrlPr>
                                    <a:rPr lang="zh-CN" altLang="zh-CN" sz="1500" i="1" kern="50" spc="25">
                                      <a:effectLst/>
                                      <a:latin typeface="Cambria Math" panose="02040503050406030204" pitchFamily="18" charset="0"/>
                                      <a:ea typeface="Cambria Math" panose="02040503050406030204" pitchFamily="18" charset="0"/>
                                    </a:rPr>
                                  </m:ctrlPr>
                                </m:sSubPr>
                                <m:e>
                                  <m:r>
                                    <a:rPr lang="en-US" altLang="zh-CN" sz="1500" i="1" kern="50" spc="25">
                                      <a:effectLst/>
                                      <a:latin typeface="Cambria Math" panose="02040503050406030204" pitchFamily="18" charset="0"/>
                                      <a:ea typeface="宋体" panose="02010600030101010101" pitchFamily="2" charset="-122"/>
                                    </a:rPr>
                                    <m:t>𝑎</m:t>
                                  </m:r>
                                </m:e>
                                <m:sub>
                                  <m:r>
                                    <a:rPr lang="en-US" altLang="zh-CN" sz="1500" i="1" kern="50" spc="25">
                                      <a:effectLst/>
                                      <a:latin typeface="Cambria Math" panose="02040503050406030204" pitchFamily="18" charset="0"/>
                                      <a:ea typeface="宋体" panose="02010600030101010101" pitchFamily="2" charset="-122"/>
                                    </a:rPr>
                                    <m:t>𝑗𝑖</m:t>
                                  </m:r>
                                </m:sub>
                              </m:sSub>
                              <m:r>
                                <a:rPr lang="en-US" altLang="zh-CN" sz="1500" i="1" kern="50" spc="25">
                                  <a:effectLst/>
                                  <a:latin typeface="Cambria Math" panose="02040503050406030204" pitchFamily="18" charset="0"/>
                                  <a:ea typeface="宋体" panose="02010600030101010101" pitchFamily="2" charset="-122"/>
                                </a:rPr>
                                <m:t>]</m:t>
                              </m:r>
                            </m:e>
                          </m:func>
                        </m:e>
                      </m:func>
                      <m:r>
                        <a:rPr lang="en-US" altLang="zh-CN" sz="1500" i="1" kern="50" spc="25">
                          <a:effectLst/>
                          <a:latin typeface="Cambria Math" panose="02040503050406030204" pitchFamily="18" charset="0"/>
                          <a:ea typeface="宋体" panose="02010600030101010101" pitchFamily="2" charset="-122"/>
                        </a:rPr>
                        <m:t>, </m:t>
                      </m:r>
                      <m:r>
                        <a:rPr lang="en-US" altLang="zh-CN" sz="1500" i="1" kern="50" spc="25">
                          <a:effectLst/>
                          <a:latin typeface="Cambria Math" panose="02040503050406030204" pitchFamily="18" charset="0"/>
                          <a:ea typeface="宋体" panose="02010600030101010101" pitchFamily="2" charset="-122"/>
                        </a:rPr>
                        <m:t>𝑖</m:t>
                      </m:r>
                      <m:r>
                        <a:rPr lang="en-US" altLang="zh-CN" sz="1500" i="1" kern="50" spc="25">
                          <a:effectLst/>
                          <a:latin typeface="Cambria Math" panose="02040503050406030204" pitchFamily="18" charset="0"/>
                          <a:ea typeface="宋体" panose="02010600030101010101" pitchFamily="2" charset="-122"/>
                        </a:rPr>
                        <m:t>=1,2,⋯,</m:t>
                      </m:r>
                      <m:r>
                        <a:rPr lang="en-US" altLang="zh-CN" sz="1500" i="1" kern="50" spc="25">
                          <a:effectLst/>
                          <a:latin typeface="Cambria Math" panose="02040503050406030204" pitchFamily="18" charset="0"/>
                          <a:ea typeface="宋体" panose="02010600030101010101" pitchFamily="2" charset="-122"/>
                        </a:rPr>
                        <m:t>𝑁</m:t>
                      </m:r>
                    </m:oMath>
                  </m:oMathPara>
                </a14:m>
                <a:endParaRPr lang="zh-CN" altLang="zh-CN" sz="1500" dirty="0">
                  <a:effectLst/>
                  <a:latin typeface="Times New Roman" panose="02020603050405020304" pitchFamily="18"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78D9D30D-9958-6F2C-1909-ECE2A7D57210}"/>
                  </a:ext>
                </a:extLst>
              </p:cNvPr>
              <p:cNvSpPr txBox="1">
                <a:spLocks noRot="1" noChangeAspect="1" noMove="1" noResize="1" noEditPoints="1" noAdjustHandles="1" noChangeArrowheads="1" noChangeShapeType="1" noTextEdit="1"/>
              </p:cNvSpPr>
              <p:nvPr/>
            </p:nvSpPr>
            <p:spPr>
              <a:xfrm>
                <a:off x="319056" y="642145"/>
                <a:ext cx="11467590" cy="5877122"/>
              </a:xfrm>
              <a:prstGeom prst="rect">
                <a:avLst/>
              </a:prstGeom>
              <a:blipFill>
                <a:blip r:embed="rId2"/>
                <a:stretch>
                  <a:fillRect l="-213" r="-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620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t>Experiment</a:t>
            </a:r>
            <a:endParaRPr lang="zh-CN" altLang="en-US" dirty="0"/>
          </a:p>
        </p:txBody>
      </p:sp>
      <p:sp>
        <p:nvSpPr>
          <p:cNvPr id="2" name="文本框 1">
            <a:extLst>
              <a:ext uri="{FF2B5EF4-FFF2-40B4-BE49-F238E27FC236}">
                <a16:creationId xmlns:a16="http://schemas.microsoft.com/office/drawing/2014/main" id="{A7BF3937-D455-3AA8-635B-6657362AB767}"/>
              </a:ext>
            </a:extLst>
          </p:cNvPr>
          <p:cNvSpPr txBox="1"/>
          <p:nvPr/>
        </p:nvSpPr>
        <p:spPr>
          <a:xfrm>
            <a:off x="581319" y="783228"/>
            <a:ext cx="11029361" cy="1477328"/>
          </a:xfrm>
          <a:prstGeom prst="rect">
            <a:avLst/>
          </a:prstGeom>
          <a:noFill/>
        </p:spPr>
        <p:txBody>
          <a:bodyPr wrap="square" rtlCol="0">
            <a:spAutoFit/>
          </a:bodyPr>
          <a:lstStyle/>
          <a:p>
            <a:r>
              <a:rPr lang="en-US" altLang="zh-CN" dirty="0"/>
              <a:t>For the box-and-ball model problem:</a:t>
            </a:r>
          </a:p>
          <a:p>
            <a:r>
              <a:rPr lang="en-US" altLang="zh-CN" dirty="0"/>
              <a:t>              Brute Force                                                                             Dynamic Programming</a:t>
            </a:r>
          </a:p>
          <a:p>
            <a:r>
              <a:rPr lang="en-US" altLang="zh-CN" dirty="0"/>
              <a:t>                       </a:t>
            </a:r>
          </a:p>
          <a:p>
            <a:endParaRPr lang="en-US" altLang="zh-CN" dirty="0"/>
          </a:p>
          <a:p>
            <a:endParaRPr lang="zh-CN" altLang="en-US" dirty="0"/>
          </a:p>
        </p:txBody>
      </p:sp>
      <p:pic>
        <p:nvPicPr>
          <p:cNvPr id="5" name="图片 4">
            <a:extLst>
              <a:ext uri="{FF2B5EF4-FFF2-40B4-BE49-F238E27FC236}">
                <a16:creationId xmlns:a16="http://schemas.microsoft.com/office/drawing/2014/main" id="{A47EE79A-0EA4-75EF-FB4C-834410BEE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24" y="1521892"/>
            <a:ext cx="3543607" cy="4419983"/>
          </a:xfrm>
          <a:prstGeom prst="rect">
            <a:avLst/>
          </a:prstGeom>
        </p:spPr>
      </p:pic>
      <p:pic>
        <p:nvPicPr>
          <p:cNvPr id="7" name="图片 6">
            <a:extLst>
              <a:ext uri="{FF2B5EF4-FFF2-40B4-BE49-F238E27FC236}">
                <a16:creationId xmlns:a16="http://schemas.microsoft.com/office/drawing/2014/main" id="{E1F9D999-967B-4DC2-495F-76590CD7C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904" y="1521892"/>
            <a:ext cx="5852172" cy="4389129"/>
          </a:xfrm>
          <a:prstGeom prst="rect">
            <a:avLst/>
          </a:prstGeom>
        </p:spPr>
      </p:pic>
      <p:sp>
        <p:nvSpPr>
          <p:cNvPr id="11" name="文本框 10">
            <a:extLst>
              <a:ext uri="{FF2B5EF4-FFF2-40B4-BE49-F238E27FC236}">
                <a16:creationId xmlns:a16="http://schemas.microsoft.com/office/drawing/2014/main" id="{B9A70FE6-DA87-3A09-7577-EE81D5F38736}"/>
              </a:ext>
            </a:extLst>
          </p:cNvPr>
          <p:cNvSpPr txBox="1"/>
          <p:nvPr/>
        </p:nvSpPr>
        <p:spPr>
          <a:xfrm rot="20264807">
            <a:off x="1964835" y="3030409"/>
            <a:ext cx="7504135" cy="457894"/>
          </a:xfrm>
          <a:prstGeom prst="rect">
            <a:avLst/>
          </a:prstGeom>
          <a:noFill/>
        </p:spPr>
        <p:txBody>
          <a:bodyPr wrap="square" rtlCol="0">
            <a:spAutoFit/>
          </a:bodyPr>
          <a:lstStyle/>
          <a:p>
            <a: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rPr>
              <a:t>So, the optimal state path is S=(box3,box3,box3)</a:t>
            </a:r>
            <a:endParaRPr lang="zh-CN" altLang="en-US" sz="2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6304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t>Future Work</a:t>
            </a:r>
            <a:endParaRPr lang="zh-CN" altLang="en-US" dirty="0"/>
          </a:p>
        </p:txBody>
      </p:sp>
      <p:sp>
        <p:nvSpPr>
          <p:cNvPr id="3" name="文本框 2">
            <a:extLst>
              <a:ext uri="{FF2B5EF4-FFF2-40B4-BE49-F238E27FC236}">
                <a16:creationId xmlns:a16="http://schemas.microsoft.com/office/drawing/2014/main" id="{F18ADD37-BA27-C44E-B74B-135FE2613C49}"/>
              </a:ext>
            </a:extLst>
          </p:cNvPr>
          <p:cNvSpPr txBox="1"/>
          <p:nvPr/>
        </p:nvSpPr>
        <p:spPr>
          <a:xfrm>
            <a:off x="414780" y="818495"/>
            <a:ext cx="11175359" cy="5444054"/>
          </a:xfrm>
          <a:prstGeom prst="rect">
            <a:avLst/>
          </a:prstGeom>
          <a:noFill/>
        </p:spPr>
        <p:txBody>
          <a:bodyPr wrap="square">
            <a:spAutoFit/>
          </a:bodyPr>
          <a:lstStyle/>
          <a:p>
            <a:pPr algn="just">
              <a:lnSpc>
                <a:spcPct val="150000"/>
              </a:lnSpc>
            </a:pPr>
            <a:r>
              <a:rPr lang="en-US" altLang="zh-CN" sz="1800" kern="50" spc="25" dirty="0">
                <a:effectLst/>
                <a:latin typeface="Times New Roman" panose="02020603050405020304" pitchFamily="18" charset="0"/>
                <a:ea typeface="宋体" panose="02010600030101010101" pitchFamily="2" charset="-122"/>
              </a:rPr>
              <a:t>HMM exhibits certain limitations</a:t>
            </a:r>
            <a:r>
              <a:rPr lang="en-US" altLang="zh-CN" kern="50" spc="25" dirty="0">
                <a:latin typeface="Times New Roman" panose="02020603050405020304" pitchFamily="18" charset="0"/>
                <a:ea typeface="宋体" panose="02010600030101010101" pitchFamily="2" charset="-122"/>
              </a:rPr>
              <a:t>:</a:t>
            </a:r>
          </a:p>
          <a:p>
            <a:pPr algn="just">
              <a:lnSpc>
                <a:spcPct val="150000"/>
              </a:lnSpc>
            </a:pPr>
            <a:r>
              <a:rPr lang="en-US" altLang="zh-CN" sz="1800" b="1" kern="50" spc="25" dirty="0">
                <a:effectLst/>
                <a:latin typeface="Times New Roman" panose="02020603050405020304" pitchFamily="18" charset="0"/>
                <a:ea typeface="宋体" panose="02010600030101010101" pitchFamily="2" charset="-122"/>
              </a:rPr>
              <a:t>Markov property (finite history)</a:t>
            </a:r>
            <a:r>
              <a:rPr lang="en-US" altLang="zh-CN" sz="1800" kern="50" spc="25" dirty="0">
                <a:effectLst/>
                <a:latin typeface="Times New Roman" panose="02020603050405020304" pitchFamily="18" charset="0"/>
                <a:ea typeface="宋体" panose="02010600030101010101" pitchFamily="2" charset="-122"/>
              </a:rPr>
              <a:t>: In some special scenario, such as natural language processing (NLP), many words in text data exhibit long dependencies.</a:t>
            </a:r>
          </a:p>
          <a:p>
            <a:pPr algn="just">
              <a:lnSpc>
                <a:spcPct val="150000"/>
              </a:lnSpc>
            </a:pPr>
            <a:r>
              <a:rPr lang="en-US" altLang="zh-CN" sz="1800" b="1" kern="50" spc="25" dirty="0">
                <a:effectLst/>
                <a:latin typeface="Times New Roman" panose="02020603050405020304" pitchFamily="18" charset="0"/>
                <a:ea typeface="宋体" panose="02010600030101010101" pitchFamily="2" charset="-122"/>
              </a:rPr>
              <a:t>Homogeneity</a:t>
            </a:r>
            <a:r>
              <a:rPr lang="en-US" altLang="zh-CN" sz="1800" kern="50" spc="25" dirty="0">
                <a:effectLst/>
                <a:latin typeface="Times New Roman" panose="02020603050405020304" pitchFamily="18" charset="0"/>
                <a:ea typeface="宋体" panose="02010600030101010101" pitchFamily="2" charset="-122"/>
              </a:rPr>
              <a:t>: The state transition matrix at different positions in a sequence may vary, indicating that positional information affects prediction results.</a:t>
            </a:r>
          </a:p>
          <a:p>
            <a:pPr algn="just">
              <a:lnSpc>
                <a:spcPct val="150000"/>
              </a:lnSpc>
            </a:pPr>
            <a:r>
              <a:rPr lang="en-US" altLang="zh-CN" sz="1800" b="1" kern="50" spc="25" dirty="0">
                <a:effectLst/>
                <a:latin typeface="Times New Roman" panose="02020603050405020304" pitchFamily="18" charset="0"/>
                <a:ea typeface="宋体" panose="02010600030101010101" pitchFamily="2" charset="-122"/>
              </a:rPr>
              <a:t>Observational independence</a:t>
            </a:r>
            <a:r>
              <a:rPr lang="en-US" altLang="zh-CN" sz="1800" kern="50" spc="25" dirty="0">
                <a:effectLst/>
                <a:latin typeface="Times New Roman" panose="02020603050405020304" pitchFamily="18" charset="0"/>
                <a:ea typeface="宋体" panose="02010600030101010101" pitchFamily="2" charset="-122"/>
              </a:rPr>
              <a:t>: There is a correlation between observations in many tasks.</a:t>
            </a:r>
          </a:p>
          <a:p>
            <a:pPr algn="just">
              <a:lnSpc>
                <a:spcPct val="150000"/>
              </a:lnSpc>
            </a:pPr>
            <a:r>
              <a:rPr lang="en-US" altLang="zh-CN" sz="1800" b="1" kern="50" spc="25" dirty="0">
                <a:effectLst/>
                <a:latin typeface="Times New Roman" panose="02020603050405020304" pitchFamily="18" charset="0"/>
                <a:ea typeface="宋体" panose="02010600030101010101" pitchFamily="2" charset="-122"/>
              </a:rPr>
              <a:t>Directed graph</a:t>
            </a:r>
            <a:r>
              <a:rPr lang="en-US" altLang="zh-CN" sz="1800" kern="50" spc="25" dirty="0">
                <a:effectLst/>
                <a:latin typeface="Times New Roman" panose="02020603050405020304" pitchFamily="18" charset="0"/>
                <a:ea typeface="宋体" panose="02010600030101010101" pitchFamily="2" charset="-122"/>
              </a:rPr>
              <a:t>: Only the preceding state is relevant, and the subsequent state is irrelevant. In many tasks, contextual information is essential.</a:t>
            </a:r>
          </a:p>
          <a:p>
            <a:pPr algn="just">
              <a:lnSpc>
                <a:spcPct val="150000"/>
              </a:lnSpc>
            </a:pPr>
            <a:r>
              <a:rPr lang="en-US" altLang="zh-CN" sz="1800" b="1" kern="50" spc="25" dirty="0">
                <a:effectLst/>
                <a:latin typeface="Times New Roman" panose="02020603050405020304" pitchFamily="18" charset="0"/>
                <a:ea typeface="宋体" panose="02010600030101010101" pitchFamily="2" charset="-122"/>
              </a:rPr>
              <a:t>Label bias</a:t>
            </a:r>
            <a:r>
              <a:rPr lang="en-US" altLang="zh-CN" sz="1800" kern="50" spc="25" dirty="0">
                <a:effectLst/>
                <a:latin typeface="Times New Roman" panose="02020603050405020304" pitchFamily="18" charset="0"/>
                <a:ea typeface="宋体" panose="02010600030101010101" pitchFamily="2" charset="-122"/>
              </a:rPr>
              <a:t>: If state A can transition to N states, and state B can transition to M states, if N &lt;&lt; M, the predicted sequence is more likely to choose state A because A has a higher transition probability such as its requirement for discrete time points and independent observations. In reality, state values exhibit long-range dependencies and observations may possess certain non-independent cross-features. </a:t>
            </a:r>
          </a:p>
          <a:p>
            <a:pPr algn="just">
              <a:lnSpc>
                <a:spcPct val="150000"/>
              </a:lnSpc>
            </a:pPr>
            <a:r>
              <a:rPr lang="en-US" altLang="zh-CN" sz="1800" kern="50" spc="25" dirty="0">
                <a:effectLst/>
                <a:latin typeface="Times New Roman" panose="02020603050405020304" pitchFamily="18" charset="0"/>
                <a:ea typeface="宋体" panose="02010600030101010101" pitchFamily="2" charset="-122"/>
              </a:rPr>
              <a:t>Looking forward to encountering a broader range of relevant knowledge in future studies!</a:t>
            </a:r>
            <a:endParaRPr lang="zh-CN" altLang="zh-CN" sz="12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67529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t>Reference</a:t>
            </a:r>
            <a:endParaRPr lang="zh-CN" altLang="en-US" dirty="0"/>
          </a:p>
        </p:txBody>
      </p:sp>
      <p:sp>
        <p:nvSpPr>
          <p:cNvPr id="3" name="文本框 2">
            <a:extLst>
              <a:ext uri="{FF2B5EF4-FFF2-40B4-BE49-F238E27FC236}">
                <a16:creationId xmlns:a16="http://schemas.microsoft.com/office/drawing/2014/main" id="{F18ADD37-BA27-C44E-B74B-135FE2613C49}"/>
              </a:ext>
            </a:extLst>
          </p:cNvPr>
          <p:cNvSpPr txBox="1"/>
          <p:nvPr/>
        </p:nvSpPr>
        <p:spPr>
          <a:xfrm>
            <a:off x="414780" y="818495"/>
            <a:ext cx="11175359" cy="2350900"/>
          </a:xfrm>
          <a:prstGeom prst="rect">
            <a:avLst/>
          </a:prstGeom>
          <a:noFill/>
        </p:spPr>
        <p:txBody>
          <a:bodyPr wrap="square">
            <a:spAutoFit/>
          </a:bodyPr>
          <a:lstStyle/>
          <a:p>
            <a:pPr algn="just">
              <a:lnSpc>
                <a:spcPct val="150000"/>
              </a:lnSpc>
              <a:spcBef>
                <a:spcPts val="600"/>
              </a:spcBef>
            </a:pPr>
            <a:r>
              <a:rPr lang="en-US" altLang="zh-CN" sz="1800" kern="50" spc="25" dirty="0">
                <a:effectLst/>
                <a:latin typeface="Times New Roman" panose="02020603050405020304" pitchFamily="18" charset="0"/>
                <a:ea typeface="宋体" panose="02010600030101010101" pitchFamily="2" charset="-122"/>
              </a:rPr>
              <a:t>[1] LEONARD E. Baum, J. A. EAGON (1966) </a:t>
            </a:r>
            <a:r>
              <a:rPr lang="en-US" altLang="zh-CN" sz="1800" i="1" kern="50" spc="25" dirty="0">
                <a:effectLst/>
                <a:latin typeface="Times New Roman" panose="02020603050405020304" pitchFamily="18" charset="0"/>
                <a:ea typeface="宋体" panose="02010600030101010101" pitchFamily="2" charset="-122"/>
              </a:rPr>
              <a:t>An inequality with applications to statistical estimation for probabilistic functions of Markov processes and to a model for ecology</a:t>
            </a:r>
            <a:r>
              <a:rPr lang="en-US" altLang="zh-CN" sz="1800" kern="50" spc="25" dirty="0">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algn="just">
              <a:lnSpc>
                <a:spcPct val="150000"/>
              </a:lnSpc>
              <a:spcBef>
                <a:spcPts val="600"/>
              </a:spcBef>
            </a:pPr>
            <a:r>
              <a:rPr lang="en-US" altLang="zh-CN" sz="1800" kern="50" spc="25" dirty="0">
                <a:effectLst/>
                <a:latin typeface="Times New Roman" panose="02020603050405020304" pitchFamily="18" charset="0"/>
                <a:ea typeface="宋体" panose="02010600030101010101" pitchFamily="2" charset="-122"/>
              </a:rPr>
              <a:t>[2] RABINER L, JUANG B (1986). </a:t>
            </a:r>
            <a:r>
              <a:rPr lang="en-US" altLang="zh-CN" sz="1800" i="1" kern="50" spc="25" dirty="0">
                <a:effectLst/>
                <a:latin typeface="Times New Roman" panose="02020603050405020304" pitchFamily="18" charset="0"/>
                <a:ea typeface="宋体" panose="02010600030101010101" pitchFamily="2" charset="-122"/>
              </a:rPr>
              <a:t>An introduction to hidden Markov Models</a:t>
            </a:r>
            <a:r>
              <a:rPr lang="en-US" altLang="zh-CN" sz="1800" kern="50" spc="25" dirty="0">
                <a:effectLst/>
                <a:latin typeface="Times New Roman" panose="02020603050405020304" pitchFamily="18" charset="0"/>
                <a:ea typeface="宋体" panose="02010600030101010101" pitchFamily="2" charset="-122"/>
              </a:rPr>
              <a:t>[J]. IEEE ASSP Magazine.</a:t>
            </a:r>
            <a:endParaRPr lang="zh-CN" altLang="zh-CN" sz="1800" dirty="0">
              <a:effectLst/>
              <a:latin typeface="Times New Roman" panose="02020603050405020304" pitchFamily="18" charset="0"/>
              <a:ea typeface="宋体" panose="02010600030101010101" pitchFamily="2" charset="-122"/>
            </a:endParaRPr>
          </a:p>
          <a:p>
            <a:pPr algn="just">
              <a:lnSpc>
                <a:spcPct val="150000"/>
              </a:lnSpc>
              <a:spcBef>
                <a:spcPts val="600"/>
              </a:spcBef>
            </a:pPr>
            <a:r>
              <a:rPr lang="en-US" altLang="zh-CN" sz="1800" kern="50" spc="25" dirty="0">
                <a:effectLst/>
                <a:latin typeface="Times New Roman" panose="02020603050405020304" pitchFamily="18" charset="0"/>
                <a:ea typeface="宋体" panose="02010600030101010101" pitchFamily="2" charset="-122"/>
              </a:rPr>
              <a:t>[3] Hang Li. (2021) </a:t>
            </a:r>
            <a:r>
              <a:rPr lang="en-US" altLang="zh-CN" sz="1800" i="1" kern="50" spc="25" dirty="0">
                <a:effectLst/>
                <a:latin typeface="Times New Roman" panose="02020603050405020304" pitchFamily="18" charset="0"/>
                <a:ea typeface="宋体" panose="02010600030101010101" pitchFamily="2" charset="-122"/>
              </a:rPr>
              <a:t>Machine Learning: An Algorithmic Perspective.</a:t>
            </a:r>
            <a:r>
              <a:rPr lang="en-US" altLang="zh-CN" sz="1800" dirty="0">
                <a:effectLst/>
                <a:latin typeface="Times New Roman" panose="02020603050405020304" pitchFamily="18" charset="0"/>
                <a:ea typeface="宋体" panose="02010600030101010101" pitchFamily="2" charset="-122"/>
              </a:rPr>
              <a:t>  </a:t>
            </a:r>
            <a:r>
              <a:rPr lang="en-US" altLang="zh-CN" sz="1800" kern="50" spc="25" dirty="0">
                <a:effectLst/>
                <a:latin typeface="Times New Roman" panose="02020603050405020304" pitchFamily="18" charset="0"/>
                <a:ea typeface="宋体" panose="02010600030101010101" pitchFamily="2" charset="-122"/>
              </a:rPr>
              <a:t>Tsinghua University Press.</a:t>
            </a:r>
            <a:endParaRPr lang="zh-CN" altLang="zh-CN" sz="1800" dirty="0">
              <a:effectLst/>
              <a:latin typeface="Times New Roman" panose="02020603050405020304" pitchFamily="18" charset="0"/>
              <a:ea typeface="宋体" panose="02010600030101010101" pitchFamily="2" charset="-122"/>
            </a:endParaRPr>
          </a:p>
          <a:p>
            <a:pPr algn="just">
              <a:lnSpc>
                <a:spcPct val="150000"/>
              </a:lnSpc>
              <a:spcBef>
                <a:spcPts val="600"/>
              </a:spcBef>
            </a:pPr>
            <a:r>
              <a:rPr lang="en-US" altLang="zh-CN" sz="1800" kern="50" spc="25" dirty="0">
                <a:effectLst/>
                <a:latin typeface="Times New Roman" panose="02020603050405020304" pitchFamily="18" charset="0"/>
                <a:ea typeface="宋体" panose="02010600030101010101" pitchFamily="2" charset="-122"/>
              </a:rPr>
              <a:t>[4] </a:t>
            </a:r>
            <a:r>
              <a:rPr lang="en-US" altLang="zh-CN" sz="1800" kern="50" spc="25" dirty="0" err="1">
                <a:effectLst/>
                <a:latin typeface="Times New Roman" panose="02020603050405020304" pitchFamily="18" charset="0"/>
                <a:ea typeface="宋体" panose="02010600030101010101" pitchFamily="2" charset="-122"/>
              </a:rPr>
              <a:t>Zhihua</a:t>
            </a:r>
            <a:r>
              <a:rPr lang="en-US" altLang="zh-CN" sz="1800" kern="50" spc="25" dirty="0">
                <a:effectLst/>
                <a:latin typeface="Times New Roman" panose="02020603050405020304" pitchFamily="18" charset="0"/>
                <a:ea typeface="宋体" panose="02010600030101010101" pitchFamily="2" charset="-122"/>
              </a:rPr>
              <a:t> Zhou. (2015) </a:t>
            </a:r>
            <a:r>
              <a:rPr lang="en-US" altLang="zh-CN" sz="1800" i="1" kern="50" spc="25" dirty="0">
                <a:effectLst/>
                <a:latin typeface="Times New Roman" panose="02020603050405020304" pitchFamily="18" charset="0"/>
                <a:ea typeface="宋体" panose="02010600030101010101" pitchFamily="2" charset="-122"/>
              </a:rPr>
              <a:t>Machine Learning. </a:t>
            </a:r>
            <a:r>
              <a:rPr lang="en-US" altLang="zh-CN" sz="1800" kern="50" spc="25" dirty="0">
                <a:effectLst/>
                <a:latin typeface="Times New Roman" panose="02020603050405020304" pitchFamily="18" charset="0"/>
                <a:ea typeface="宋体" panose="02010600030101010101" pitchFamily="2" charset="-122"/>
              </a:rPr>
              <a:t>Tsinghua University Press.</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1977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t>Code</a:t>
            </a:r>
            <a:endParaRPr lang="zh-CN" altLang="en-US" dirty="0"/>
          </a:p>
        </p:txBody>
      </p:sp>
      <p:sp>
        <p:nvSpPr>
          <p:cNvPr id="3" name="文本框 2">
            <a:extLst>
              <a:ext uri="{FF2B5EF4-FFF2-40B4-BE49-F238E27FC236}">
                <a16:creationId xmlns:a16="http://schemas.microsoft.com/office/drawing/2014/main" id="{F18ADD37-BA27-C44E-B74B-135FE2613C49}"/>
              </a:ext>
            </a:extLst>
          </p:cNvPr>
          <p:cNvSpPr txBox="1"/>
          <p:nvPr/>
        </p:nvSpPr>
        <p:spPr>
          <a:xfrm>
            <a:off x="414780" y="818495"/>
            <a:ext cx="11175359" cy="1828386"/>
          </a:xfrm>
          <a:prstGeom prst="rect">
            <a:avLst/>
          </a:prstGeom>
          <a:noFill/>
        </p:spPr>
        <p:txBody>
          <a:bodyPr wrap="square">
            <a:spAutoFit/>
          </a:bodyPr>
          <a:lstStyle/>
          <a:p>
            <a:pPr algn="just">
              <a:lnSpc>
                <a:spcPct val="150000"/>
              </a:lnSpc>
            </a:pPr>
            <a:r>
              <a:rPr lang="en-US" altLang="zh-CN" sz="4000" dirty="0">
                <a:effectLst/>
                <a:latin typeface="Times New Roman" panose="02020603050405020304" pitchFamily="18" charset="0"/>
                <a:ea typeface="宋体" panose="02010600030101010101" pitchFamily="2" charset="-122"/>
              </a:rPr>
              <a:t>My code can be available at:</a:t>
            </a:r>
          </a:p>
          <a:p>
            <a:pPr algn="just">
              <a:lnSpc>
                <a:spcPct val="150000"/>
              </a:lnSpc>
            </a:pPr>
            <a:r>
              <a:rPr lang="en-US" altLang="zh-CN" sz="4000"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https://github.com/uaenalxh/HMM</a:t>
            </a:r>
            <a:endParaRPr lang="zh-CN" altLang="zh-CN" sz="40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69186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t>Thanks</a:t>
            </a:r>
            <a:endParaRPr lang="zh-CN" altLang="en-US" dirty="0"/>
          </a:p>
        </p:txBody>
      </p:sp>
      <p:sp>
        <p:nvSpPr>
          <p:cNvPr id="5" name="文本框 4">
            <a:extLst>
              <a:ext uri="{FF2B5EF4-FFF2-40B4-BE49-F238E27FC236}">
                <a16:creationId xmlns:a16="http://schemas.microsoft.com/office/drawing/2014/main" id="{AB68AA76-7AC2-8DC2-1E68-FEE8D00D683E}"/>
              </a:ext>
            </a:extLst>
          </p:cNvPr>
          <p:cNvSpPr txBox="1"/>
          <p:nvPr/>
        </p:nvSpPr>
        <p:spPr>
          <a:xfrm>
            <a:off x="2029119" y="2000909"/>
            <a:ext cx="7972719" cy="2677656"/>
          </a:xfrm>
          <a:prstGeom prst="rect">
            <a:avLst/>
          </a:prstGeom>
          <a:noFill/>
        </p:spPr>
        <p:txBody>
          <a:bodyPr wrap="square">
            <a:spAutoFit/>
          </a:bodyPr>
          <a:lstStyle/>
          <a:p>
            <a:pPr algn="just"/>
            <a:r>
              <a:rPr lang="en-US" altLang="zh-CN" sz="2800" b="1" dirty="0">
                <a:latin typeface="Times New Roman" panose="02020603050405020304" pitchFamily="18" charset="0"/>
                <a:cs typeface="Times New Roman" panose="02020603050405020304" pitchFamily="18" charset="0"/>
              </a:rPr>
              <a:t>Many thanks to Prof. Cheng and the teaching assistants for your help in my study of information theory. Although I did not perform well in the final exam due to health and other reasons, I still learned a lot of fundamental knowledge, and I am grateful once again for your assistance.</a:t>
            </a:r>
            <a:endParaRPr lang="zh-CN" altLang="en-US" sz="2800" dirty="0">
              <a:latin typeface="Times New Roman" panose="02020603050405020304" pitchFamily="18" charset="0"/>
              <a:cs typeface="Times New Roman" panose="02020603050405020304" pitchFamily="18" charset="0"/>
            </a:endParaRPr>
          </a:p>
        </p:txBody>
      </p:sp>
      <p:pic>
        <p:nvPicPr>
          <p:cNvPr id="7" name="图形 6" descr="比心">
            <a:extLst>
              <a:ext uri="{FF2B5EF4-FFF2-40B4-BE49-F238E27FC236}">
                <a16:creationId xmlns:a16="http://schemas.microsoft.com/office/drawing/2014/main" id="{8D5DCA99-D084-13DE-35A4-B9307A1F73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68878" y="3961614"/>
            <a:ext cx="914400" cy="914400"/>
          </a:xfrm>
          <a:prstGeom prst="rect">
            <a:avLst/>
          </a:prstGeom>
        </p:spPr>
      </p:pic>
    </p:spTree>
    <p:extLst>
      <p:ext uri="{BB962C8B-B14F-4D97-AF65-F5344CB8AC3E}">
        <p14:creationId xmlns:p14="http://schemas.microsoft.com/office/powerpoint/2010/main" val="140448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231F7276-3350-4F69-9B32-F318C6B8B13C}"/>
              </a:ext>
            </a:extLst>
          </p:cNvPr>
          <p:cNvPicPr>
            <a:picLocks noChangeAspect="1"/>
          </p:cNvPicPr>
          <p:nvPr/>
        </p:nvPicPr>
        <p:blipFill rotWithShape="1">
          <a:blip r:embed="rId2" cstate="print"/>
          <a:srcRect r="1346"/>
          <a:stretch/>
        </p:blipFill>
        <p:spPr>
          <a:xfrm>
            <a:off x="516" y="6041797"/>
            <a:ext cx="12166903" cy="411617"/>
          </a:xfrm>
          <a:prstGeom prst="rect">
            <a:avLst/>
          </a:prstGeom>
        </p:spPr>
      </p:pic>
      <p:sp>
        <p:nvSpPr>
          <p:cNvPr id="21" name="矩形 62">
            <a:extLst>
              <a:ext uri="{FF2B5EF4-FFF2-40B4-BE49-F238E27FC236}">
                <a16:creationId xmlns:a16="http://schemas.microsoft.com/office/drawing/2014/main" id="{7BA5561A-F1BD-4A02-BC1B-FF8E67E132A2}"/>
              </a:ext>
            </a:extLst>
          </p:cNvPr>
          <p:cNvSpPr/>
          <p:nvPr/>
        </p:nvSpPr>
        <p:spPr>
          <a:xfrm>
            <a:off x="1380104" y="16290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Abstract</a:t>
            </a:r>
            <a:endParaRPr lang="zh-CN" altLang="en-US" sz="2800" b="1" dirty="0">
              <a:solidFill>
                <a:schemeClr val="accent2"/>
              </a:solidFill>
            </a:endParaRPr>
          </a:p>
        </p:txBody>
      </p:sp>
      <p:grpSp>
        <p:nvGrpSpPr>
          <p:cNvPr id="22" name="组合 74">
            <a:extLst>
              <a:ext uri="{FF2B5EF4-FFF2-40B4-BE49-F238E27FC236}">
                <a16:creationId xmlns:a16="http://schemas.microsoft.com/office/drawing/2014/main" id="{D5ABEF14-A079-4441-806A-456EC651E1EF}"/>
              </a:ext>
            </a:extLst>
          </p:cNvPr>
          <p:cNvGrpSpPr/>
          <p:nvPr/>
        </p:nvGrpSpPr>
        <p:grpSpPr>
          <a:xfrm>
            <a:off x="449829" y="1629000"/>
            <a:ext cx="720000" cy="720000"/>
            <a:chOff x="5412150" y="1180600"/>
            <a:chExt cx="720000" cy="720000"/>
          </a:xfrm>
        </p:grpSpPr>
        <p:sp>
          <p:nvSpPr>
            <p:cNvPr id="23" name="矩形 60">
              <a:extLst>
                <a:ext uri="{FF2B5EF4-FFF2-40B4-BE49-F238E27FC236}">
                  <a16:creationId xmlns:a16="http://schemas.microsoft.com/office/drawing/2014/main" id="{C937A811-51C5-49F1-AFAA-0EADC3F2D28F}"/>
                </a:ext>
              </a:extLst>
            </p:cNvPr>
            <p:cNvSpPr/>
            <p:nvPr/>
          </p:nvSpPr>
          <p:spPr>
            <a:xfrm>
              <a:off x="5412150" y="118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1</a:t>
              </a:r>
              <a:endParaRPr lang="zh-CN" altLang="en-US" sz="3200" b="1" dirty="0"/>
            </a:p>
          </p:txBody>
        </p:sp>
        <p:sp>
          <p:nvSpPr>
            <p:cNvPr id="24" name="矩形 63">
              <a:extLst>
                <a:ext uri="{FF2B5EF4-FFF2-40B4-BE49-F238E27FC236}">
                  <a16:creationId xmlns:a16="http://schemas.microsoft.com/office/drawing/2014/main" id="{15993BEC-2502-44C0-A669-447DCDA48290}"/>
                </a:ext>
              </a:extLst>
            </p:cNvPr>
            <p:cNvSpPr/>
            <p:nvPr/>
          </p:nvSpPr>
          <p:spPr>
            <a:xfrm>
              <a:off x="5412150" y="181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73">
            <a:extLst>
              <a:ext uri="{FF2B5EF4-FFF2-40B4-BE49-F238E27FC236}">
                <a16:creationId xmlns:a16="http://schemas.microsoft.com/office/drawing/2014/main" id="{BB456F96-928C-448F-AA12-6BAFD1714F74}"/>
              </a:ext>
            </a:extLst>
          </p:cNvPr>
          <p:cNvGrpSpPr/>
          <p:nvPr/>
        </p:nvGrpSpPr>
        <p:grpSpPr>
          <a:xfrm>
            <a:off x="6416996" y="1630460"/>
            <a:ext cx="720000" cy="720000"/>
            <a:chOff x="5412150" y="2260600"/>
            <a:chExt cx="720000" cy="720000"/>
          </a:xfrm>
        </p:grpSpPr>
        <p:sp>
          <p:nvSpPr>
            <p:cNvPr id="26" name="矩形 57">
              <a:extLst>
                <a:ext uri="{FF2B5EF4-FFF2-40B4-BE49-F238E27FC236}">
                  <a16:creationId xmlns:a16="http://schemas.microsoft.com/office/drawing/2014/main" id="{997A6AA8-BA40-42EF-B0F4-9855724D55A8}"/>
                </a:ext>
              </a:extLst>
            </p:cNvPr>
            <p:cNvSpPr/>
            <p:nvPr/>
          </p:nvSpPr>
          <p:spPr>
            <a:xfrm>
              <a:off x="5412150" y="226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27" name="矩形 66">
              <a:extLst>
                <a:ext uri="{FF2B5EF4-FFF2-40B4-BE49-F238E27FC236}">
                  <a16:creationId xmlns:a16="http://schemas.microsoft.com/office/drawing/2014/main" id="{ECFC3CBA-4D51-4536-A5EC-3842F6596184}"/>
                </a:ext>
              </a:extLst>
            </p:cNvPr>
            <p:cNvSpPr/>
            <p:nvPr/>
          </p:nvSpPr>
          <p:spPr>
            <a:xfrm>
              <a:off x="5412150" y="289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72">
            <a:extLst>
              <a:ext uri="{FF2B5EF4-FFF2-40B4-BE49-F238E27FC236}">
                <a16:creationId xmlns:a16="http://schemas.microsoft.com/office/drawing/2014/main" id="{1C841658-4E62-4073-813F-09144A9E0145}"/>
              </a:ext>
            </a:extLst>
          </p:cNvPr>
          <p:cNvGrpSpPr/>
          <p:nvPr/>
        </p:nvGrpSpPr>
        <p:grpSpPr>
          <a:xfrm>
            <a:off x="449829" y="3429037"/>
            <a:ext cx="720000" cy="720000"/>
            <a:chOff x="5412150" y="3340600"/>
            <a:chExt cx="720000" cy="720000"/>
          </a:xfrm>
        </p:grpSpPr>
        <p:sp>
          <p:nvSpPr>
            <p:cNvPr id="29" name="矩形 59">
              <a:extLst>
                <a:ext uri="{FF2B5EF4-FFF2-40B4-BE49-F238E27FC236}">
                  <a16:creationId xmlns:a16="http://schemas.microsoft.com/office/drawing/2014/main" id="{2EDFC813-A95D-4935-B453-B2793D2AD904}"/>
                </a:ext>
              </a:extLst>
            </p:cNvPr>
            <p:cNvSpPr/>
            <p:nvPr/>
          </p:nvSpPr>
          <p:spPr>
            <a:xfrm>
              <a:off x="5412150" y="334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30" name="矩形 67">
              <a:extLst>
                <a:ext uri="{FF2B5EF4-FFF2-40B4-BE49-F238E27FC236}">
                  <a16:creationId xmlns:a16="http://schemas.microsoft.com/office/drawing/2014/main" id="{48CCD2E7-B1AF-468F-9620-E81B388622C2}"/>
                </a:ext>
              </a:extLst>
            </p:cNvPr>
            <p:cNvSpPr/>
            <p:nvPr/>
          </p:nvSpPr>
          <p:spPr>
            <a:xfrm>
              <a:off x="5412150" y="397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矩形 69">
            <a:extLst>
              <a:ext uri="{FF2B5EF4-FFF2-40B4-BE49-F238E27FC236}">
                <a16:creationId xmlns:a16="http://schemas.microsoft.com/office/drawing/2014/main" id="{FB5FF926-DF04-4C0C-88FC-0209B713E4F3}"/>
              </a:ext>
            </a:extLst>
          </p:cNvPr>
          <p:cNvSpPr/>
          <p:nvPr/>
        </p:nvSpPr>
        <p:spPr>
          <a:xfrm>
            <a:off x="7347271" y="163046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Model</a:t>
            </a:r>
            <a:endParaRPr lang="zh-CN" altLang="en-US" sz="2800" b="1" dirty="0">
              <a:solidFill>
                <a:schemeClr val="accent2"/>
              </a:solidFill>
            </a:endParaRPr>
          </a:p>
        </p:txBody>
      </p:sp>
      <p:sp>
        <p:nvSpPr>
          <p:cNvPr id="35" name="矩形 70">
            <a:extLst>
              <a:ext uri="{FF2B5EF4-FFF2-40B4-BE49-F238E27FC236}">
                <a16:creationId xmlns:a16="http://schemas.microsoft.com/office/drawing/2014/main" id="{1FE587D5-41E0-4B0E-AEC2-533E3E23D359}"/>
              </a:ext>
            </a:extLst>
          </p:cNvPr>
          <p:cNvSpPr/>
          <p:nvPr/>
        </p:nvSpPr>
        <p:spPr>
          <a:xfrm>
            <a:off x="1424350" y="34290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Applications</a:t>
            </a:r>
            <a:endParaRPr lang="zh-CN" altLang="en-US" sz="2800" b="1" dirty="0">
              <a:solidFill>
                <a:schemeClr val="accent2"/>
              </a:solidFill>
            </a:endParaRPr>
          </a:p>
        </p:txBody>
      </p:sp>
      <p:sp>
        <p:nvSpPr>
          <p:cNvPr id="43" name="矩形 66">
            <a:extLst>
              <a:ext uri="{FF2B5EF4-FFF2-40B4-BE49-F238E27FC236}">
                <a16:creationId xmlns:a16="http://schemas.microsoft.com/office/drawing/2014/main" id="{AA0ECD3E-7D08-4800-B65B-60A6BA596986}"/>
              </a:ext>
            </a:extLst>
          </p:cNvPr>
          <p:cNvSpPr/>
          <p:nvPr/>
        </p:nvSpPr>
        <p:spPr>
          <a:xfrm>
            <a:off x="6262029" y="36990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72">
            <a:extLst>
              <a:ext uri="{FF2B5EF4-FFF2-40B4-BE49-F238E27FC236}">
                <a16:creationId xmlns:a16="http://schemas.microsoft.com/office/drawing/2014/main" id="{F70652CE-4CA7-4D9D-87DF-C157F3E2DAFB}"/>
              </a:ext>
            </a:extLst>
          </p:cNvPr>
          <p:cNvGrpSpPr/>
          <p:nvPr/>
        </p:nvGrpSpPr>
        <p:grpSpPr>
          <a:xfrm>
            <a:off x="6416996" y="3429000"/>
            <a:ext cx="720000" cy="720000"/>
            <a:chOff x="5412150" y="3340600"/>
            <a:chExt cx="720000" cy="720000"/>
          </a:xfrm>
        </p:grpSpPr>
        <p:sp>
          <p:nvSpPr>
            <p:cNvPr id="45" name="矩形 59">
              <a:extLst>
                <a:ext uri="{FF2B5EF4-FFF2-40B4-BE49-F238E27FC236}">
                  <a16:creationId xmlns:a16="http://schemas.microsoft.com/office/drawing/2014/main" id="{239CB68C-D803-48E2-BECA-1971EEA46E8A}"/>
                </a:ext>
              </a:extLst>
            </p:cNvPr>
            <p:cNvSpPr/>
            <p:nvPr/>
          </p:nvSpPr>
          <p:spPr>
            <a:xfrm>
              <a:off x="5412150" y="334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46" name="矩形 67">
              <a:extLst>
                <a:ext uri="{FF2B5EF4-FFF2-40B4-BE49-F238E27FC236}">
                  <a16:creationId xmlns:a16="http://schemas.microsoft.com/office/drawing/2014/main" id="{96BCBFAD-7E82-4D51-B3A1-78D2D01015D2}"/>
                </a:ext>
              </a:extLst>
            </p:cNvPr>
            <p:cNvSpPr/>
            <p:nvPr/>
          </p:nvSpPr>
          <p:spPr>
            <a:xfrm>
              <a:off x="5412150" y="397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矩形 70">
            <a:extLst>
              <a:ext uri="{FF2B5EF4-FFF2-40B4-BE49-F238E27FC236}">
                <a16:creationId xmlns:a16="http://schemas.microsoft.com/office/drawing/2014/main" id="{6F7BBB20-CF8A-445E-BD67-34150B2FCB4C}"/>
              </a:ext>
            </a:extLst>
          </p:cNvPr>
          <p:cNvSpPr/>
          <p:nvPr/>
        </p:nvSpPr>
        <p:spPr>
          <a:xfrm>
            <a:off x="7347271" y="34290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Prediction Problem</a:t>
            </a:r>
            <a:endParaRPr lang="zh-CN" altLang="en-US" sz="2800" b="1" dirty="0">
              <a:solidFill>
                <a:schemeClr val="accent2"/>
              </a:solidFill>
            </a:endParaRPr>
          </a:p>
        </p:txBody>
      </p:sp>
      <p:sp>
        <p:nvSpPr>
          <p:cNvPr id="17" name="TextBox 16">
            <a:extLst>
              <a:ext uri="{FF2B5EF4-FFF2-40B4-BE49-F238E27FC236}">
                <a16:creationId xmlns:a16="http://schemas.microsoft.com/office/drawing/2014/main" id="{A0924EC7-A68F-460B-8C29-3E1C2EFE088F}"/>
              </a:ext>
            </a:extLst>
          </p:cNvPr>
          <p:cNvSpPr txBox="1"/>
          <p:nvPr/>
        </p:nvSpPr>
        <p:spPr>
          <a:xfrm>
            <a:off x="4145635" y="609397"/>
            <a:ext cx="4232787" cy="707886"/>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en-US" altLang="zh-CN" sz="4000" b="1" dirty="0"/>
              <a:t>Content</a:t>
            </a:r>
            <a:endParaRPr lang="zh-CN" altLang="en-US" sz="4000" b="1" dirty="0"/>
          </a:p>
        </p:txBody>
      </p:sp>
      <p:grpSp>
        <p:nvGrpSpPr>
          <p:cNvPr id="47" name="组合 72">
            <a:extLst>
              <a:ext uri="{FF2B5EF4-FFF2-40B4-BE49-F238E27FC236}">
                <a16:creationId xmlns:a16="http://schemas.microsoft.com/office/drawing/2014/main" id="{405F0D38-B6B1-433D-AB6E-C3ED1570C49D}"/>
              </a:ext>
            </a:extLst>
          </p:cNvPr>
          <p:cNvGrpSpPr/>
          <p:nvPr/>
        </p:nvGrpSpPr>
        <p:grpSpPr>
          <a:xfrm>
            <a:off x="449829" y="5229000"/>
            <a:ext cx="720000" cy="720000"/>
            <a:chOff x="5412150" y="3340600"/>
            <a:chExt cx="720000" cy="720000"/>
          </a:xfrm>
        </p:grpSpPr>
        <p:sp>
          <p:nvSpPr>
            <p:cNvPr id="48" name="矩形 59">
              <a:extLst>
                <a:ext uri="{FF2B5EF4-FFF2-40B4-BE49-F238E27FC236}">
                  <a16:creationId xmlns:a16="http://schemas.microsoft.com/office/drawing/2014/main" id="{6A401297-EC24-442E-8230-18EDD1639DFA}"/>
                </a:ext>
              </a:extLst>
            </p:cNvPr>
            <p:cNvSpPr/>
            <p:nvPr/>
          </p:nvSpPr>
          <p:spPr>
            <a:xfrm>
              <a:off x="5412150" y="334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5</a:t>
              </a:r>
              <a:endParaRPr lang="zh-CN" altLang="en-US" sz="3200" b="1" dirty="0"/>
            </a:p>
          </p:txBody>
        </p:sp>
        <p:sp>
          <p:nvSpPr>
            <p:cNvPr id="49" name="矩形 67">
              <a:extLst>
                <a:ext uri="{FF2B5EF4-FFF2-40B4-BE49-F238E27FC236}">
                  <a16:creationId xmlns:a16="http://schemas.microsoft.com/office/drawing/2014/main" id="{32E8D56A-09BE-4758-9CE7-D73ECC2C6C59}"/>
                </a:ext>
              </a:extLst>
            </p:cNvPr>
            <p:cNvSpPr/>
            <p:nvPr/>
          </p:nvSpPr>
          <p:spPr>
            <a:xfrm>
              <a:off x="5412150" y="397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矩形 70">
            <a:extLst>
              <a:ext uri="{FF2B5EF4-FFF2-40B4-BE49-F238E27FC236}">
                <a16:creationId xmlns:a16="http://schemas.microsoft.com/office/drawing/2014/main" id="{5B20B7B4-6D59-4008-B6C8-E996E3A835F6}"/>
              </a:ext>
            </a:extLst>
          </p:cNvPr>
          <p:cNvSpPr/>
          <p:nvPr/>
        </p:nvSpPr>
        <p:spPr>
          <a:xfrm>
            <a:off x="1380104" y="52290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Brute Force</a:t>
            </a:r>
            <a:endParaRPr lang="zh-CN" altLang="en-US" sz="2800" b="1" dirty="0">
              <a:solidFill>
                <a:schemeClr val="accent2"/>
              </a:solidFill>
            </a:endParaRPr>
          </a:p>
        </p:txBody>
      </p:sp>
      <p:grpSp>
        <p:nvGrpSpPr>
          <p:cNvPr id="2" name="组合 72">
            <a:extLst>
              <a:ext uri="{FF2B5EF4-FFF2-40B4-BE49-F238E27FC236}">
                <a16:creationId xmlns:a16="http://schemas.microsoft.com/office/drawing/2014/main" id="{20475DB2-D188-E27F-B9A6-72580147F6DB}"/>
              </a:ext>
            </a:extLst>
          </p:cNvPr>
          <p:cNvGrpSpPr/>
          <p:nvPr/>
        </p:nvGrpSpPr>
        <p:grpSpPr>
          <a:xfrm>
            <a:off x="6416996" y="5229000"/>
            <a:ext cx="720000" cy="720000"/>
            <a:chOff x="5412150" y="3340600"/>
            <a:chExt cx="720000" cy="720000"/>
          </a:xfrm>
        </p:grpSpPr>
        <p:sp>
          <p:nvSpPr>
            <p:cNvPr id="3" name="矩形 59">
              <a:extLst>
                <a:ext uri="{FF2B5EF4-FFF2-40B4-BE49-F238E27FC236}">
                  <a16:creationId xmlns:a16="http://schemas.microsoft.com/office/drawing/2014/main" id="{8573C1C7-080C-BA9E-C129-A64F158902C2}"/>
                </a:ext>
              </a:extLst>
            </p:cNvPr>
            <p:cNvSpPr/>
            <p:nvPr/>
          </p:nvSpPr>
          <p:spPr>
            <a:xfrm>
              <a:off x="5412150" y="334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6</a:t>
              </a:r>
              <a:endParaRPr lang="zh-CN" altLang="en-US" sz="3200" b="1" dirty="0"/>
            </a:p>
          </p:txBody>
        </p:sp>
        <p:sp>
          <p:nvSpPr>
            <p:cNvPr id="4" name="矩形 67">
              <a:extLst>
                <a:ext uri="{FF2B5EF4-FFF2-40B4-BE49-F238E27FC236}">
                  <a16:creationId xmlns:a16="http://schemas.microsoft.com/office/drawing/2014/main" id="{E2EC5BBF-4E8B-39B8-D6EB-E8EA1CA9CDB2}"/>
                </a:ext>
              </a:extLst>
            </p:cNvPr>
            <p:cNvSpPr/>
            <p:nvPr/>
          </p:nvSpPr>
          <p:spPr>
            <a:xfrm>
              <a:off x="5412150" y="397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70">
            <a:extLst>
              <a:ext uri="{FF2B5EF4-FFF2-40B4-BE49-F238E27FC236}">
                <a16:creationId xmlns:a16="http://schemas.microsoft.com/office/drawing/2014/main" id="{9E595212-8ADB-BEAB-DD86-DC275AFE2488}"/>
              </a:ext>
            </a:extLst>
          </p:cNvPr>
          <p:cNvSpPr/>
          <p:nvPr/>
        </p:nvSpPr>
        <p:spPr>
          <a:xfrm>
            <a:off x="7347271" y="52290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Dynamic Programming</a:t>
            </a:r>
            <a:endParaRPr lang="zh-CN" altLang="en-US" sz="2800" b="1" dirty="0">
              <a:solidFill>
                <a:schemeClr val="accent2"/>
              </a:solidFill>
            </a:endParaRPr>
          </a:p>
        </p:txBody>
      </p:sp>
    </p:spTree>
    <p:extLst>
      <p:ext uri="{BB962C8B-B14F-4D97-AF65-F5344CB8AC3E}">
        <p14:creationId xmlns:p14="http://schemas.microsoft.com/office/powerpoint/2010/main" val="123096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latin typeface="Times New Roman" panose="02020603050405020304" pitchFamily="18" charset="0"/>
                <a:cs typeface="Times New Roman" panose="02020603050405020304" pitchFamily="18" charset="0"/>
              </a:rPr>
              <a:t>Abstract</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F7FF2E5-C45A-2848-346C-A19CACF3DAA3}"/>
              </a:ext>
            </a:extLst>
          </p:cNvPr>
          <p:cNvSpPr txBox="1"/>
          <p:nvPr/>
        </p:nvSpPr>
        <p:spPr>
          <a:xfrm>
            <a:off x="504825" y="687243"/>
            <a:ext cx="5261588" cy="4339650"/>
          </a:xfrm>
          <a:prstGeom prst="rect">
            <a:avLst/>
          </a:prstGeom>
          <a:noFill/>
        </p:spPr>
        <p:txBody>
          <a:bodyPr wrap="square">
            <a:spAutoFit/>
          </a:bodyPr>
          <a:lstStyle/>
          <a:p>
            <a:endParaRPr lang="en-US" altLang="zh-CN" sz="1800" kern="50" spc="25" dirty="0">
              <a:effectLst/>
              <a:latin typeface="Times New Roman" panose="02020603050405020304" pitchFamily="18" charset="0"/>
              <a:ea typeface="宋体" panose="02010600030101010101" pitchFamily="2" charset="-122"/>
            </a:endParaRPr>
          </a:p>
          <a:p>
            <a:endParaRPr lang="en-US" altLang="zh-CN" kern="50" spc="25" dirty="0">
              <a:latin typeface="Times New Roman" panose="02020603050405020304" pitchFamily="18" charset="0"/>
              <a:ea typeface="宋体" panose="02010600030101010101" pitchFamily="2" charset="-122"/>
            </a:endParaRPr>
          </a:p>
          <a:p>
            <a:pPr algn="just"/>
            <a:r>
              <a:rPr lang="en-US" altLang="zh-CN" sz="2000" kern="50" spc="25" dirty="0">
                <a:effectLst/>
                <a:latin typeface="Times New Roman" panose="02020603050405020304" pitchFamily="18" charset="0"/>
                <a:ea typeface="宋体" panose="02010600030101010101" pitchFamily="2" charset="-122"/>
              </a:rPr>
              <a:t>Hidden Markov Model(HMM) is a type of Markov chain where the states cannot be observed directly, but can be inferred from a sequence of observation vectors. </a:t>
            </a:r>
            <a:endParaRPr lang="en-US" altLang="zh-CN" sz="2000" kern="50" spc="25" dirty="0">
              <a:latin typeface="Times New Roman" panose="02020603050405020304" pitchFamily="18" charset="0"/>
              <a:ea typeface="宋体" panose="02010600030101010101" pitchFamily="2" charset="-122"/>
            </a:endParaRPr>
          </a:p>
          <a:p>
            <a:endParaRPr lang="en-US" altLang="zh-CN" sz="2000" kern="50" spc="25" dirty="0">
              <a:effectLst/>
              <a:latin typeface="Times New Roman" panose="02020603050405020304" pitchFamily="18" charset="0"/>
              <a:ea typeface="宋体" panose="02010600030101010101" pitchFamily="2" charset="-122"/>
            </a:endParaRPr>
          </a:p>
          <a:p>
            <a:endParaRPr lang="en-US" altLang="zh-CN" sz="2000" kern="50" spc="25" dirty="0">
              <a:latin typeface="Times New Roman" panose="02020603050405020304" pitchFamily="18" charset="0"/>
              <a:ea typeface="宋体" panose="02010600030101010101" pitchFamily="2" charset="-122"/>
            </a:endParaRPr>
          </a:p>
          <a:p>
            <a:endParaRPr lang="en-US" altLang="zh-CN" sz="2000" kern="50" spc="25" dirty="0">
              <a:effectLst/>
              <a:latin typeface="Times New Roman" panose="02020603050405020304" pitchFamily="18" charset="0"/>
              <a:ea typeface="宋体" panose="02010600030101010101" pitchFamily="2" charset="-122"/>
            </a:endParaRPr>
          </a:p>
          <a:p>
            <a:endParaRPr lang="en-US" altLang="zh-CN" sz="2000" kern="50" spc="25" dirty="0">
              <a:latin typeface="Times New Roman" panose="02020603050405020304" pitchFamily="18" charset="0"/>
              <a:ea typeface="宋体" panose="02010600030101010101" pitchFamily="2" charset="-122"/>
            </a:endParaRPr>
          </a:p>
          <a:p>
            <a:pPr algn="just"/>
            <a:endParaRPr lang="en-US" altLang="zh-CN" sz="2000" kern="50" spc="25" dirty="0">
              <a:effectLst/>
              <a:latin typeface="Times New Roman" panose="02020603050405020304" pitchFamily="18" charset="0"/>
              <a:ea typeface="宋体" panose="02010600030101010101" pitchFamily="2" charset="-122"/>
            </a:endParaRPr>
          </a:p>
          <a:p>
            <a:pPr algn="just"/>
            <a:r>
              <a:rPr lang="en-US" altLang="zh-CN" sz="2000" kern="50" spc="25" dirty="0">
                <a:effectLst/>
                <a:latin typeface="Times New Roman" panose="02020603050405020304" pitchFamily="18" charset="0"/>
                <a:ea typeface="宋体" panose="02010600030101010101" pitchFamily="2" charset="-122"/>
              </a:rPr>
              <a:t>Since the 1980s, HMM has been successfully applied in machine recognition due to its abundant mathematical structures.</a:t>
            </a:r>
            <a:endParaRPr lang="zh-CN" altLang="en-US" sz="2000" dirty="0"/>
          </a:p>
        </p:txBody>
      </p:sp>
      <mc:AlternateContent xmlns:mc="http://schemas.openxmlformats.org/markup-compatibility/2006" xmlns:a14="http://schemas.microsoft.com/office/drawing/2010/main">
        <mc:Choice Requires="a14">
          <p:sp>
            <p:nvSpPr>
              <p:cNvPr id="5" name="流程图: 接点 4">
                <a:extLst>
                  <a:ext uri="{FF2B5EF4-FFF2-40B4-BE49-F238E27FC236}">
                    <a16:creationId xmlns:a16="http://schemas.microsoft.com/office/drawing/2014/main" id="{6201D6AD-0F07-923C-4130-F699FE22FADB}"/>
                  </a:ext>
                </a:extLst>
              </p:cNvPr>
              <p:cNvSpPr/>
              <p:nvPr/>
            </p:nvSpPr>
            <p:spPr>
              <a:xfrm>
                <a:off x="6678351" y="1099764"/>
                <a:ext cx="581025" cy="50482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5" name="流程图: 接点 4">
                <a:extLst>
                  <a:ext uri="{FF2B5EF4-FFF2-40B4-BE49-F238E27FC236}">
                    <a16:creationId xmlns:a16="http://schemas.microsoft.com/office/drawing/2014/main" id="{6201D6AD-0F07-923C-4130-F699FE22FADB}"/>
                  </a:ext>
                </a:extLst>
              </p:cNvPr>
              <p:cNvSpPr>
                <a:spLocks noRot="1" noChangeAspect="1" noMove="1" noResize="1" noEditPoints="1" noAdjustHandles="1" noChangeArrowheads="1" noChangeShapeType="1" noTextEdit="1"/>
              </p:cNvSpPr>
              <p:nvPr/>
            </p:nvSpPr>
            <p:spPr>
              <a:xfrm>
                <a:off x="6678351" y="1099764"/>
                <a:ext cx="581025" cy="504825"/>
              </a:xfrm>
              <a:prstGeom prst="flowChartConnector">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流程图: 接点 5">
                <a:extLst>
                  <a:ext uri="{FF2B5EF4-FFF2-40B4-BE49-F238E27FC236}">
                    <a16:creationId xmlns:a16="http://schemas.microsoft.com/office/drawing/2014/main" id="{F544D397-AC67-E8AE-7AD4-70CF67D90D5C}"/>
                  </a:ext>
                </a:extLst>
              </p:cNvPr>
              <p:cNvSpPr/>
              <p:nvPr/>
            </p:nvSpPr>
            <p:spPr>
              <a:xfrm>
                <a:off x="8502389" y="1099764"/>
                <a:ext cx="581025" cy="50482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6" name="流程图: 接点 5">
                <a:extLst>
                  <a:ext uri="{FF2B5EF4-FFF2-40B4-BE49-F238E27FC236}">
                    <a16:creationId xmlns:a16="http://schemas.microsoft.com/office/drawing/2014/main" id="{F544D397-AC67-E8AE-7AD4-70CF67D90D5C}"/>
                  </a:ext>
                </a:extLst>
              </p:cNvPr>
              <p:cNvSpPr>
                <a:spLocks noRot="1" noChangeAspect="1" noMove="1" noResize="1" noEditPoints="1" noAdjustHandles="1" noChangeArrowheads="1" noChangeShapeType="1" noTextEdit="1"/>
              </p:cNvSpPr>
              <p:nvPr/>
            </p:nvSpPr>
            <p:spPr>
              <a:xfrm>
                <a:off x="8502389" y="1099764"/>
                <a:ext cx="581025" cy="504825"/>
              </a:xfrm>
              <a:prstGeom prst="flowChartConnector">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流程图: 接点 6">
                <a:extLst>
                  <a:ext uri="{FF2B5EF4-FFF2-40B4-BE49-F238E27FC236}">
                    <a16:creationId xmlns:a16="http://schemas.microsoft.com/office/drawing/2014/main" id="{E1E1A0FD-30DB-943A-E5AA-F493F9589DC0}"/>
                  </a:ext>
                </a:extLst>
              </p:cNvPr>
              <p:cNvSpPr/>
              <p:nvPr/>
            </p:nvSpPr>
            <p:spPr>
              <a:xfrm>
                <a:off x="10326427" y="1096985"/>
                <a:ext cx="581025" cy="50482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7" name="流程图: 接点 6">
                <a:extLst>
                  <a:ext uri="{FF2B5EF4-FFF2-40B4-BE49-F238E27FC236}">
                    <a16:creationId xmlns:a16="http://schemas.microsoft.com/office/drawing/2014/main" id="{E1E1A0FD-30DB-943A-E5AA-F493F9589DC0}"/>
                  </a:ext>
                </a:extLst>
              </p:cNvPr>
              <p:cNvSpPr>
                <a:spLocks noRot="1" noChangeAspect="1" noMove="1" noResize="1" noEditPoints="1" noAdjustHandles="1" noChangeArrowheads="1" noChangeShapeType="1" noTextEdit="1"/>
              </p:cNvSpPr>
              <p:nvPr/>
            </p:nvSpPr>
            <p:spPr>
              <a:xfrm>
                <a:off x="10326427" y="1096985"/>
                <a:ext cx="581025" cy="504825"/>
              </a:xfrm>
              <a:prstGeom prst="flowChartConnector">
                <a:avLst/>
              </a:prstGeom>
              <a:blipFill>
                <a:blip r:embed="rId4"/>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D815E2B-2B11-4AE0-A89B-FA503E2B9836}"/>
              </a:ext>
            </a:extLst>
          </p:cNvPr>
          <p:cNvSpPr/>
          <p:nvPr/>
        </p:nvSpPr>
        <p:spPr>
          <a:xfrm>
            <a:off x="7417513" y="1349398"/>
            <a:ext cx="1009650" cy="7481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2D839308-0B98-33EF-B6A4-4D520F2418A3}"/>
              </a:ext>
            </a:extLst>
          </p:cNvPr>
          <p:cNvSpPr/>
          <p:nvPr/>
        </p:nvSpPr>
        <p:spPr>
          <a:xfrm>
            <a:off x="9158640" y="1331738"/>
            <a:ext cx="1009650" cy="7481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流程图: 过程 15">
                <a:extLst>
                  <a:ext uri="{FF2B5EF4-FFF2-40B4-BE49-F238E27FC236}">
                    <a16:creationId xmlns:a16="http://schemas.microsoft.com/office/drawing/2014/main" id="{1CA29DCB-C4AB-95FE-F3E2-F65368EF8CED}"/>
                  </a:ext>
                </a:extLst>
              </p:cNvPr>
              <p:cNvSpPr/>
              <p:nvPr/>
            </p:nvSpPr>
            <p:spPr>
              <a:xfrm>
                <a:off x="6678351" y="2063156"/>
                <a:ext cx="581025" cy="4247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16" name="流程图: 过程 15">
                <a:extLst>
                  <a:ext uri="{FF2B5EF4-FFF2-40B4-BE49-F238E27FC236}">
                    <a16:creationId xmlns:a16="http://schemas.microsoft.com/office/drawing/2014/main" id="{1CA29DCB-C4AB-95FE-F3E2-F65368EF8CED}"/>
                  </a:ext>
                </a:extLst>
              </p:cNvPr>
              <p:cNvSpPr>
                <a:spLocks noRot="1" noChangeAspect="1" noMove="1" noResize="1" noEditPoints="1" noAdjustHandles="1" noChangeArrowheads="1" noChangeShapeType="1" noTextEdit="1"/>
              </p:cNvSpPr>
              <p:nvPr/>
            </p:nvSpPr>
            <p:spPr>
              <a:xfrm>
                <a:off x="6678351" y="2063156"/>
                <a:ext cx="581025" cy="424700"/>
              </a:xfrm>
              <a:prstGeom prst="flowChartProcess">
                <a:avLst/>
              </a:prstGeom>
              <a:blipFill>
                <a:blip r:embed="rId5"/>
                <a:stretch>
                  <a:fillRect l="-1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流程图: 过程 16">
                <a:extLst>
                  <a:ext uri="{FF2B5EF4-FFF2-40B4-BE49-F238E27FC236}">
                    <a16:creationId xmlns:a16="http://schemas.microsoft.com/office/drawing/2014/main" id="{7FA5A314-CA85-F18C-386A-53599C3F67FD}"/>
                  </a:ext>
                </a:extLst>
              </p:cNvPr>
              <p:cNvSpPr/>
              <p:nvPr/>
            </p:nvSpPr>
            <p:spPr>
              <a:xfrm>
                <a:off x="8502389" y="2020858"/>
                <a:ext cx="581025" cy="4247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17" name="流程图: 过程 16">
                <a:extLst>
                  <a:ext uri="{FF2B5EF4-FFF2-40B4-BE49-F238E27FC236}">
                    <a16:creationId xmlns:a16="http://schemas.microsoft.com/office/drawing/2014/main" id="{7FA5A314-CA85-F18C-386A-53599C3F67FD}"/>
                  </a:ext>
                </a:extLst>
              </p:cNvPr>
              <p:cNvSpPr>
                <a:spLocks noRot="1" noChangeAspect="1" noMove="1" noResize="1" noEditPoints="1" noAdjustHandles="1" noChangeArrowheads="1" noChangeShapeType="1" noTextEdit="1"/>
              </p:cNvSpPr>
              <p:nvPr/>
            </p:nvSpPr>
            <p:spPr>
              <a:xfrm>
                <a:off x="8502389" y="2020858"/>
                <a:ext cx="581025" cy="424700"/>
              </a:xfrm>
              <a:prstGeom prst="flowChartProcess">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流程图: 过程 17">
                <a:extLst>
                  <a:ext uri="{FF2B5EF4-FFF2-40B4-BE49-F238E27FC236}">
                    <a16:creationId xmlns:a16="http://schemas.microsoft.com/office/drawing/2014/main" id="{1BB69DF4-C713-FC31-E49E-A568042B3A90}"/>
                  </a:ext>
                </a:extLst>
              </p:cNvPr>
              <p:cNvSpPr/>
              <p:nvPr/>
            </p:nvSpPr>
            <p:spPr>
              <a:xfrm>
                <a:off x="10326426" y="2014485"/>
                <a:ext cx="581025" cy="4247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18" name="流程图: 过程 17">
                <a:extLst>
                  <a:ext uri="{FF2B5EF4-FFF2-40B4-BE49-F238E27FC236}">
                    <a16:creationId xmlns:a16="http://schemas.microsoft.com/office/drawing/2014/main" id="{1BB69DF4-C713-FC31-E49E-A568042B3A90}"/>
                  </a:ext>
                </a:extLst>
              </p:cNvPr>
              <p:cNvSpPr>
                <a:spLocks noRot="1" noChangeAspect="1" noMove="1" noResize="1" noEditPoints="1" noAdjustHandles="1" noChangeArrowheads="1" noChangeShapeType="1" noTextEdit="1"/>
              </p:cNvSpPr>
              <p:nvPr/>
            </p:nvSpPr>
            <p:spPr>
              <a:xfrm>
                <a:off x="10326426" y="2014485"/>
                <a:ext cx="581025" cy="424700"/>
              </a:xfrm>
              <a:prstGeom prst="flowChartProcess">
                <a:avLst/>
              </a:prstGeom>
              <a:blipFill>
                <a:blip r:embed="rId7"/>
                <a:stretch>
                  <a:fillRect l="-1031"/>
                </a:stretch>
              </a:blipFill>
            </p:spPr>
            <p:txBody>
              <a:bodyPr/>
              <a:lstStyle/>
              <a:p>
                <a:r>
                  <a:rPr lang="zh-CN" altLang="en-US">
                    <a:noFill/>
                  </a:rPr>
                  <a:t> </a:t>
                </a:r>
              </a:p>
            </p:txBody>
          </p:sp>
        </mc:Fallback>
      </mc:AlternateContent>
      <p:sp>
        <p:nvSpPr>
          <p:cNvPr id="22" name="箭头: 下 21">
            <a:extLst>
              <a:ext uri="{FF2B5EF4-FFF2-40B4-BE49-F238E27FC236}">
                <a16:creationId xmlns:a16="http://schemas.microsoft.com/office/drawing/2014/main" id="{DBE7A78C-3687-5D2C-367E-97807B4DA61B}"/>
              </a:ext>
            </a:extLst>
          </p:cNvPr>
          <p:cNvSpPr/>
          <p:nvPr/>
        </p:nvSpPr>
        <p:spPr>
          <a:xfrm>
            <a:off x="6921238" y="1649435"/>
            <a:ext cx="95250" cy="365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A1EB0ABF-64B1-CD31-B5FA-2BDFDF31C4E2}"/>
              </a:ext>
            </a:extLst>
          </p:cNvPr>
          <p:cNvSpPr/>
          <p:nvPr/>
        </p:nvSpPr>
        <p:spPr>
          <a:xfrm>
            <a:off x="8745276" y="1633138"/>
            <a:ext cx="95250" cy="365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7946E4D6-FAC4-547D-8B92-8308B0A1CFD7}"/>
              </a:ext>
            </a:extLst>
          </p:cNvPr>
          <p:cNvSpPr/>
          <p:nvPr/>
        </p:nvSpPr>
        <p:spPr>
          <a:xfrm>
            <a:off x="10539763" y="1633138"/>
            <a:ext cx="95250" cy="365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026" name="Picture 2" descr="隐马尔可夫模型实现分词 | Amnesia's blog">
            <a:extLst>
              <a:ext uri="{FF2B5EF4-FFF2-40B4-BE49-F238E27FC236}">
                <a16:creationId xmlns:a16="http://schemas.microsoft.com/office/drawing/2014/main" id="{606263AD-8AD2-2CBB-8086-CB1048AC98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8252" y="3278882"/>
            <a:ext cx="4235972" cy="2444064"/>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8DBE4C14-5ECE-563D-A82C-959F76F1F4C2}"/>
              </a:ext>
            </a:extLst>
          </p:cNvPr>
          <p:cNvSpPr txBox="1"/>
          <p:nvPr/>
        </p:nvSpPr>
        <p:spPr>
          <a:xfrm>
            <a:off x="8018427" y="2687737"/>
            <a:ext cx="1644197" cy="369332"/>
          </a:xfrm>
          <a:prstGeom prst="rect">
            <a:avLst/>
          </a:prstGeom>
          <a:noFill/>
        </p:spPr>
        <p:txBody>
          <a:bodyPr wrap="square" rtlCol="0">
            <a:spAutoFit/>
          </a:bodyPr>
          <a:lstStyle/>
          <a:p>
            <a:pPr algn="ctr"/>
            <a:r>
              <a:rPr lang="en-US" altLang="zh-CN" dirty="0"/>
              <a:t>HMM Model</a:t>
            </a:r>
            <a:endParaRPr lang="zh-CN" altLang="en-US" dirty="0"/>
          </a:p>
        </p:txBody>
      </p:sp>
      <p:sp>
        <p:nvSpPr>
          <p:cNvPr id="26" name="文本框 25">
            <a:extLst>
              <a:ext uri="{FF2B5EF4-FFF2-40B4-BE49-F238E27FC236}">
                <a16:creationId xmlns:a16="http://schemas.microsoft.com/office/drawing/2014/main" id="{BFC334DF-E27C-A7F5-157E-EF5EC51E401A}"/>
              </a:ext>
            </a:extLst>
          </p:cNvPr>
          <p:cNvSpPr txBox="1"/>
          <p:nvPr/>
        </p:nvSpPr>
        <p:spPr>
          <a:xfrm>
            <a:off x="7613360" y="5757757"/>
            <a:ext cx="2789266" cy="646331"/>
          </a:xfrm>
          <a:prstGeom prst="rect">
            <a:avLst/>
          </a:prstGeom>
          <a:noFill/>
        </p:spPr>
        <p:txBody>
          <a:bodyPr wrap="square" rtlCol="0">
            <a:spAutoFit/>
          </a:bodyPr>
          <a:lstStyle/>
          <a:p>
            <a:pPr algn="ctr"/>
            <a:r>
              <a:rPr lang="en-US" altLang="zh-CN" dirty="0"/>
              <a:t>HMM Model used in Word Segmentation</a:t>
            </a:r>
            <a:endParaRPr lang="zh-CN" altLang="en-US" dirty="0"/>
          </a:p>
        </p:txBody>
      </p:sp>
    </p:spTree>
    <p:extLst>
      <p:ext uri="{BB962C8B-B14F-4D97-AF65-F5344CB8AC3E}">
        <p14:creationId xmlns:p14="http://schemas.microsoft.com/office/powerpoint/2010/main" val="331071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15" grpId="0" animBg="1"/>
      <p:bldP spid="16" grpId="0" animBg="1"/>
      <p:bldP spid="17" grpId="0" animBg="1"/>
      <p:bldP spid="18" grpId="0" animBg="1"/>
      <p:bldP spid="22" grpId="0" animBg="1"/>
      <p:bldP spid="23" grpId="0" animBg="1"/>
      <p:bldP spid="24" grpId="0" animBg="1"/>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latin typeface="Times New Roman" panose="02020603050405020304" pitchFamily="18" charset="0"/>
                <a:cs typeface="Times New Roman" panose="02020603050405020304" pitchFamily="18" charset="0"/>
              </a:rPr>
              <a:t>Abstract</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F7FF2E5-C45A-2848-346C-A19CACF3DAA3}"/>
              </a:ext>
            </a:extLst>
          </p:cNvPr>
          <p:cNvSpPr txBox="1"/>
          <p:nvPr/>
        </p:nvSpPr>
        <p:spPr>
          <a:xfrm>
            <a:off x="525385" y="1964989"/>
            <a:ext cx="5261588" cy="2677656"/>
          </a:xfrm>
          <a:prstGeom prst="rect">
            <a:avLst/>
          </a:prstGeom>
          <a:noFill/>
        </p:spPr>
        <p:txBody>
          <a:bodyPr wrap="square">
            <a:spAutoFit/>
          </a:bodyPr>
          <a:lstStyle/>
          <a:p>
            <a:pPr algn="just"/>
            <a:r>
              <a:rPr lang="en-US" altLang="zh-CN" sz="2800" kern="50" spc="25" dirty="0">
                <a:latin typeface="Times New Roman" panose="02020603050405020304" pitchFamily="18" charset="0"/>
                <a:ea typeface="宋体" panose="02010600030101010101" pitchFamily="2" charset="-122"/>
              </a:rPr>
              <a:t>I attempt </a:t>
            </a:r>
            <a:r>
              <a:rPr lang="en-US" altLang="zh-CN" sz="2800" kern="50" spc="25" dirty="0">
                <a:effectLst/>
                <a:latin typeface="Times New Roman" panose="02020603050405020304" pitchFamily="18" charset="0"/>
                <a:ea typeface="宋体" panose="02010600030101010101" pitchFamily="2" charset="-122"/>
              </a:rPr>
              <a:t>to carefully study the theoretical basis of this type of statistical model HMM and show applications in some selected problems. (Mainly in Prediction problem).</a:t>
            </a:r>
          </a:p>
        </p:txBody>
      </p:sp>
      <p:sp>
        <p:nvSpPr>
          <p:cNvPr id="2" name="矩形: 圆角 1">
            <a:extLst>
              <a:ext uri="{FF2B5EF4-FFF2-40B4-BE49-F238E27FC236}">
                <a16:creationId xmlns:a16="http://schemas.microsoft.com/office/drawing/2014/main" id="{5DBE446B-657F-D616-DA9B-16A99E1E211E}"/>
              </a:ext>
            </a:extLst>
          </p:cNvPr>
          <p:cNvSpPr/>
          <p:nvPr/>
        </p:nvSpPr>
        <p:spPr>
          <a:xfrm>
            <a:off x="5953125" y="2480495"/>
            <a:ext cx="1666875" cy="10118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kern="50" spc="25" dirty="0">
                <a:latin typeface="Times New Roman" panose="02020603050405020304" pitchFamily="18" charset="0"/>
                <a:ea typeface="宋体" panose="02010600030101010101" pitchFamily="2" charset="-122"/>
              </a:rPr>
              <a:t>P</a:t>
            </a:r>
            <a:r>
              <a:rPr lang="en-US" altLang="zh-CN" sz="1800" kern="50" spc="25" dirty="0">
                <a:effectLst/>
                <a:latin typeface="Times New Roman" panose="02020603050405020304" pitchFamily="18" charset="0"/>
                <a:ea typeface="宋体" panose="02010600030101010101" pitchFamily="2" charset="-122"/>
              </a:rPr>
              <a:t>robability computation</a:t>
            </a:r>
            <a:endParaRPr lang="zh-CN" altLang="en-US" dirty="0"/>
          </a:p>
        </p:txBody>
      </p:sp>
      <p:sp>
        <p:nvSpPr>
          <p:cNvPr id="8" name="矩形: 圆角 7">
            <a:extLst>
              <a:ext uri="{FF2B5EF4-FFF2-40B4-BE49-F238E27FC236}">
                <a16:creationId xmlns:a16="http://schemas.microsoft.com/office/drawing/2014/main" id="{534B71D4-1D32-CD44-9606-C60A9DE0F8B6}"/>
              </a:ext>
            </a:extLst>
          </p:cNvPr>
          <p:cNvSpPr/>
          <p:nvPr/>
        </p:nvSpPr>
        <p:spPr>
          <a:xfrm>
            <a:off x="8106846" y="2462551"/>
            <a:ext cx="1666875" cy="10118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800" kern="50" spc="25" dirty="0">
                <a:effectLst/>
                <a:latin typeface="Times New Roman" panose="02020603050405020304" pitchFamily="18" charset="0"/>
                <a:ea typeface="宋体" panose="02010600030101010101" pitchFamily="2" charset="-122"/>
              </a:rPr>
              <a:t>Learning problem</a:t>
            </a:r>
            <a:endParaRPr lang="zh-CN" altLang="en-US" dirty="0"/>
          </a:p>
        </p:txBody>
      </p:sp>
      <p:sp>
        <p:nvSpPr>
          <p:cNvPr id="11" name="矩形: 圆角 10">
            <a:extLst>
              <a:ext uri="{FF2B5EF4-FFF2-40B4-BE49-F238E27FC236}">
                <a16:creationId xmlns:a16="http://schemas.microsoft.com/office/drawing/2014/main" id="{AB5428BA-2E74-2F1E-048A-40CE706CE436}"/>
              </a:ext>
            </a:extLst>
          </p:cNvPr>
          <p:cNvSpPr/>
          <p:nvPr/>
        </p:nvSpPr>
        <p:spPr>
          <a:xfrm>
            <a:off x="10106025" y="2462551"/>
            <a:ext cx="1666875" cy="10118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800" kern="50" spc="25" dirty="0">
                <a:effectLst/>
                <a:latin typeface="Times New Roman" panose="02020603050405020304" pitchFamily="18" charset="0"/>
                <a:ea typeface="宋体" panose="02010600030101010101" pitchFamily="2" charset="-122"/>
              </a:rPr>
              <a:t>Prediction problem</a:t>
            </a:r>
            <a:endParaRPr lang="zh-CN" altLang="en-US" dirty="0"/>
          </a:p>
        </p:txBody>
      </p:sp>
      <p:sp>
        <p:nvSpPr>
          <p:cNvPr id="12" name="星形: 五角 11">
            <a:extLst>
              <a:ext uri="{FF2B5EF4-FFF2-40B4-BE49-F238E27FC236}">
                <a16:creationId xmlns:a16="http://schemas.microsoft.com/office/drawing/2014/main" id="{2F88C84F-04B6-B51A-AC97-3C4401981AA6}"/>
              </a:ext>
            </a:extLst>
          </p:cNvPr>
          <p:cNvSpPr/>
          <p:nvPr/>
        </p:nvSpPr>
        <p:spPr>
          <a:xfrm>
            <a:off x="11353800" y="2590800"/>
            <a:ext cx="352425" cy="333375"/>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09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latin typeface="Times New Roman" panose="02020603050405020304" pitchFamily="18" charset="0"/>
                <a:cs typeface="Times New Roman" panose="02020603050405020304" pitchFamily="18" charset="0"/>
              </a:rPr>
              <a:t>Introduction</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F7FF2E5-C45A-2848-346C-A19CACF3DAA3}"/>
              </a:ext>
            </a:extLst>
          </p:cNvPr>
          <p:cNvSpPr txBox="1"/>
          <p:nvPr/>
        </p:nvSpPr>
        <p:spPr>
          <a:xfrm>
            <a:off x="282559" y="1386803"/>
            <a:ext cx="5261588" cy="4616648"/>
          </a:xfrm>
          <a:prstGeom prst="rect">
            <a:avLst/>
          </a:prstGeom>
          <a:noFill/>
        </p:spPr>
        <p:txBody>
          <a:bodyPr wrap="square">
            <a:spAutoFit/>
          </a:bodyPr>
          <a:lstStyle/>
          <a:p>
            <a:pPr algn="just"/>
            <a:r>
              <a:rPr lang="en-US" altLang="zh-CN" sz="2000" kern="50" spc="25" dirty="0">
                <a:latin typeface="Times New Roman" panose="02020603050405020304" pitchFamily="18" charset="0"/>
                <a:ea typeface="宋体" panose="02010600030101010101" pitchFamily="2" charset="-122"/>
              </a:rPr>
              <a:t>H</a:t>
            </a:r>
            <a:r>
              <a:rPr lang="en-US" altLang="zh-CN" sz="2000" kern="50" spc="25" dirty="0">
                <a:effectLst/>
                <a:latin typeface="Times New Roman" panose="02020603050405020304" pitchFamily="18" charset="0"/>
                <a:ea typeface="宋体" panose="02010600030101010101" pitchFamily="2" charset="-122"/>
              </a:rPr>
              <a:t>idden Markov chain, generating an </a:t>
            </a:r>
            <a:r>
              <a:rPr lang="en-US" altLang="zh-CN" sz="2000" b="1" kern="50" spc="25" dirty="0">
                <a:effectLst/>
                <a:latin typeface="Times New Roman" panose="02020603050405020304" pitchFamily="18" charset="0"/>
                <a:ea typeface="宋体" panose="02010600030101010101" pitchFamily="2" charset="-122"/>
              </a:rPr>
              <a:t>observed sequence</a:t>
            </a:r>
            <a:r>
              <a:rPr lang="en-US" altLang="zh-CN" sz="2000" kern="50" spc="25" dirty="0">
                <a:effectLst/>
                <a:latin typeface="Times New Roman" panose="02020603050405020304" pitchFamily="18" charset="0"/>
                <a:ea typeface="宋体" panose="02010600030101010101" pitchFamily="2" charset="-122"/>
              </a:rPr>
              <a:t> by </a:t>
            </a:r>
            <a:r>
              <a:rPr lang="en-US" altLang="zh-CN" sz="2000" b="1" kern="50" spc="25" dirty="0">
                <a:effectLst/>
                <a:latin typeface="Times New Roman" panose="02020603050405020304" pitchFamily="18" charset="0"/>
                <a:ea typeface="宋体" panose="02010600030101010101" pitchFamily="2" charset="-122"/>
              </a:rPr>
              <a:t>state sequence</a:t>
            </a:r>
            <a:r>
              <a:rPr lang="en-US" altLang="zh-CN" sz="2000" kern="50" spc="25" dirty="0">
                <a:effectLst/>
                <a:latin typeface="Times New Roman" panose="02020603050405020304" pitchFamily="18" charset="0"/>
                <a:ea typeface="宋体" panose="02010600030101010101" pitchFamily="2" charset="-122"/>
              </a:rPr>
              <a:t>.</a:t>
            </a:r>
          </a:p>
          <a:p>
            <a:pPr algn="just"/>
            <a:endParaRPr lang="en-US" altLang="zh-CN" sz="2000" kern="50" spc="25" dirty="0">
              <a:effectLst/>
              <a:latin typeface="Times New Roman" panose="02020603050405020304" pitchFamily="18" charset="0"/>
              <a:ea typeface="宋体" panose="02010600030101010101" pitchFamily="2" charset="-122"/>
            </a:endParaRPr>
          </a:p>
          <a:p>
            <a:pPr algn="just"/>
            <a:endParaRPr lang="en-US" altLang="zh-CN" sz="2000" kern="50" spc="25" dirty="0">
              <a:latin typeface="Times New Roman" panose="02020603050405020304" pitchFamily="18" charset="0"/>
              <a:ea typeface="宋体" panose="02010600030101010101" pitchFamily="2" charset="-122"/>
            </a:endParaRPr>
          </a:p>
          <a:p>
            <a:pPr algn="just"/>
            <a:endParaRPr lang="en-US" altLang="zh-CN" sz="2000" kern="50" spc="25" dirty="0">
              <a:effectLst/>
              <a:latin typeface="Times New Roman" panose="02020603050405020304" pitchFamily="18" charset="0"/>
              <a:ea typeface="宋体" panose="02010600030101010101" pitchFamily="2" charset="-122"/>
            </a:endParaRPr>
          </a:p>
          <a:p>
            <a:pPr algn="just"/>
            <a:endParaRPr lang="en-US" altLang="zh-CN" sz="2000" kern="50" spc="25" dirty="0">
              <a:latin typeface="Times New Roman" panose="02020603050405020304" pitchFamily="18" charset="0"/>
              <a:ea typeface="宋体" panose="02010600030101010101" pitchFamily="2" charset="-122"/>
            </a:endParaRPr>
          </a:p>
          <a:p>
            <a:pPr algn="just"/>
            <a:endParaRPr lang="en-US" altLang="zh-CN" sz="2000" kern="50" spc="25" dirty="0">
              <a:effectLst/>
              <a:latin typeface="Times New Roman" panose="02020603050405020304" pitchFamily="18" charset="0"/>
              <a:ea typeface="宋体" panose="02010600030101010101" pitchFamily="2" charset="-122"/>
            </a:endParaRPr>
          </a:p>
          <a:p>
            <a:pPr algn="just"/>
            <a:r>
              <a:rPr lang="en-US" altLang="zh-CN" sz="2000" kern="50" spc="25" dirty="0">
                <a:effectLst/>
                <a:latin typeface="Times New Roman" panose="02020603050405020304" pitchFamily="18" charset="0"/>
                <a:ea typeface="宋体" panose="02010600030101010101" pitchFamily="2" charset="-122"/>
              </a:rPr>
              <a:t>Hidden Markov Model(HMM), a probabilistic model for </a:t>
            </a:r>
            <a:r>
              <a:rPr lang="en-US" altLang="zh-CN" sz="2000" kern="50" spc="25" dirty="0">
                <a:latin typeface="Times New Roman" panose="02020603050405020304" pitchFamily="18" charset="0"/>
                <a:ea typeface="宋体" panose="02010600030101010101" pitchFamily="2" charset="-122"/>
              </a:rPr>
              <a:t>time series, describes the process of generating an unobservable sequence of random states by a hidden Markov chain.</a:t>
            </a:r>
            <a:endParaRPr lang="en-US" altLang="zh-CN" sz="2000" kern="50" spc="25" dirty="0">
              <a:effectLst/>
              <a:latin typeface="Times New Roman" panose="02020603050405020304" pitchFamily="18" charset="0"/>
              <a:ea typeface="宋体" panose="02010600030101010101" pitchFamily="2" charset="-122"/>
            </a:endParaRPr>
          </a:p>
          <a:p>
            <a:pPr algn="just"/>
            <a:endParaRPr lang="en-US" altLang="zh-CN" kern="50" spc="25" dirty="0">
              <a:latin typeface="Times New Roman" panose="02020603050405020304" pitchFamily="18" charset="0"/>
              <a:ea typeface="宋体" panose="02010600030101010101" pitchFamily="2" charset="-122"/>
            </a:endParaRPr>
          </a:p>
          <a:p>
            <a:pPr algn="just"/>
            <a:endParaRPr lang="en-US" altLang="zh-CN" sz="2800" kern="50" spc="25" dirty="0">
              <a:effectLst/>
              <a:latin typeface="Times New Roman" panose="02020603050405020304" pitchFamily="18" charset="0"/>
              <a:ea typeface="宋体" panose="02010600030101010101" pitchFamily="2" charset="-122"/>
            </a:endParaRPr>
          </a:p>
          <a:p>
            <a:pPr algn="just"/>
            <a:endParaRPr lang="en-US" altLang="zh-CN" sz="2800" kern="50" spc="25"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流程图: 接点 4">
                <a:extLst>
                  <a:ext uri="{FF2B5EF4-FFF2-40B4-BE49-F238E27FC236}">
                    <a16:creationId xmlns:a16="http://schemas.microsoft.com/office/drawing/2014/main" id="{3906BFE2-5492-CC16-3EF7-DFFC95BC94C4}"/>
                  </a:ext>
                </a:extLst>
              </p:cNvPr>
              <p:cNvSpPr/>
              <p:nvPr/>
            </p:nvSpPr>
            <p:spPr>
              <a:xfrm>
                <a:off x="7189954" y="1058768"/>
                <a:ext cx="581025" cy="50482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5" name="流程图: 接点 4">
                <a:extLst>
                  <a:ext uri="{FF2B5EF4-FFF2-40B4-BE49-F238E27FC236}">
                    <a16:creationId xmlns:a16="http://schemas.microsoft.com/office/drawing/2014/main" id="{3906BFE2-5492-CC16-3EF7-DFFC95BC94C4}"/>
                  </a:ext>
                </a:extLst>
              </p:cNvPr>
              <p:cNvSpPr>
                <a:spLocks noRot="1" noChangeAspect="1" noMove="1" noResize="1" noEditPoints="1" noAdjustHandles="1" noChangeArrowheads="1" noChangeShapeType="1" noTextEdit="1"/>
              </p:cNvSpPr>
              <p:nvPr/>
            </p:nvSpPr>
            <p:spPr>
              <a:xfrm>
                <a:off x="7189954" y="1058768"/>
                <a:ext cx="581025" cy="504825"/>
              </a:xfrm>
              <a:prstGeom prst="flowChartConnector">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流程图: 接点 5">
                <a:extLst>
                  <a:ext uri="{FF2B5EF4-FFF2-40B4-BE49-F238E27FC236}">
                    <a16:creationId xmlns:a16="http://schemas.microsoft.com/office/drawing/2014/main" id="{7255B68E-4C60-73C9-DFCC-342241D3C4A1}"/>
                  </a:ext>
                </a:extLst>
              </p:cNvPr>
              <p:cNvSpPr/>
              <p:nvPr/>
            </p:nvSpPr>
            <p:spPr>
              <a:xfrm>
                <a:off x="9013992" y="1058768"/>
                <a:ext cx="581025" cy="50482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6" name="流程图: 接点 5">
                <a:extLst>
                  <a:ext uri="{FF2B5EF4-FFF2-40B4-BE49-F238E27FC236}">
                    <a16:creationId xmlns:a16="http://schemas.microsoft.com/office/drawing/2014/main" id="{7255B68E-4C60-73C9-DFCC-342241D3C4A1}"/>
                  </a:ext>
                </a:extLst>
              </p:cNvPr>
              <p:cNvSpPr>
                <a:spLocks noRot="1" noChangeAspect="1" noMove="1" noResize="1" noEditPoints="1" noAdjustHandles="1" noChangeArrowheads="1" noChangeShapeType="1" noTextEdit="1"/>
              </p:cNvSpPr>
              <p:nvPr/>
            </p:nvSpPr>
            <p:spPr>
              <a:xfrm>
                <a:off x="9013992" y="1058768"/>
                <a:ext cx="581025" cy="504825"/>
              </a:xfrm>
              <a:prstGeom prst="flowChartConnector">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流程图: 接点 6">
                <a:extLst>
                  <a:ext uri="{FF2B5EF4-FFF2-40B4-BE49-F238E27FC236}">
                    <a16:creationId xmlns:a16="http://schemas.microsoft.com/office/drawing/2014/main" id="{73E3DAC7-CC01-B758-FCC2-265955AEA6E6}"/>
                  </a:ext>
                </a:extLst>
              </p:cNvPr>
              <p:cNvSpPr/>
              <p:nvPr/>
            </p:nvSpPr>
            <p:spPr>
              <a:xfrm>
                <a:off x="10838030" y="1055989"/>
                <a:ext cx="581025" cy="50482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7" name="流程图: 接点 6">
                <a:extLst>
                  <a:ext uri="{FF2B5EF4-FFF2-40B4-BE49-F238E27FC236}">
                    <a16:creationId xmlns:a16="http://schemas.microsoft.com/office/drawing/2014/main" id="{73E3DAC7-CC01-B758-FCC2-265955AEA6E6}"/>
                  </a:ext>
                </a:extLst>
              </p:cNvPr>
              <p:cNvSpPr>
                <a:spLocks noRot="1" noChangeAspect="1" noMove="1" noResize="1" noEditPoints="1" noAdjustHandles="1" noChangeArrowheads="1" noChangeShapeType="1" noTextEdit="1"/>
              </p:cNvSpPr>
              <p:nvPr/>
            </p:nvSpPr>
            <p:spPr>
              <a:xfrm>
                <a:off x="10838030" y="1055989"/>
                <a:ext cx="581025" cy="504825"/>
              </a:xfrm>
              <a:prstGeom prst="flowChartConnector">
                <a:avLst/>
              </a:prstGeom>
              <a:blipFill>
                <a:blip r:embed="rId4"/>
                <a:stretch>
                  <a:fillRect/>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51DFDA83-F024-3253-59A9-15F79B96B8A3}"/>
              </a:ext>
            </a:extLst>
          </p:cNvPr>
          <p:cNvSpPr/>
          <p:nvPr/>
        </p:nvSpPr>
        <p:spPr>
          <a:xfrm>
            <a:off x="7929116" y="1308402"/>
            <a:ext cx="1009650" cy="7481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AC986FAA-3160-950F-4604-4E6C7017AD21}"/>
              </a:ext>
            </a:extLst>
          </p:cNvPr>
          <p:cNvSpPr/>
          <p:nvPr/>
        </p:nvSpPr>
        <p:spPr>
          <a:xfrm>
            <a:off x="9670243" y="1290742"/>
            <a:ext cx="1009650" cy="7481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流程图: 过程 14">
                <a:extLst>
                  <a:ext uri="{FF2B5EF4-FFF2-40B4-BE49-F238E27FC236}">
                    <a16:creationId xmlns:a16="http://schemas.microsoft.com/office/drawing/2014/main" id="{DE11F224-36E3-2B81-B9C9-DD64A2C0AE35}"/>
                  </a:ext>
                </a:extLst>
              </p:cNvPr>
              <p:cNvSpPr/>
              <p:nvPr/>
            </p:nvSpPr>
            <p:spPr>
              <a:xfrm>
                <a:off x="7189954" y="2022160"/>
                <a:ext cx="581025" cy="4247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15" name="流程图: 过程 14">
                <a:extLst>
                  <a:ext uri="{FF2B5EF4-FFF2-40B4-BE49-F238E27FC236}">
                    <a16:creationId xmlns:a16="http://schemas.microsoft.com/office/drawing/2014/main" id="{DE11F224-36E3-2B81-B9C9-DD64A2C0AE35}"/>
                  </a:ext>
                </a:extLst>
              </p:cNvPr>
              <p:cNvSpPr>
                <a:spLocks noRot="1" noChangeAspect="1" noMove="1" noResize="1" noEditPoints="1" noAdjustHandles="1" noChangeArrowheads="1" noChangeShapeType="1" noTextEdit="1"/>
              </p:cNvSpPr>
              <p:nvPr/>
            </p:nvSpPr>
            <p:spPr>
              <a:xfrm>
                <a:off x="7189954" y="2022160"/>
                <a:ext cx="581025" cy="424700"/>
              </a:xfrm>
              <a:prstGeom prst="flowChartProcess">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流程图: 过程 15">
                <a:extLst>
                  <a:ext uri="{FF2B5EF4-FFF2-40B4-BE49-F238E27FC236}">
                    <a16:creationId xmlns:a16="http://schemas.microsoft.com/office/drawing/2014/main" id="{296A1F8E-EB22-C6F9-D384-D3B4E14C2C9D}"/>
                  </a:ext>
                </a:extLst>
              </p:cNvPr>
              <p:cNvSpPr/>
              <p:nvPr/>
            </p:nvSpPr>
            <p:spPr>
              <a:xfrm>
                <a:off x="9013992" y="1979862"/>
                <a:ext cx="581025" cy="4247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16" name="流程图: 过程 15">
                <a:extLst>
                  <a:ext uri="{FF2B5EF4-FFF2-40B4-BE49-F238E27FC236}">
                    <a16:creationId xmlns:a16="http://schemas.microsoft.com/office/drawing/2014/main" id="{296A1F8E-EB22-C6F9-D384-D3B4E14C2C9D}"/>
                  </a:ext>
                </a:extLst>
              </p:cNvPr>
              <p:cNvSpPr>
                <a:spLocks noRot="1" noChangeAspect="1" noMove="1" noResize="1" noEditPoints="1" noAdjustHandles="1" noChangeArrowheads="1" noChangeShapeType="1" noTextEdit="1"/>
              </p:cNvSpPr>
              <p:nvPr/>
            </p:nvSpPr>
            <p:spPr>
              <a:xfrm>
                <a:off x="9013992" y="1979862"/>
                <a:ext cx="581025" cy="424700"/>
              </a:xfrm>
              <a:prstGeom prst="flowChartProcess">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流程图: 过程 16">
                <a:extLst>
                  <a:ext uri="{FF2B5EF4-FFF2-40B4-BE49-F238E27FC236}">
                    <a16:creationId xmlns:a16="http://schemas.microsoft.com/office/drawing/2014/main" id="{0A4D1395-FA08-6C89-7651-40C0C4F34CD5}"/>
                  </a:ext>
                </a:extLst>
              </p:cNvPr>
              <p:cNvSpPr/>
              <p:nvPr/>
            </p:nvSpPr>
            <p:spPr>
              <a:xfrm>
                <a:off x="10838029" y="1973489"/>
                <a:ext cx="581025" cy="4247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17" name="流程图: 过程 16">
                <a:extLst>
                  <a:ext uri="{FF2B5EF4-FFF2-40B4-BE49-F238E27FC236}">
                    <a16:creationId xmlns:a16="http://schemas.microsoft.com/office/drawing/2014/main" id="{0A4D1395-FA08-6C89-7651-40C0C4F34CD5}"/>
                  </a:ext>
                </a:extLst>
              </p:cNvPr>
              <p:cNvSpPr>
                <a:spLocks noRot="1" noChangeAspect="1" noMove="1" noResize="1" noEditPoints="1" noAdjustHandles="1" noChangeArrowheads="1" noChangeShapeType="1" noTextEdit="1"/>
              </p:cNvSpPr>
              <p:nvPr/>
            </p:nvSpPr>
            <p:spPr>
              <a:xfrm>
                <a:off x="10838029" y="1973489"/>
                <a:ext cx="581025" cy="424700"/>
              </a:xfrm>
              <a:prstGeom prst="flowChartProcess">
                <a:avLst/>
              </a:prstGeom>
              <a:blipFill>
                <a:blip r:embed="rId7"/>
                <a:stretch>
                  <a:fillRect l="-1031"/>
                </a:stretch>
              </a:blipFill>
            </p:spPr>
            <p:txBody>
              <a:bodyPr/>
              <a:lstStyle/>
              <a:p>
                <a:r>
                  <a:rPr lang="zh-CN" altLang="en-US">
                    <a:noFill/>
                  </a:rPr>
                  <a:t> </a:t>
                </a:r>
              </a:p>
            </p:txBody>
          </p:sp>
        </mc:Fallback>
      </mc:AlternateContent>
      <p:sp>
        <p:nvSpPr>
          <p:cNvPr id="18" name="箭头: 下 17">
            <a:extLst>
              <a:ext uri="{FF2B5EF4-FFF2-40B4-BE49-F238E27FC236}">
                <a16:creationId xmlns:a16="http://schemas.microsoft.com/office/drawing/2014/main" id="{9A0699BF-9C0B-5358-B6EF-C95F3E59CF67}"/>
              </a:ext>
            </a:extLst>
          </p:cNvPr>
          <p:cNvSpPr/>
          <p:nvPr/>
        </p:nvSpPr>
        <p:spPr>
          <a:xfrm>
            <a:off x="7432841" y="1608439"/>
            <a:ext cx="95250" cy="365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A981031C-0FBF-9DF6-BC08-9265FEFBA02C}"/>
              </a:ext>
            </a:extLst>
          </p:cNvPr>
          <p:cNvSpPr/>
          <p:nvPr/>
        </p:nvSpPr>
        <p:spPr>
          <a:xfrm>
            <a:off x="9256879" y="1592142"/>
            <a:ext cx="95250" cy="365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A0289205-9BD5-833C-1ABB-3C542A83B1DD}"/>
              </a:ext>
            </a:extLst>
          </p:cNvPr>
          <p:cNvSpPr/>
          <p:nvPr/>
        </p:nvSpPr>
        <p:spPr>
          <a:xfrm>
            <a:off x="11051366" y="1592142"/>
            <a:ext cx="95250" cy="365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810DC6AF-75A4-8D6D-4718-51A7BCD2FE04}"/>
              </a:ext>
            </a:extLst>
          </p:cNvPr>
          <p:cNvSpPr/>
          <p:nvPr/>
        </p:nvSpPr>
        <p:spPr>
          <a:xfrm>
            <a:off x="6982064" y="1954579"/>
            <a:ext cx="4939646" cy="50464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98E6E366-B8D6-5AC2-3B42-50D10E1E7BB0}"/>
              </a:ext>
            </a:extLst>
          </p:cNvPr>
          <p:cNvSpPr/>
          <p:nvPr/>
        </p:nvSpPr>
        <p:spPr>
          <a:xfrm>
            <a:off x="5460675" y="1290742"/>
            <a:ext cx="1225428" cy="74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38B20A-A12D-2D16-DF14-596973EC062F}"/>
              </a:ext>
            </a:extLst>
          </p:cNvPr>
          <p:cNvSpPr txBox="1"/>
          <p:nvPr/>
        </p:nvSpPr>
        <p:spPr>
          <a:xfrm>
            <a:off x="5392498" y="628188"/>
            <a:ext cx="1361782" cy="646331"/>
          </a:xfrm>
          <a:prstGeom prst="rect">
            <a:avLst/>
          </a:prstGeom>
          <a:noFill/>
        </p:spPr>
        <p:txBody>
          <a:bodyPr wrap="square" rtlCol="0">
            <a:spAutoFit/>
          </a:bodyPr>
          <a:lstStyle/>
          <a:p>
            <a:pPr algn="ctr"/>
            <a:r>
              <a:rPr lang="en-US" altLang="zh-CN" dirty="0"/>
              <a:t>state sequence</a:t>
            </a:r>
            <a:endParaRPr lang="zh-CN" altLang="en-US" dirty="0"/>
          </a:p>
        </p:txBody>
      </p:sp>
      <p:sp>
        <p:nvSpPr>
          <p:cNvPr id="25" name="矩形 24">
            <a:extLst>
              <a:ext uri="{FF2B5EF4-FFF2-40B4-BE49-F238E27FC236}">
                <a16:creationId xmlns:a16="http://schemas.microsoft.com/office/drawing/2014/main" id="{C56FC6D1-017F-6693-DBA6-CA9D9628BCD3}"/>
              </a:ext>
            </a:extLst>
          </p:cNvPr>
          <p:cNvSpPr/>
          <p:nvPr/>
        </p:nvSpPr>
        <p:spPr>
          <a:xfrm>
            <a:off x="6982064" y="1077594"/>
            <a:ext cx="4939646" cy="50464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4BF1EDB8-CF07-C200-83AE-7375C95D7E19}"/>
              </a:ext>
            </a:extLst>
          </p:cNvPr>
          <p:cNvSpPr/>
          <p:nvPr/>
        </p:nvSpPr>
        <p:spPr>
          <a:xfrm>
            <a:off x="5479533" y="2206903"/>
            <a:ext cx="1225428" cy="74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BDB1778-6FBA-1B55-5F3E-71D52062EFFF}"/>
              </a:ext>
            </a:extLst>
          </p:cNvPr>
          <p:cNvSpPr txBox="1"/>
          <p:nvPr/>
        </p:nvSpPr>
        <p:spPr>
          <a:xfrm>
            <a:off x="5383802" y="1588178"/>
            <a:ext cx="1361782" cy="646331"/>
          </a:xfrm>
          <a:prstGeom prst="rect">
            <a:avLst/>
          </a:prstGeom>
          <a:noFill/>
        </p:spPr>
        <p:txBody>
          <a:bodyPr wrap="square" rtlCol="0">
            <a:spAutoFit/>
          </a:bodyPr>
          <a:lstStyle/>
          <a:p>
            <a:pPr algn="ctr"/>
            <a:r>
              <a:rPr lang="en-US" altLang="zh-CN" dirty="0"/>
              <a:t>observed sequence</a:t>
            </a:r>
            <a:endParaRPr lang="zh-CN" altLang="en-US" dirty="0"/>
          </a:p>
        </p:txBody>
      </p:sp>
      <p:pic>
        <p:nvPicPr>
          <p:cNvPr id="29" name="图片 28">
            <a:extLst>
              <a:ext uri="{FF2B5EF4-FFF2-40B4-BE49-F238E27FC236}">
                <a16:creationId xmlns:a16="http://schemas.microsoft.com/office/drawing/2014/main" id="{5B353689-07D1-EB7F-9B00-A7297D304A83}"/>
              </a:ext>
            </a:extLst>
          </p:cNvPr>
          <p:cNvPicPr>
            <a:picLocks noChangeAspect="1"/>
          </p:cNvPicPr>
          <p:nvPr/>
        </p:nvPicPr>
        <p:blipFill>
          <a:blip r:embed="rId8"/>
          <a:stretch>
            <a:fillRect/>
          </a:stretch>
        </p:blipFill>
        <p:spPr>
          <a:xfrm>
            <a:off x="6968863" y="2955868"/>
            <a:ext cx="3513595" cy="2736797"/>
          </a:xfrm>
          <a:prstGeom prst="rect">
            <a:avLst/>
          </a:prstGeom>
        </p:spPr>
      </p:pic>
    </p:spTree>
    <p:extLst>
      <p:ext uri="{BB962C8B-B14F-4D97-AF65-F5344CB8AC3E}">
        <p14:creationId xmlns:p14="http://schemas.microsoft.com/office/powerpoint/2010/main" val="296394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1000"/>
                                        <p:tgtEl>
                                          <p:spTgt spid="27"/>
                                        </p:tgtEl>
                                      </p:cBhvr>
                                    </p:animEffect>
                                    <p:anim calcmode="lin" valueType="num">
                                      <p:cBhvr>
                                        <p:cTn id="61" dur="1000" fill="hold"/>
                                        <p:tgtEl>
                                          <p:spTgt spid="27"/>
                                        </p:tgtEl>
                                        <p:attrNameLst>
                                          <p:attrName>ppt_x</p:attrName>
                                        </p:attrNameLst>
                                      </p:cBhvr>
                                      <p:tavLst>
                                        <p:tav tm="0">
                                          <p:val>
                                            <p:strVal val="#ppt_x"/>
                                          </p:val>
                                        </p:tav>
                                        <p:tav tm="100000">
                                          <p:val>
                                            <p:strVal val="#ppt_x"/>
                                          </p:val>
                                        </p:tav>
                                      </p:tavLst>
                                    </p:anim>
                                    <p:anim calcmode="lin" valueType="num">
                                      <p:cBhvr>
                                        <p:cTn id="6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p:bldP spid="25" grpId="0" animBg="1"/>
      <p:bldP spid="26" grpId="0" animBg="1"/>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latin typeface="Times New Roman" panose="02020603050405020304" pitchFamily="18" charset="0"/>
                <a:cs typeface="Times New Roman" panose="02020603050405020304" pitchFamily="18" charset="0"/>
              </a:rPr>
              <a:t>Model</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F7FF2E5-C45A-2848-346C-A19CACF3DAA3}"/>
                  </a:ext>
                </a:extLst>
              </p:cNvPr>
              <p:cNvSpPr txBox="1"/>
              <p:nvPr/>
            </p:nvSpPr>
            <p:spPr>
              <a:xfrm>
                <a:off x="482458" y="1536174"/>
                <a:ext cx="5261588" cy="3785652"/>
              </a:xfrm>
              <a:prstGeom prst="rect">
                <a:avLst/>
              </a:prstGeom>
              <a:noFill/>
            </p:spPr>
            <p:txBody>
              <a:bodyPr wrap="square">
                <a:spAutoFit/>
              </a:bodyPr>
              <a:lstStyle/>
              <a:p>
                <a:pPr algn="just"/>
                <a:r>
                  <a:rPr lang="en-US" altLang="zh-CN" sz="2400" kern="50" spc="25" dirty="0">
                    <a:latin typeface="Times New Roman" panose="02020603050405020304" pitchFamily="18" charset="0"/>
                    <a:ea typeface="宋体" panose="02010600030101010101" pitchFamily="2" charset="-122"/>
                  </a:rPr>
                  <a:t>Let </a:t>
                </a:r>
                <a:r>
                  <a:rPr lang="en-US" altLang="zh-CN" sz="2400" kern="50" spc="25" dirty="0">
                    <a:effectLst/>
                    <a:latin typeface="Times New Roman" panose="02020603050405020304" pitchFamily="18" charset="0"/>
                    <a:ea typeface="宋体" panose="02010600030101010101" pitchFamily="2" charset="-122"/>
                  </a:rPr>
                  <a:t>A </a:t>
                </a:r>
                <a:r>
                  <a:rPr lang="en-US" altLang="zh-CN" sz="2400" kern="50" spc="25" dirty="0">
                    <a:latin typeface="Times New Roman" panose="02020603050405020304" pitchFamily="18" charset="0"/>
                    <a:ea typeface="宋体" panose="02010600030101010101" pitchFamily="2" charset="-122"/>
                  </a:rPr>
                  <a:t>be</a:t>
                </a:r>
                <a:r>
                  <a:rPr lang="en-US" altLang="zh-CN" sz="2400" kern="50" spc="25" dirty="0">
                    <a:effectLst/>
                    <a:latin typeface="Times New Roman" panose="02020603050405020304" pitchFamily="18" charset="0"/>
                    <a:ea typeface="宋体" panose="02010600030101010101" pitchFamily="2" charset="-122"/>
                  </a:rPr>
                  <a:t> the transition probability matrix and B </a:t>
                </a:r>
                <a:r>
                  <a:rPr lang="en-US" altLang="zh-CN" sz="2400" kern="50" spc="25" dirty="0">
                    <a:latin typeface="Times New Roman" panose="02020603050405020304" pitchFamily="18" charset="0"/>
                    <a:ea typeface="宋体" panose="02010600030101010101" pitchFamily="2" charset="-122"/>
                  </a:rPr>
                  <a:t>be</a:t>
                </a:r>
                <a:r>
                  <a:rPr lang="en-US" altLang="zh-CN" sz="2400" kern="50" spc="25" dirty="0">
                    <a:effectLst/>
                    <a:latin typeface="Times New Roman" panose="02020603050405020304" pitchFamily="18" charset="0"/>
                    <a:ea typeface="宋体" panose="02010600030101010101" pitchFamily="2" charset="-122"/>
                  </a:rPr>
                  <a:t> the observation probability matrix. </a:t>
                </a:r>
                <a14:m>
                  <m:oMath xmlns:m="http://schemas.openxmlformats.org/officeDocument/2006/math">
                    <m:r>
                      <a:rPr lang="zh-CN" altLang="en-US" sz="2400" i="1" kern="50" spc="25" smtClean="0">
                        <a:effectLst/>
                        <a:latin typeface="Cambria Math" panose="02040503050406030204" pitchFamily="18" charset="0"/>
                        <a:ea typeface="宋体" panose="02010600030101010101" pitchFamily="2" charset="-122"/>
                      </a:rPr>
                      <m:t>𝜋</m:t>
                    </m:r>
                  </m:oMath>
                </a14:m>
                <a:r>
                  <a:rPr lang="en-US" altLang="zh-CN" sz="2400" kern="50" spc="25" dirty="0">
                    <a:effectLst/>
                    <a:latin typeface="Times New Roman" panose="02020603050405020304" pitchFamily="18" charset="0"/>
                    <a:ea typeface="宋体" panose="02010600030101010101" pitchFamily="2" charset="-122"/>
                  </a:rPr>
                  <a:t> is the initial state probability vector.</a:t>
                </a:r>
              </a:p>
              <a:p>
                <a:pPr algn="just"/>
                <a:endParaRPr lang="en-US" altLang="zh-CN" sz="2400" kern="50" spc="25" dirty="0">
                  <a:latin typeface="Times New Roman" panose="02020603050405020304" pitchFamily="18" charset="0"/>
                  <a:ea typeface="宋体" panose="02010600030101010101" pitchFamily="2" charset="-122"/>
                </a:endParaRPr>
              </a:p>
              <a:p>
                <a:pPr algn="just"/>
                <a:endParaRPr lang="en-US" altLang="zh-CN" sz="2400" kern="50" spc="25" dirty="0">
                  <a:effectLst/>
                  <a:latin typeface="Times New Roman" panose="02020603050405020304" pitchFamily="18" charset="0"/>
                  <a:ea typeface="宋体" panose="02010600030101010101" pitchFamily="2" charset="-122"/>
                </a:endParaRPr>
              </a:p>
              <a:p>
                <a:pPr algn="just"/>
                <a:endParaRPr lang="en-US" altLang="zh-CN" sz="2400" kern="50" spc="25" dirty="0">
                  <a:latin typeface="Times New Roman" panose="02020603050405020304" pitchFamily="18" charset="0"/>
                  <a:ea typeface="宋体" panose="02010600030101010101" pitchFamily="2" charset="-122"/>
                </a:endParaRPr>
              </a:p>
              <a:p>
                <a:pPr algn="just"/>
                <a:r>
                  <a:rPr lang="en-US" altLang="zh-CN" sz="2400" kern="50" spc="25" dirty="0">
                    <a:effectLst/>
                    <a:latin typeface="Times New Roman" panose="02020603050405020304" pitchFamily="18" charset="0"/>
                    <a:ea typeface="宋体" panose="02010600030101010101" pitchFamily="2" charset="-122"/>
                  </a:rPr>
                  <a:t>HMM can be represented using a triad of symbols:</a:t>
                </a:r>
              </a:p>
              <a:p>
                <a:pPr algn="ctr"/>
                <a14:m>
                  <m:oMath xmlns:m="http://schemas.openxmlformats.org/officeDocument/2006/math">
                    <m:r>
                      <a:rPr lang="zh-CN" altLang="en-US" sz="2400" i="1" kern="50" spc="25" smtClean="0">
                        <a:effectLst/>
                        <a:latin typeface="Cambria Math" panose="02040503050406030204" pitchFamily="18" charset="0"/>
                        <a:ea typeface="宋体" panose="02010600030101010101" pitchFamily="2" charset="-122"/>
                      </a:rPr>
                      <m:t>𝜆</m:t>
                    </m:r>
                  </m:oMath>
                </a14:m>
                <a:r>
                  <a:rPr lang="en-US" altLang="zh-CN" sz="2400" kern="50" spc="25" dirty="0">
                    <a:effectLst/>
                    <a:latin typeface="Times New Roman" panose="02020603050405020304" pitchFamily="18" charset="0"/>
                    <a:ea typeface="宋体" panose="02010600030101010101" pitchFamily="2" charset="-122"/>
                    <a:cs typeface="Times New Roman" panose="02020603050405020304" pitchFamily="18" charset="0"/>
                  </a:rPr>
                  <a:t>=(A,B,</a:t>
                </a:r>
                <a14:m>
                  <m:oMath xmlns:m="http://schemas.openxmlformats.org/officeDocument/2006/math">
                    <m:r>
                      <a:rPr lang="zh-CN" altLang="en-US" sz="2400" i="1" kern="50" spc="25">
                        <a:latin typeface="Cambria Math" panose="02040503050406030204" pitchFamily="18" charset="0"/>
                        <a:ea typeface="宋体" panose="02010600030101010101" pitchFamily="2" charset="-122"/>
                      </a:rPr>
                      <m:t>𝜋</m:t>
                    </m:r>
                  </m:oMath>
                </a14:m>
                <a:r>
                  <a:rPr lang="en-US" altLang="zh-CN" sz="2400" kern="50" spc="25"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3" name="文本框 2">
                <a:extLst>
                  <a:ext uri="{FF2B5EF4-FFF2-40B4-BE49-F238E27FC236}">
                    <a16:creationId xmlns:a16="http://schemas.microsoft.com/office/drawing/2014/main" id="{9F7FF2E5-C45A-2848-346C-A19CACF3DAA3}"/>
                  </a:ext>
                </a:extLst>
              </p:cNvPr>
              <p:cNvSpPr txBox="1">
                <a:spLocks noRot="1" noChangeAspect="1" noMove="1" noResize="1" noEditPoints="1" noAdjustHandles="1" noChangeArrowheads="1" noChangeShapeType="1" noTextEdit="1"/>
              </p:cNvSpPr>
              <p:nvPr/>
            </p:nvSpPr>
            <p:spPr>
              <a:xfrm>
                <a:off x="482458" y="1536174"/>
                <a:ext cx="5261588" cy="3785652"/>
              </a:xfrm>
              <a:prstGeom prst="rect">
                <a:avLst/>
              </a:prstGeom>
              <a:blipFill>
                <a:blip r:embed="rId2"/>
                <a:stretch>
                  <a:fillRect l="-1738" t="-1288" r="-1854" b="-2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流程图: 接点 4">
                <a:extLst>
                  <a:ext uri="{FF2B5EF4-FFF2-40B4-BE49-F238E27FC236}">
                    <a16:creationId xmlns:a16="http://schemas.microsoft.com/office/drawing/2014/main" id="{1219A74D-D4B3-9102-5F07-B10595B23EDD}"/>
                  </a:ext>
                </a:extLst>
              </p:cNvPr>
              <p:cNvSpPr/>
              <p:nvPr/>
            </p:nvSpPr>
            <p:spPr>
              <a:xfrm>
                <a:off x="7017716" y="2570475"/>
                <a:ext cx="581025" cy="50482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5" name="流程图: 接点 4">
                <a:extLst>
                  <a:ext uri="{FF2B5EF4-FFF2-40B4-BE49-F238E27FC236}">
                    <a16:creationId xmlns:a16="http://schemas.microsoft.com/office/drawing/2014/main" id="{1219A74D-D4B3-9102-5F07-B10595B23EDD}"/>
                  </a:ext>
                </a:extLst>
              </p:cNvPr>
              <p:cNvSpPr>
                <a:spLocks noRot="1" noChangeAspect="1" noMove="1" noResize="1" noEditPoints="1" noAdjustHandles="1" noChangeArrowheads="1" noChangeShapeType="1" noTextEdit="1"/>
              </p:cNvSpPr>
              <p:nvPr/>
            </p:nvSpPr>
            <p:spPr>
              <a:xfrm>
                <a:off x="7017716" y="2570475"/>
                <a:ext cx="581025" cy="504825"/>
              </a:xfrm>
              <a:prstGeom prst="flowChartConnector">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流程图: 接点 5">
                <a:extLst>
                  <a:ext uri="{FF2B5EF4-FFF2-40B4-BE49-F238E27FC236}">
                    <a16:creationId xmlns:a16="http://schemas.microsoft.com/office/drawing/2014/main" id="{4206E90A-2109-8092-5CD6-B14FEFE07B52}"/>
                  </a:ext>
                </a:extLst>
              </p:cNvPr>
              <p:cNvSpPr/>
              <p:nvPr/>
            </p:nvSpPr>
            <p:spPr>
              <a:xfrm>
                <a:off x="8841754" y="2570475"/>
                <a:ext cx="581025" cy="50482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6" name="流程图: 接点 5">
                <a:extLst>
                  <a:ext uri="{FF2B5EF4-FFF2-40B4-BE49-F238E27FC236}">
                    <a16:creationId xmlns:a16="http://schemas.microsoft.com/office/drawing/2014/main" id="{4206E90A-2109-8092-5CD6-B14FEFE07B52}"/>
                  </a:ext>
                </a:extLst>
              </p:cNvPr>
              <p:cNvSpPr>
                <a:spLocks noRot="1" noChangeAspect="1" noMove="1" noResize="1" noEditPoints="1" noAdjustHandles="1" noChangeArrowheads="1" noChangeShapeType="1" noTextEdit="1"/>
              </p:cNvSpPr>
              <p:nvPr/>
            </p:nvSpPr>
            <p:spPr>
              <a:xfrm>
                <a:off x="8841754" y="2570475"/>
                <a:ext cx="581025" cy="504825"/>
              </a:xfrm>
              <a:prstGeom prst="flowChartConnector">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流程图: 接点 6">
                <a:extLst>
                  <a:ext uri="{FF2B5EF4-FFF2-40B4-BE49-F238E27FC236}">
                    <a16:creationId xmlns:a16="http://schemas.microsoft.com/office/drawing/2014/main" id="{EBC77403-AE26-B3D0-BCAB-67B9318A5237}"/>
                  </a:ext>
                </a:extLst>
              </p:cNvPr>
              <p:cNvSpPr/>
              <p:nvPr/>
            </p:nvSpPr>
            <p:spPr>
              <a:xfrm>
                <a:off x="10665792" y="2567696"/>
                <a:ext cx="581025" cy="50482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7" name="流程图: 接点 6">
                <a:extLst>
                  <a:ext uri="{FF2B5EF4-FFF2-40B4-BE49-F238E27FC236}">
                    <a16:creationId xmlns:a16="http://schemas.microsoft.com/office/drawing/2014/main" id="{EBC77403-AE26-B3D0-BCAB-67B9318A5237}"/>
                  </a:ext>
                </a:extLst>
              </p:cNvPr>
              <p:cNvSpPr>
                <a:spLocks noRot="1" noChangeAspect="1" noMove="1" noResize="1" noEditPoints="1" noAdjustHandles="1" noChangeArrowheads="1" noChangeShapeType="1" noTextEdit="1"/>
              </p:cNvSpPr>
              <p:nvPr/>
            </p:nvSpPr>
            <p:spPr>
              <a:xfrm>
                <a:off x="10665792" y="2567696"/>
                <a:ext cx="581025" cy="504825"/>
              </a:xfrm>
              <a:prstGeom prst="flowChartConnector">
                <a:avLst/>
              </a:prstGeom>
              <a:blipFill>
                <a:blip r:embed="rId5"/>
                <a:stretch>
                  <a:fillRect/>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18E21E20-1BAE-E44E-0141-246C9CE4985C}"/>
              </a:ext>
            </a:extLst>
          </p:cNvPr>
          <p:cNvSpPr/>
          <p:nvPr/>
        </p:nvSpPr>
        <p:spPr>
          <a:xfrm>
            <a:off x="7756878" y="2820109"/>
            <a:ext cx="1009650" cy="7481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AA98F09F-7FF0-ABA6-6D9C-06B748A93E27}"/>
              </a:ext>
            </a:extLst>
          </p:cNvPr>
          <p:cNvSpPr/>
          <p:nvPr/>
        </p:nvSpPr>
        <p:spPr>
          <a:xfrm>
            <a:off x="9498005" y="2802449"/>
            <a:ext cx="1009650" cy="7481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流程图: 过程 14">
                <a:extLst>
                  <a:ext uri="{FF2B5EF4-FFF2-40B4-BE49-F238E27FC236}">
                    <a16:creationId xmlns:a16="http://schemas.microsoft.com/office/drawing/2014/main" id="{2D1AE348-CA1A-E165-5B02-477B135D0B57}"/>
                  </a:ext>
                </a:extLst>
              </p:cNvPr>
              <p:cNvSpPr/>
              <p:nvPr/>
            </p:nvSpPr>
            <p:spPr>
              <a:xfrm>
                <a:off x="7017716" y="3533867"/>
                <a:ext cx="581025" cy="4247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15" name="流程图: 过程 14">
                <a:extLst>
                  <a:ext uri="{FF2B5EF4-FFF2-40B4-BE49-F238E27FC236}">
                    <a16:creationId xmlns:a16="http://schemas.microsoft.com/office/drawing/2014/main" id="{2D1AE348-CA1A-E165-5B02-477B135D0B57}"/>
                  </a:ext>
                </a:extLst>
              </p:cNvPr>
              <p:cNvSpPr>
                <a:spLocks noRot="1" noChangeAspect="1" noMove="1" noResize="1" noEditPoints="1" noAdjustHandles="1" noChangeArrowheads="1" noChangeShapeType="1" noTextEdit="1"/>
              </p:cNvSpPr>
              <p:nvPr/>
            </p:nvSpPr>
            <p:spPr>
              <a:xfrm>
                <a:off x="7017716" y="3533867"/>
                <a:ext cx="581025" cy="424700"/>
              </a:xfrm>
              <a:prstGeom prst="flowChartProcess">
                <a:avLst/>
              </a:prstGeom>
              <a:blipFill>
                <a:blip r:embed="rId6"/>
                <a:stretch>
                  <a:fillRect l="-1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流程图: 过程 15">
                <a:extLst>
                  <a:ext uri="{FF2B5EF4-FFF2-40B4-BE49-F238E27FC236}">
                    <a16:creationId xmlns:a16="http://schemas.microsoft.com/office/drawing/2014/main" id="{EC68DBC6-127E-FBB4-032A-8D889EA60A82}"/>
                  </a:ext>
                </a:extLst>
              </p:cNvPr>
              <p:cNvSpPr/>
              <p:nvPr/>
            </p:nvSpPr>
            <p:spPr>
              <a:xfrm>
                <a:off x="8841754" y="3491569"/>
                <a:ext cx="581025" cy="4247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16" name="流程图: 过程 15">
                <a:extLst>
                  <a:ext uri="{FF2B5EF4-FFF2-40B4-BE49-F238E27FC236}">
                    <a16:creationId xmlns:a16="http://schemas.microsoft.com/office/drawing/2014/main" id="{EC68DBC6-127E-FBB4-032A-8D889EA60A82}"/>
                  </a:ext>
                </a:extLst>
              </p:cNvPr>
              <p:cNvSpPr>
                <a:spLocks noRot="1" noChangeAspect="1" noMove="1" noResize="1" noEditPoints="1" noAdjustHandles="1" noChangeArrowheads="1" noChangeShapeType="1" noTextEdit="1"/>
              </p:cNvSpPr>
              <p:nvPr/>
            </p:nvSpPr>
            <p:spPr>
              <a:xfrm>
                <a:off x="8841754" y="3491569"/>
                <a:ext cx="581025" cy="424700"/>
              </a:xfrm>
              <a:prstGeom prst="flowChartProcess">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流程图: 过程 16">
                <a:extLst>
                  <a:ext uri="{FF2B5EF4-FFF2-40B4-BE49-F238E27FC236}">
                    <a16:creationId xmlns:a16="http://schemas.microsoft.com/office/drawing/2014/main" id="{2AA41F47-EFA5-E47C-506B-2B7CAA9C1AA3}"/>
                  </a:ext>
                </a:extLst>
              </p:cNvPr>
              <p:cNvSpPr/>
              <p:nvPr/>
            </p:nvSpPr>
            <p:spPr>
              <a:xfrm>
                <a:off x="10665791" y="3485196"/>
                <a:ext cx="581025" cy="4247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17" name="流程图: 过程 16">
                <a:extLst>
                  <a:ext uri="{FF2B5EF4-FFF2-40B4-BE49-F238E27FC236}">
                    <a16:creationId xmlns:a16="http://schemas.microsoft.com/office/drawing/2014/main" id="{2AA41F47-EFA5-E47C-506B-2B7CAA9C1AA3}"/>
                  </a:ext>
                </a:extLst>
              </p:cNvPr>
              <p:cNvSpPr>
                <a:spLocks noRot="1" noChangeAspect="1" noMove="1" noResize="1" noEditPoints="1" noAdjustHandles="1" noChangeArrowheads="1" noChangeShapeType="1" noTextEdit="1"/>
              </p:cNvSpPr>
              <p:nvPr/>
            </p:nvSpPr>
            <p:spPr>
              <a:xfrm>
                <a:off x="10665791" y="3485196"/>
                <a:ext cx="581025" cy="424700"/>
              </a:xfrm>
              <a:prstGeom prst="flowChartProcess">
                <a:avLst/>
              </a:prstGeom>
              <a:blipFill>
                <a:blip r:embed="rId8"/>
                <a:stretch>
                  <a:fillRect l="-1031"/>
                </a:stretch>
              </a:blipFill>
            </p:spPr>
            <p:txBody>
              <a:bodyPr/>
              <a:lstStyle/>
              <a:p>
                <a:r>
                  <a:rPr lang="zh-CN" altLang="en-US">
                    <a:noFill/>
                  </a:rPr>
                  <a:t> </a:t>
                </a:r>
              </a:p>
            </p:txBody>
          </p:sp>
        </mc:Fallback>
      </mc:AlternateContent>
      <p:sp>
        <p:nvSpPr>
          <p:cNvPr id="18" name="箭头: 下 17">
            <a:extLst>
              <a:ext uri="{FF2B5EF4-FFF2-40B4-BE49-F238E27FC236}">
                <a16:creationId xmlns:a16="http://schemas.microsoft.com/office/drawing/2014/main" id="{75E0A02B-AA85-99D6-69FE-B0B293AAF31D}"/>
              </a:ext>
            </a:extLst>
          </p:cNvPr>
          <p:cNvSpPr/>
          <p:nvPr/>
        </p:nvSpPr>
        <p:spPr>
          <a:xfrm>
            <a:off x="7260603" y="3120146"/>
            <a:ext cx="95250" cy="365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C07E2BD7-E0C3-10B3-C2E8-FC6D4B38E50B}"/>
              </a:ext>
            </a:extLst>
          </p:cNvPr>
          <p:cNvSpPr/>
          <p:nvPr/>
        </p:nvSpPr>
        <p:spPr>
          <a:xfrm>
            <a:off x="9084641" y="3103849"/>
            <a:ext cx="95250" cy="365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DBEDAE48-B79B-987D-C467-72FD453A4B31}"/>
              </a:ext>
            </a:extLst>
          </p:cNvPr>
          <p:cNvSpPr/>
          <p:nvPr/>
        </p:nvSpPr>
        <p:spPr>
          <a:xfrm>
            <a:off x="10879128" y="3103849"/>
            <a:ext cx="95250" cy="3659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5FD144C-3554-61DC-8DFA-47E1B526193A}"/>
                  </a:ext>
                </a:extLst>
              </p:cNvPr>
              <p:cNvSpPr txBox="1"/>
              <p:nvPr/>
            </p:nvSpPr>
            <p:spPr>
              <a:xfrm>
                <a:off x="7308228" y="1584589"/>
                <a:ext cx="1948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zh-CN" altLang="en-US" dirty="0"/>
              </a:p>
            </p:txBody>
          </p:sp>
        </mc:Choice>
        <mc:Fallback xmlns="">
          <p:sp>
            <p:nvSpPr>
              <p:cNvPr id="21" name="文本框 20">
                <a:extLst>
                  <a:ext uri="{FF2B5EF4-FFF2-40B4-BE49-F238E27FC236}">
                    <a16:creationId xmlns:a16="http://schemas.microsoft.com/office/drawing/2014/main" id="{E5FD144C-3554-61DC-8DFA-47E1B526193A}"/>
                  </a:ext>
                </a:extLst>
              </p:cNvPr>
              <p:cNvSpPr txBox="1">
                <a:spLocks noRot="1" noChangeAspect="1" noMove="1" noResize="1" noEditPoints="1" noAdjustHandles="1" noChangeArrowheads="1" noChangeShapeType="1" noTextEdit="1"/>
              </p:cNvSpPr>
              <p:nvPr/>
            </p:nvSpPr>
            <p:spPr>
              <a:xfrm>
                <a:off x="7308228" y="1584589"/>
                <a:ext cx="1948206" cy="369332"/>
              </a:xfrm>
              <a:prstGeom prst="rect">
                <a:avLst/>
              </a:prstGeom>
              <a:blipFill>
                <a:blip r:embed="rId9"/>
                <a:stretch>
                  <a:fillRect r="-940"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37DE138-DA00-F7E3-9624-370F9614E47B}"/>
                  </a:ext>
                </a:extLst>
              </p:cNvPr>
              <p:cNvSpPr txBox="1"/>
              <p:nvPr/>
            </p:nvSpPr>
            <p:spPr>
              <a:xfrm>
                <a:off x="7573406" y="4229816"/>
                <a:ext cx="26471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637DE138-DA00-F7E3-9624-370F9614E47B}"/>
                  </a:ext>
                </a:extLst>
              </p:cNvPr>
              <p:cNvSpPr txBox="1">
                <a:spLocks noRot="1" noChangeAspect="1" noMove="1" noResize="1" noEditPoints="1" noAdjustHandles="1" noChangeArrowheads="1" noChangeShapeType="1" noTextEdit="1"/>
              </p:cNvSpPr>
              <p:nvPr/>
            </p:nvSpPr>
            <p:spPr>
              <a:xfrm>
                <a:off x="7573406" y="4229816"/>
                <a:ext cx="2647116" cy="369332"/>
              </a:xfrm>
              <a:prstGeom prst="rect">
                <a:avLst/>
              </a:prstGeom>
              <a:blipFill>
                <a:blip r:embed="rId10"/>
                <a:stretch>
                  <a:fillRect b="-15000"/>
                </a:stretch>
              </a:blipFill>
            </p:spPr>
            <p:txBody>
              <a:bodyPr/>
              <a:lstStyle/>
              <a:p>
                <a:r>
                  <a:rPr lang="zh-CN" altLang="en-US">
                    <a:noFill/>
                  </a:rPr>
                  <a:t> </a:t>
                </a:r>
              </a:p>
            </p:txBody>
          </p:sp>
        </mc:Fallback>
      </mc:AlternateContent>
      <p:sp>
        <p:nvSpPr>
          <p:cNvPr id="26" name="箭头: 圆角右 25">
            <a:extLst>
              <a:ext uri="{FF2B5EF4-FFF2-40B4-BE49-F238E27FC236}">
                <a16:creationId xmlns:a16="http://schemas.microsoft.com/office/drawing/2014/main" id="{40EB0CDE-3DE4-8566-A1DE-8FF1D8A88A0E}"/>
              </a:ext>
            </a:extLst>
          </p:cNvPr>
          <p:cNvSpPr/>
          <p:nvPr/>
        </p:nvSpPr>
        <p:spPr>
          <a:xfrm>
            <a:off x="8711526" y="3208466"/>
            <a:ext cx="299295" cy="1120524"/>
          </a:xfrm>
          <a:prstGeom prst="ben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27" name="箭头: 下 26">
            <a:extLst>
              <a:ext uri="{FF2B5EF4-FFF2-40B4-BE49-F238E27FC236}">
                <a16:creationId xmlns:a16="http://schemas.microsoft.com/office/drawing/2014/main" id="{B8A60B4F-4A66-F4E9-B2F9-44BD0A85AB95}"/>
              </a:ext>
            </a:extLst>
          </p:cNvPr>
          <p:cNvSpPr/>
          <p:nvPr/>
        </p:nvSpPr>
        <p:spPr>
          <a:xfrm>
            <a:off x="8154493" y="1959883"/>
            <a:ext cx="100852" cy="79454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151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ppt_x"/>
                                          </p:val>
                                        </p:tav>
                                        <p:tav tm="100000">
                                          <p:val>
                                            <p:strVal val="#ppt_x"/>
                                          </p:val>
                                        </p:tav>
                                      </p:tavLst>
                                    </p:anim>
                                    <p:anim calcmode="lin" valueType="num">
                                      <p:cBhvr additive="base">
                                        <p:cTn id="4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latin typeface="Times New Roman" panose="02020603050405020304" pitchFamily="18" charset="0"/>
                <a:cs typeface="Times New Roman" panose="02020603050405020304" pitchFamily="18" charset="0"/>
              </a:rPr>
              <a:t>Model</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F7FF2E5-C45A-2848-346C-A19CACF3DAA3}"/>
                  </a:ext>
                </a:extLst>
              </p:cNvPr>
              <p:cNvSpPr txBox="1"/>
              <p:nvPr/>
            </p:nvSpPr>
            <p:spPr>
              <a:xfrm>
                <a:off x="449969" y="914399"/>
                <a:ext cx="11163853" cy="5658216"/>
              </a:xfrm>
              <a:prstGeom prst="rect">
                <a:avLst/>
              </a:prstGeom>
              <a:noFill/>
            </p:spPr>
            <p:txBody>
              <a:bodyPr wrap="square">
                <a:spAutoFit/>
              </a:bodyPr>
              <a:lstStyle/>
              <a:p>
                <a:pPr algn="ctr"/>
                <a:r>
                  <a:rPr lang="en-US" altLang="zh-CN" sz="2800" kern="50" spc="25" dirty="0">
                    <a:effectLst/>
                    <a:latin typeface="Times New Roman" panose="02020603050405020304" pitchFamily="18" charset="0"/>
                    <a:ea typeface="宋体" panose="02010600030101010101" pitchFamily="2" charset="-122"/>
                  </a:rPr>
                  <a:t>Boxes and Balls</a:t>
                </a:r>
              </a:p>
              <a:p>
                <a:pPr algn="just"/>
                <a:r>
                  <a:rPr lang="en-US" altLang="zh-CN" sz="2000" b="1" i="1" kern="50" spc="25" dirty="0">
                    <a:latin typeface="Times New Roman" panose="02020603050405020304" pitchFamily="18" charset="0"/>
                    <a:ea typeface="宋体" panose="02010600030101010101" pitchFamily="2" charset="-122"/>
                  </a:rPr>
                  <a:t>Example</a:t>
                </a:r>
                <a:r>
                  <a:rPr lang="en-US" altLang="zh-CN" sz="2000" i="1" kern="50" spc="25" dirty="0">
                    <a:latin typeface="Times New Roman" panose="02020603050405020304" pitchFamily="18" charset="0"/>
                    <a:ea typeface="宋体" panose="02010600030101010101" pitchFamily="2" charset="-122"/>
                  </a:rPr>
                  <a:t> </a:t>
                </a:r>
                <a:r>
                  <a:rPr lang="en-US" altLang="zh-CN" sz="2000" kern="50" spc="25" dirty="0">
                    <a:latin typeface="Times New Roman" panose="02020603050405020304" pitchFamily="18" charset="0"/>
                    <a:ea typeface="宋体" panose="02010600030101010101" pitchFamily="2" charset="-122"/>
                  </a:rPr>
                  <a:t>T</a:t>
                </a:r>
                <a:r>
                  <a:rPr lang="en-US" altLang="zh-CN" sz="2000" kern="50" spc="25" dirty="0">
                    <a:effectLst/>
                    <a:latin typeface="Times New Roman" panose="02020603050405020304" pitchFamily="18" charset="0"/>
                    <a:ea typeface="宋体" panose="02010600030101010101" pitchFamily="2" charset="-122"/>
                  </a:rPr>
                  <a:t>here are 4 boxes, each containing red and white balls. The number of red and white balls in each box is listed as:</a:t>
                </a:r>
              </a:p>
              <a:p>
                <a:pPr algn="just"/>
                <a:endParaRPr lang="en-US" altLang="zh-CN" sz="2000" kern="50" spc="25" dirty="0">
                  <a:latin typeface="Times New Roman" panose="02020603050405020304" pitchFamily="18" charset="0"/>
                  <a:ea typeface="宋体" panose="02010600030101010101" pitchFamily="2" charset="-122"/>
                </a:endParaRPr>
              </a:p>
              <a:p>
                <a:pPr algn="just"/>
                <a:endParaRPr lang="en-US" altLang="zh-CN" sz="2000" kern="50" spc="25" dirty="0">
                  <a:effectLst/>
                  <a:latin typeface="Times New Roman" panose="02020603050405020304" pitchFamily="18" charset="0"/>
                  <a:ea typeface="宋体" panose="02010600030101010101" pitchFamily="2" charset="-122"/>
                </a:endParaRPr>
              </a:p>
              <a:p>
                <a:pPr algn="just"/>
                <a:endParaRPr lang="en-US" altLang="zh-CN" sz="2000" kern="50" spc="25" dirty="0">
                  <a:latin typeface="Times New Roman" panose="02020603050405020304" pitchFamily="18" charset="0"/>
                  <a:ea typeface="宋体" panose="02010600030101010101" pitchFamily="2" charset="-122"/>
                </a:endParaRPr>
              </a:p>
              <a:p>
                <a:pPr algn="just"/>
                <a:endParaRPr lang="en-US" altLang="zh-CN" sz="2000" kern="50" spc="25" dirty="0">
                  <a:effectLst/>
                  <a:latin typeface="Times New Roman" panose="02020603050405020304" pitchFamily="18" charset="0"/>
                  <a:ea typeface="宋体" panose="02010600030101010101" pitchFamily="2" charset="-122"/>
                </a:endParaRPr>
              </a:p>
              <a:p>
                <a:pPr algn="just"/>
                <a:r>
                  <a:rPr lang="en-US" altLang="zh-CN" sz="2000" kern="50" spc="25" dirty="0">
                    <a:effectLst/>
                    <a:latin typeface="Times New Roman" panose="02020603050405020304" pitchFamily="18" charset="0"/>
                    <a:ea typeface="宋体" panose="02010600030101010101" pitchFamily="2" charset="-122"/>
                  </a:rPr>
                  <a:t>Firstly, we randomly select one of four boxes with equal probability, and then randomly draw one ball from the selected box, record its color, and push it back. </a:t>
                </a:r>
              </a:p>
              <a:p>
                <a:pPr algn="just"/>
                <a:r>
                  <a:rPr lang="en-US" altLang="zh-CN" sz="2000" kern="50" spc="25" dirty="0">
                    <a:effectLst/>
                    <a:latin typeface="Times New Roman" panose="02020603050405020304" pitchFamily="18" charset="0"/>
                    <a:ea typeface="宋体" panose="02010600030101010101" pitchFamily="2" charset="-122"/>
                  </a:rPr>
                  <a:t>Next, we transition to the next box according to the following rule: if the current box is box 1, then we must transition to box 2; if the current box is box 2 or 3, we transition to the left or right adjacent box with probabilities of 0.4 and 0.6, respectively; if the current box is box 4, we either stay in box 4 or transition to box 3, both with a probability of 0.5. </a:t>
                </a:r>
              </a:p>
              <a:p>
                <a:pPr algn="just"/>
                <a:r>
                  <a:rPr lang="en-US" altLang="zh-CN" sz="2000" kern="50" spc="25" dirty="0">
                    <a:latin typeface="Times New Roman" panose="02020603050405020304" pitchFamily="18" charset="0"/>
                    <a:ea typeface="宋体" panose="02010600030101010101" pitchFamily="2" charset="-122"/>
                  </a:rPr>
                  <a:t>So, the HMM of this example can be expressed as:</a:t>
                </a:r>
              </a:p>
              <a:p>
                <a:pPr algn="just"/>
                <a14:m>
                  <m:oMathPara xmlns:m="http://schemas.openxmlformats.org/officeDocument/2006/math">
                    <m:oMathParaPr>
                      <m:jc m:val="centerGroup"/>
                    </m:oMathParaPr>
                    <m:oMath xmlns:m="http://schemas.openxmlformats.org/officeDocument/2006/math">
                      <m:r>
                        <a:rPr lang="zh-CN" altLang="en-US" sz="2000" i="1" kern="50" spc="25" smtClean="0">
                          <a:effectLst/>
                          <a:latin typeface="Cambria Math" panose="02040503050406030204" pitchFamily="18" charset="0"/>
                          <a:ea typeface="宋体" panose="02010600030101010101" pitchFamily="2" charset="-122"/>
                        </a:rPr>
                        <m:t>𝜋</m:t>
                      </m:r>
                      <m:r>
                        <a:rPr lang="en-US" altLang="zh-CN" sz="2000" b="0" i="1" kern="50" spc="25" smtClean="0">
                          <a:effectLst/>
                          <a:latin typeface="Cambria Math" panose="02040503050406030204" pitchFamily="18" charset="0"/>
                          <a:ea typeface="宋体" panose="02010600030101010101" pitchFamily="2" charset="-122"/>
                        </a:rPr>
                        <m:t>=</m:t>
                      </m:r>
                      <m:sSup>
                        <m:sSupPr>
                          <m:ctrlPr>
                            <a:rPr lang="en-US" altLang="zh-CN" sz="2000" b="0" i="1" kern="50" spc="25" smtClean="0">
                              <a:effectLst/>
                              <a:latin typeface="Cambria Math" panose="02040503050406030204" pitchFamily="18" charset="0"/>
                              <a:ea typeface="宋体" panose="02010600030101010101" pitchFamily="2" charset="-122"/>
                            </a:rPr>
                          </m:ctrlPr>
                        </m:sSupPr>
                        <m:e>
                          <m:r>
                            <a:rPr lang="en-US" altLang="zh-CN" sz="2000" b="0" i="1" kern="50" spc="25" smtClean="0">
                              <a:effectLst/>
                              <a:latin typeface="Cambria Math" panose="02040503050406030204" pitchFamily="18" charset="0"/>
                              <a:ea typeface="宋体" panose="02010600030101010101" pitchFamily="2" charset="-122"/>
                            </a:rPr>
                            <m:t>(0.25,0.25,0.25,0.25)</m:t>
                          </m:r>
                        </m:e>
                        <m:sup>
                          <m:r>
                            <a:rPr lang="en-US" altLang="zh-CN" sz="2000" b="0" i="1" kern="50" spc="25" smtClean="0">
                              <a:effectLst/>
                              <a:latin typeface="Cambria Math" panose="02040503050406030204" pitchFamily="18" charset="0"/>
                              <a:ea typeface="宋体" panose="02010600030101010101" pitchFamily="2" charset="-122"/>
                            </a:rPr>
                            <m:t>𝑇</m:t>
                          </m:r>
                        </m:sup>
                      </m:sSup>
                      <m:r>
                        <a:rPr lang="en-US" altLang="zh-CN" sz="2000" b="0" i="1" kern="50" spc="25" smtClean="0">
                          <a:effectLst/>
                          <a:latin typeface="Cambria Math" panose="02040503050406030204" pitchFamily="18" charset="0"/>
                          <a:ea typeface="宋体" panose="02010600030101010101" pitchFamily="2" charset="-122"/>
                        </a:rPr>
                        <m:t>,</m:t>
                      </m:r>
                      <m:r>
                        <a:rPr lang="en-US" altLang="zh-CN" sz="2000" i="1" kern="50" spc="25">
                          <a:latin typeface="Cambria Math" panose="02040503050406030204" pitchFamily="18" charset="0"/>
                          <a:ea typeface="宋体" panose="02010600030101010101" pitchFamily="2" charset="-122"/>
                        </a:rPr>
                        <m:t>𝐴</m:t>
                      </m:r>
                      <m:r>
                        <a:rPr lang="en-US" altLang="zh-CN" sz="2000" i="1" kern="50" spc="25">
                          <a:latin typeface="Cambria Math" panose="02040503050406030204" pitchFamily="18" charset="0"/>
                          <a:ea typeface="宋体" panose="02010600030101010101" pitchFamily="2" charset="-122"/>
                        </a:rPr>
                        <m:t>=</m:t>
                      </m:r>
                      <m:d>
                        <m:dPr>
                          <m:begChr m:val="["/>
                          <m:endChr m:val="]"/>
                          <m:ctrlPr>
                            <a:rPr lang="en-US" altLang="zh-CN" sz="2000" i="1" kern="50" spc="25">
                              <a:latin typeface="Cambria Math" panose="02040503050406030204" pitchFamily="18" charset="0"/>
                              <a:ea typeface="宋体" panose="02010600030101010101" pitchFamily="2" charset="-122"/>
                            </a:rPr>
                          </m:ctrlPr>
                        </m:dPr>
                        <m:e>
                          <m:m>
                            <m:mPr>
                              <m:mcs>
                                <m:mc>
                                  <m:mcPr>
                                    <m:count m:val="4"/>
                                    <m:mcJc m:val="center"/>
                                  </m:mcPr>
                                </m:mc>
                              </m:mcs>
                              <m:ctrlPr>
                                <a:rPr lang="en-US" altLang="zh-CN" sz="2000" i="1" kern="50" spc="25">
                                  <a:latin typeface="Cambria Math" panose="02040503050406030204" pitchFamily="18" charset="0"/>
                                  <a:ea typeface="宋体" panose="02010600030101010101" pitchFamily="2" charset="-122"/>
                                </a:rPr>
                              </m:ctrlPr>
                            </m:mPr>
                            <m:mr>
                              <m:e>
                                <m:r>
                                  <m:rPr>
                                    <m:brk m:alnAt="7"/>
                                  </m:rPr>
                                  <a:rPr lang="en-US" altLang="zh-CN" sz="2000" b="0" i="1" kern="50" spc="25" smtClean="0">
                                    <a:latin typeface="Cambria Math" panose="02040503050406030204" pitchFamily="18" charset="0"/>
                                    <a:ea typeface="宋体" panose="02010600030101010101" pitchFamily="2" charset="-122"/>
                                  </a:rPr>
                                  <m:t>0</m:t>
                                </m:r>
                              </m:e>
                              <m:e>
                                <m:r>
                                  <a:rPr lang="en-US" altLang="zh-CN" sz="2000" b="0" i="1" kern="50" spc="25" smtClean="0">
                                    <a:latin typeface="Cambria Math" panose="02040503050406030204" pitchFamily="18" charset="0"/>
                                    <a:ea typeface="宋体" panose="02010600030101010101" pitchFamily="2" charset="-122"/>
                                  </a:rPr>
                                  <m:t>1</m:t>
                                </m:r>
                              </m:e>
                              <m:e>
                                <m:r>
                                  <a:rPr lang="en-US" altLang="zh-CN" sz="2000" b="0" i="1" kern="50" spc="25" smtClean="0">
                                    <a:latin typeface="Cambria Math" panose="02040503050406030204" pitchFamily="18" charset="0"/>
                                    <a:ea typeface="宋体" panose="02010600030101010101" pitchFamily="2" charset="-122"/>
                                  </a:rPr>
                                  <m:t>0</m:t>
                                </m:r>
                              </m:e>
                              <m:e>
                                <m:r>
                                  <a:rPr lang="en-US" altLang="zh-CN" sz="2000" b="0" i="1" kern="50" spc="25" smtClean="0">
                                    <a:latin typeface="Cambria Math" panose="02040503050406030204" pitchFamily="18" charset="0"/>
                                    <a:ea typeface="宋体" panose="02010600030101010101" pitchFamily="2" charset="-122"/>
                                  </a:rPr>
                                  <m:t>0</m:t>
                                </m:r>
                              </m:e>
                            </m:mr>
                            <m:mr>
                              <m:e>
                                <m:r>
                                  <a:rPr lang="en-US" altLang="zh-CN" sz="2000" b="0" i="1" kern="50" spc="25" smtClean="0">
                                    <a:latin typeface="Cambria Math" panose="02040503050406030204" pitchFamily="18" charset="0"/>
                                    <a:ea typeface="宋体" panose="02010600030101010101" pitchFamily="2" charset="-122"/>
                                  </a:rPr>
                                  <m:t>0.4</m:t>
                                </m:r>
                              </m:e>
                              <m:e>
                                <m:r>
                                  <a:rPr lang="en-US" altLang="zh-CN" sz="2000" b="0" i="1" kern="50" spc="25" smtClean="0">
                                    <a:latin typeface="Cambria Math" panose="02040503050406030204" pitchFamily="18" charset="0"/>
                                    <a:ea typeface="宋体" panose="02010600030101010101" pitchFamily="2" charset="-122"/>
                                  </a:rPr>
                                  <m:t>0</m:t>
                                </m:r>
                              </m:e>
                              <m:e>
                                <m:r>
                                  <a:rPr lang="en-US" altLang="zh-CN" sz="2000" b="0" i="1" kern="50" spc="25" smtClean="0">
                                    <a:latin typeface="Cambria Math" panose="02040503050406030204" pitchFamily="18" charset="0"/>
                                    <a:ea typeface="宋体" panose="02010600030101010101" pitchFamily="2" charset="-122"/>
                                  </a:rPr>
                                  <m:t>0.6</m:t>
                                </m:r>
                              </m:e>
                              <m:e>
                                <m:r>
                                  <a:rPr lang="en-US" altLang="zh-CN" sz="2000" b="0" i="1" kern="50" spc="25" smtClean="0">
                                    <a:latin typeface="Cambria Math" panose="02040503050406030204" pitchFamily="18" charset="0"/>
                                    <a:ea typeface="宋体" panose="02010600030101010101" pitchFamily="2" charset="-122"/>
                                  </a:rPr>
                                  <m:t>0</m:t>
                                </m:r>
                              </m:e>
                            </m:mr>
                            <m:mr>
                              <m:e>
                                <m:r>
                                  <a:rPr lang="en-US" altLang="zh-CN" sz="2000" b="0" i="1" kern="50" spc="25" smtClean="0">
                                    <a:latin typeface="Cambria Math" panose="02040503050406030204" pitchFamily="18" charset="0"/>
                                    <a:ea typeface="宋体" panose="02010600030101010101" pitchFamily="2" charset="-122"/>
                                  </a:rPr>
                                  <m:t>0</m:t>
                                </m:r>
                              </m:e>
                              <m:e>
                                <m:r>
                                  <a:rPr lang="en-US" altLang="zh-CN" sz="2000" b="0" i="1" kern="50" spc="25" smtClean="0">
                                    <a:latin typeface="Cambria Math" panose="02040503050406030204" pitchFamily="18" charset="0"/>
                                    <a:ea typeface="宋体" panose="02010600030101010101" pitchFamily="2" charset="-122"/>
                                  </a:rPr>
                                  <m:t>0.4</m:t>
                                </m:r>
                              </m:e>
                              <m:e>
                                <m:r>
                                  <a:rPr lang="en-US" altLang="zh-CN" sz="2000" b="0" i="1" kern="50" spc="25" smtClean="0">
                                    <a:latin typeface="Cambria Math" panose="02040503050406030204" pitchFamily="18" charset="0"/>
                                    <a:ea typeface="宋体" panose="02010600030101010101" pitchFamily="2" charset="-122"/>
                                  </a:rPr>
                                  <m:t>0</m:t>
                                </m:r>
                              </m:e>
                              <m:e>
                                <m:r>
                                  <a:rPr lang="en-US" altLang="zh-CN" sz="2000" b="0" i="1" kern="50" spc="25" smtClean="0">
                                    <a:latin typeface="Cambria Math" panose="02040503050406030204" pitchFamily="18" charset="0"/>
                                    <a:ea typeface="宋体" panose="02010600030101010101" pitchFamily="2" charset="-122"/>
                                  </a:rPr>
                                  <m:t>0.6</m:t>
                                </m:r>
                              </m:e>
                            </m:mr>
                            <m:mr>
                              <m:e>
                                <m:r>
                                  <a:rPr lang="en-US" altLang="zh-CN" sz="2000" b="0" i="1" kern="50" spc="25" smtClean="0">
                                    <a:latin typeface="Cambria Math" panose="02040503050406030204" pitchFamily="18" charset="0"/>
                                    <a:ea typeface="宋体" panose="02010600030101010101" pitchFamily="2" charset="-122"/>
                                  </a:rPr>
                                  <m:t>0</m:t>
                                </m:r>
                              </m:e>
                              <m:e>
                                <m:r>
                                  <a:rPr lang="en-US" altLang="zh-CN" sz="2000" b="0" i="1" kern="50" spc="25" smtClean="0">
                                    <a:latin typeface="Cambria Math" panose="02040503050406030204" pitchFamily="18" charset="0"/>
                                    <a:ea typeface="宋体" panose="02010600030101010101" pitchFamily="2" charset="-122"/>
                                  </a:rPr>
                                  <m:t>0</m:t>
                                </m:r>
                              </m:e>
                              <m:e>
                                <m:r>
                                  <a:rPr lang="en-US" altLang="zh-CN" sz="2000" b="0" i="1" kern="50" spc="25" smtClean="0">
                                    <a:latin typeface="Cambria Math" panose="02040503050406030204" pitchFamily="18" charset="0"/>
                                    <a:ea typeface="宋体" panose="02010600030101010101" pitchFamily="2" charset="-122"/>
                                  </a:rPr>
                                  <m:t>0.5</m:t>
                                </m:r>
                              </m:e>
                              <m:e>
                                <m:r>
                                  <a:rPr lang="en-US" altLang="zh-CN" sz="2000" b="0" i="1" kern="50" spc="25" smtClean="0">
                                    <a:latin typeface="Cambria Math" panose="02040503050406030204" pitchFamily="18" charset="0"/>
                                    <a:ea typeface="宋体" panose="02010600030101010101" pitchFamily="2" charset="-122"/>
                                  </a:rPr>
                                  <m:t>0.5</m:t>
                                </m:r>
                              </m:e>
                            </m:mr>
                          </m:m>
                        </m:e>
                      </m:d>
                      <m:r>
                        <a:rPr lang="en-US" altLang="zh-CN" sz="2000" b="0" i="1" kern="50" spc="25" smtClean="0">
                          <a:latin typeface="Cambria Math" panose="02040503050406030204" pitchFamily="18" charset="0"/>
                          <a:ea typeface="宋体" panose="02010600030101010101" pitchFamily="2" charset="-122"/>
                        </a:rPr>
                        <m:t>,</m:t>
                      </m:r>
                      <m:r>
                        <a:rPr lang="en-US" altLang="zh-CN" sz="2000" b="0" i="1" kern="50" spc="25" smtClean="0">
                          <a:latin typeface="Cambria Math" panose="02040503050406030204" pitchFamily="18" charset="0"/>
                          <a:ea typeface="宋体" panose="02010600030101010101" pitchFamily="2" charset="-122"/>
                        </a:rPr>
                        <m:t>𝐵</m:t>
                      </m:r>
                      <m:r>
                        <a:rPr lang="en-US" altLang="zh-CN" sz="2000" b="0" i="1" kern="50" spc="25" smtClean="0">
                          <a:latin typeface="Cambria Math" panose="02040503050406030204" pitchFamily="18" charset="0"/>
                          <a:ea typeface="宋体" panose="02010600030101010101" pitchFamily="2" charset="-122"/>
                        </a:rPr>
                        <m:t>=</m:t>
                      </m:r>
                      <m:d>
                        <m:dPr>
                          <m:begChr m:val="["/>
                          <m:endChr m:val="]"/>
                          <m:ctrlPr>
                            <a:rPr lang="en-US" altLang="zh-CN" sz="2000" b="0" i="1" kern="50" spc="25"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2000" b="0" i="1" kern="50" spc="25" smtClean="0">
                                  <a:latin typeface="Cambria Math" panose="02040503050406030204" pitchFamily="18" charset="0"/>
                                  <a:ea typeface="宋体" panose="02010600030101010101" pitchFamily="2" charset="-122"/>
                                </a:rPr>
                              </m:ctrlPr>
                            </m:mPr>
                            <m:mr>
                              <m:e>
                                <m:r>
                                  <m:rPr>
                                    <m:brk m:alnAt="7"/>
                                  </m:rPr>
                                  <a:rPr lang="en-US" altLang="zh-CN" sz="2000" b="0" i="1" kern="50" spc="25" smtClean="0">
                                    <a:latin typeface="Cambria Math" panose="02040503050406030204" pitchFamily="18" charset="0"/>
                                    <a:ea typeface="宋体" panose="02010600030101010101" pitchFamily="2" charset="-122"/>
                                  </a:rPr>
                                  <m:t>0</m:t>
                                </m:r>
                                <m:r>
                                  <a:rPr lang="en-US" altLang="zh-CN" sz="2000" b="0" i="1" kern="50" spc="25" smtClean="0">
                                    <a:latin typeface="Cambria Math" panose="02040503050406030204" pitchFamily="18" charset="0"/>
                                    <a:ea typeface="宋体" panose="02010600030101010101" pitchFamily="2" charset="-122"/>
                                  </a:rPr>
                                  <m:t>.5</m:t>
                                </m:r>
                              </m:e>
                              <m:e>
                                <m:r>
                                  <a:rPr lang="en-US" altLang="zh-CN" sz="2000" b="0" i="1" kern="50" spc="25" smtClean="0">
                                    <a:latin typeface="Cambria Math" panose="02040503050406030204" pitchFamily="18" charset="0"/>
                                    <a:ea typeface="宋体" panose="02010600030101010101" pitchFamily="2" charset="-122"/>
                                  </a:rPr>
                                  <m:t>0.5</m:t>
                                </m:r>
                              </m:e>
                            </m:mr>
                            <m:mr>
                              <m:e>
                                <m:r>
                                  <a:rPr lang="en-US" altLang="zh-CN" sz="2000" b="0" i="1" kern="50" spc="25" smtClean="0">
                                    <a:latin typeface="Cambria Math" panose="02040503050406030204" pitchFamily="18" charset="0"/>
                                    <a:ea typeface="宋体" panose="02010600030101010101" pitchFamily="2" charset="-122"/>
                                  </a:rPr>
                                  <m:t>0.3</m:t>
                                </m:r>
                              </m:e>
                              <m:e>
                                <m:r>
                                  <a:rPr lang="en-US" altLang="zh-CN" sz="2000" b="0" i="1" kern="50" spc="25" smtClean="0">
                                    <a:latin typeface="Cambria Math" panose="02040503050406030204" pitchFamily="18" charset="0"/>
                                    <a:ea typeface="宋体" panose="02010600030101010101" pitchFamily="2" charset="-122"/>
                                  </a:rPr>
                                  <m:t>0.7</m:t>
                                </m:r>
                              </m:e>
                            </m:mr>
                            <m:mr>
                              <m:e>
                                <m:r>
                                  <a:rPr lang="en-US" altLang="zh-CN" sz="2000" b="0" i="1" kern="50" spc="25" smtClean="0">
                                    <a:latin typeface="Cambria Math" panose="02040503050406030204" pitchFamily="18" charset="0"/>
                                    <a:ea typeface="宋体" panose="02010600030101010101" pitchFamily="2" charset="-122"/>
                                  </a:rPr>
                                  <m:t>0.6</m:t>
                                </m:r>
                              </m:e>
                              <m:e>
                                <m:r>
                                  <a:rPr lang="en-US" altLang="zh-CN" sz="2000" b="0" i="1" kern="50" spc="25" smtClean="0">
                                    <a:latin typeface="Cambria Math" panose="02040503050406030204" pitchFamily="18" charset="0"/>
                                    <a:ea typeface="宋体" panose="02010600030101010101" pitchFamily="2" charset="-122"/>
                                  </a:rPr>
                                  <m:t>0.4</m:t>
                                </m:r>
                              </m:e>
                            </m:mr>
                            <m:mr>
                              <m:e>
                                <m:r>
                                  <a:rPr lang="en-US" altLang="zh-CN" sz="2000" b="0" i="1" kern="50" spc="25" smtClean="0">
                                    <a:latin typeface="Cambria Math" panose="02040503050406030204" pitchFamily="18" charset="0"/>
                                    <a:ea typeface="宋体" panose="02010600030101010101" pitchFamily="2" charset="-122"/>
                                  </a:rPr>
                                  <m:t>0.8</m:t>
                                </m:r>
                              </m:e>
                              <m:e>
                                <m:r>
                                  <a:rPr lang="en-US" altLang="zh-CN" sz="2000" b="0" i="1" kern="50" spc="25" smtClean="0">
                                    <a:latin typeface="Cambria Math" panose="02040503050406030204" pitchFamily="18" charset="0"/>
                                    <a:ea typeface="宋体" panose="02010600030101010101" pitchFamily="2" charset="-122"/>
                                  </a:rPr>
                                  <m:t>0.2</m:t>
                                </m:r>
                              </m:e>
                            </m:mr>
                          </m:m>
                        </m:e>
                      </m:d>
                    </m:oMath>
                  </m:oMathPara>
                </a14:m>
                <a:endParaRPr lang="en-US" altLang="zh-CN" sz="2000" kern="50" spc="25" dirty="0">
                  <a:latin typeface="Times New Roman" panose="02020603050405020304" pitchFamily="18"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9F7FF2E5-C45A-2848-346C-A19CACF3DAA3}"/>
                  </a:ext>
                </a:extLst>
              </p:cNvPr>
              <p:cNvSpPr txBox="1">
                <a:spLocks noRot="1" noChangeAspect="1" noMove="1" noResize="1" noEditPoints="1" noAdjustHandles="1" noChangeArrowheads="1" noChangeShapeType="1" noTextEdit="1"/>
              </p:cNvSpPr>
              <p:nvPr/>
            </p:nvSpPr>
            <p:spPr>
              <a:xfrm>
                <a:off x="449969" y="914399"/>
                <a:ext cx="11163853" cy="5658216"/>
              </a:xfrm>
              <a:prstGeom prst="rect">
                <a:avLst/>
              </a:prstGeom>
              <a:blipFill>
                <a:blip r:embed="rId2"/>
                <a:stretch>
                  <a:fillRect l="-601" t="-1078" r="-546"/>
                </a:stretch>
              </a:blipFill>
            </p:spPr>
            <p:txBody>
              <a:bodyPr/>
              <a:lstStyle/>
              <a:p>
                <a:r>
                  <a:rPr lang="zh-CN" altLang="en-US">
                    <a:noFill/>
                  </a:rPr>
                  <a:t> </a:t>
                </a:r>
              </a:p>
            </p:txBody>
          </p:sp>
        </mc:Fallback>
      </mc:AlternateContent>
      <p:graphicFrame>
        <p:nvGraphicFramePr>
          <p:cNvPr id="5" name="表格 5">
            <a:extLst>
              <a:ext uri="{FF2B5EF4-FFF2-40B4-BE49-F238E27FC236}">
                <a16:creationId xmlns:a16="http://schemas.microsoft.com/office/drawing/2014/main" id="{73E46339-0579-92F7-576A-6996082EC809}"/>
              </a:ext>
            </a:extLst>
          </p:cNvPr>
          <p:cNvGraphicFramePr>
            <a:graphicFrameLocks noGrp="1"/>
          </p:cNvGraphicFramePr>
          <p:nvPr>
            <p:extLst>
              <p:ext uri="{D42A27DB-BD31-4B8C-83A1-F6EECF244321}">
                <p14:modId xmlns:p14="http://schemas.microsoft.com/office/powerpoint/2010/main" val="3413835897"/>
              </p:ext>
            </p:extLst>
          </p:nvPr>
        </p:nvGraphicFramePr>
        <p:xfrm>
          <a:off x="1921613" y="2115283"/>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212566023"/>
                    </a:ext>
                  </a:extLst>
                </a:gridCol>
                <a:gridCol w="1625600">
                  <a:extLst>
                    <a:ext uri="{9D8B030D-6E8A-4147-A177-3AD203B41FA5}">
                      <a16:colId xmlns:a16="http://schemas.microsoft.com/office/drawing/2014/main" val="290350499"/>
                    </a:ext>
                  </a:extLst>
                </a:gridCol>
                <a:gridCol w="1625600">
                  <a:extLst>
                    <a:ext uri="{9D8B030D-6E8A-4147-A177-3AD203B41FA5}">
                      <a16:colId xmlns:a16="http://schemas.microsoft.com/office/drawing/2014/main" val="3949568781"/>
                    </a:ext>
                  </a:extLst>
                </a:gridCol>
                <a:gridCol w="1625600">
                  <a:extLst>
                    <a:ext uri="{9D8B030D-6E8A-4147-A177-3AD203B41FA5}">
                      <a16:colId xmlns:a16="http://schemas.microsoft.com/office/drawing/2014/main" val="74836090"/>
                    </a:ext>
                  </a:extLst>
                </a:gridCol>
                <a:gridCol w="1625600">
                  <a:extLst>
                    <a:ext uri="{9D8B030D-6E8A-4147-A177-3AD203B41FA5}">
                      <a16:colId xmlns:a16="http://schemas.microsoft.com/office/drawing/2014/main" val="2450384660"/>
                    </a:ext>
                  </a:extLst>
                </a:gridCol>
              </a:tblGrid>
              <a:tr h="0">
                <a:tc>
                  <a:txBody>
                    <a:bodyPr/>
                    <a:lstStyle/>
                    <a:p>
                      <a:pPr algn="ctr"/>
                      <a:r>
                        <a:rPr lang="en-US" altLang="zh-CN" dirty="0"/>
                        <a:t>box</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3968398247"/>
                  </a:ext>
                </a:extLst>
              </a:tr>
              <a:tr h="370840">
                <a:tc>
                  <a:txBody>
                    <a:bodyPr/>
                    <a:lstStyle/>
                    <a:p>
                      <a:pPr algn="ctr"/>
                      <a:r>
                        <a:rPr lang="en-US" altLang="zh-CN" dirty="0"/>
                        <a:t>red</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8</a:t>
                      </a:r>
                      <a:endParaRPr lang="zh-CN" altLang="en-US" dirty="0"/>
                    </a:p>
                  </a:txBody>
                  <a:tcPr/>
                </a:tc>
                <a:extLst>
                  <a:ext uri="{0D108BD9-81ED-4DB2-BD59-A6C34878D82A}">
                    <a16:rowId xmlns:a16="http://schemas.microsoft.com/office/drawing/2014/main" val="1157426438"/>
                  </a:ext>
                </a:extLst>
              </a:tr>
              <a:tr h="370840">
                <a:tc>
                  <a:txBody>
                    <a:bodyPr/>
                    <a:lstStyle/>
                    <a:p>
                      <a:pPr algn="ctr"/>
                      <a:r>
                        <a:rPr lang="en-US" altLang="zh-CN" dirty="0"/>
                        <a:t>white</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3297056587"/>
                  </a:ext>
                </a:extLst>
              </a:tr>
            </a:tbl>
          </a:graphicData>
        </a:graphic>
      </p:graphicFrame>
    </p:spTree>
    <p:extLst>
      <p:ext uri="{BB962C8B-B14F-4D97-AF65-F5344CB8AC3E}">
        <p14:creationId xmlns:p14="http://schemas.microsoft.com/office/powerpoint/2010/main" val="166816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latin typeface="Times New Roman" panose="02020603050405020304" pitchFamily="18" charset="0"/>
                <a:cs typeface="Times New Roman" panose="02020603050405020304" pitchFamily="18" charset="0"/>
              </a:rPr>
              <a:t>Applications</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F7FF2E5-C45A-2848-346C-A19CACF3DAA3}"/>
                  </a:ext>
                </a:extLst>
              </p:cNvPr>
              <p:cNvSpPr txBox="1"/>
              <p:nvPr/>
            </p:nvSpPr>
            <p:spPr>
              <a:xfrm>
                <a:off x="131480" y="709809"/>
                <a:ext cx="4791463" cy="5625964"/>
              </a:xfrm>
              <a:prstGeom prst="rect">
                <a:avLst/>
              </a:prstGeom>
              <a:noFill/>
            </p:spPr>
            <p:txBody>
              <a:bodyPr wrap="square">
                <a:spAutoFit/>
              </a:bodyPr>
              <a:lstStyle/>
              <a:p>
                <a:pPr algn="just"/>
                <a:r>
                  <a:rPr lang="en-US" altLang="zh-CN" sz="1800" kern="50" spc="25" dirty="0">
                    <a:effectLst/>
                    <a:latin typeface="Times New Roman" panose="02020603050405020304" pitchFamily="18" charset="0"/>
                    <a:ea typeface="宋体" panose="02010600030101010101" pitchFamily="2" charset="-122"/>
                  </a:rPr>
                  <a:t>HMM makes two fundamental assumptions:</a:t>
                </a:r>
              </a:p>
              <a:p>
                <a:pPr algn="just"/>
                <a:r>
                  <a:rPr lang="en-US" altLang="zh-CN" b="1" kern="50" spc="25" dirty="0">
                    <a:effectLst/>
                    <a:latin typeface="Times New Roman" panose="02020603050405020304" pitchFamily="18" charset="0"/>
                    <a:ea typeface="宋体" panose="02010600030101010101" pitchFamily="2" charset="-122"/>
                  </a:rPr>
                  <a:t>Homogeneous Markov property</a:t>
                </a:r>
                <a:r>
                  <a:rPr lang="en-US" altLang="zh-CN" kern="50" spc="25" dirty="0">
                    <a:effectLst/>
                    <a:latin typeface="Times New Roman" panose="02020603050405020304" pitchFamily="18" charset="0"/>
                    <a:ea typeface="宋体" panose="02010600030101010101" pitchFamily="2" charset="-122"/>
                  </a:rPr>
                  <a:t>, which states that the hidden Markov chain's state at any given time </a:t>
                </a:r>
                <a:r>
                  <a:rPr lang="en-US" altLang="zh-CN" i="1" kern="50" spc="25" dirty="0">
                    <a:effectLst/>
                    <a:latin typeface="Times New Roman" panose="02020603050405020304" pitchFamily="18" charset="0"/>
                    <a:ea typeface="宋体" panose="02010600030101010101" pitchFamily="2" charset="-122"/>
                  </a:rPr>
                  <a:t>t</a:t>
                </a:r>
                <a:r>
                  <a:rPr lang="en-US" altLang="zh-CN" kern="50" spc="25" dirty="0">
                    <a:effectLst/>
                    <a:latin typeface="Times New Roman" panose="02020603050405020304" pitchFamily="18" charset="0"/>
                    <a:ea typeface="宋体" panose="02010600030101010101" pitchFamily="2" charset="-122"/>
                  </a:rPr>
                  <a:t> depends solely on its preceding state at time </a:t>
                </a:r>
                <a:r>
                  <a:rPr lang="en-US" altLang="zh-CN" i="1" kern="50" spc="25" dirty="0">
                    <a:effectLst/>
                    <a:latin typeface="Times New Roman" panose="02020603050405020304" pitchFamily="18" charset="0"/>
                    <a:ea typeface="宋体" panose="02010600030101010101" pitchFamily="2" charset="-122"/>
                  </a:rPr>
                  <a:t>t-1</a:t>
                </a:r>
                <a:r>
                  <a:rPr lang="en-US" altLang="zh-CN" kern="50" spc="25" dirty="0">
                    <a:effectLst/>
                    <a:latin typeface="Times New Roman" panose="02020603050405020304" pitchFamily="18" charset="0"/>
                    <a:ea typeface="宋体" panose="02010600030101010101" pitchFamily="2" charset="-122"/>
                  </a:rPr>
                  <a:t>, independent of other states and observations at different times, as well as independent of the specific time </a:t>
                </a:r>
                <a:r>
                  <a:rPr lang="en-US" altLang="zh-CN" i="1" kern="50" spc="25" dirty="0">
                    <a:effectLst/>
                    <a:latin typeface="Times New Roman" panose="02020603050405020304" pitchFamily="18" charset="0"/>
                    <a:ea typeface="宋体" panose="02010600030101010101" pitchFamily="2" charset="-122"/>
                  </a:rPr>
                  <a:t>t</a:t>
                </a:r>
                <a:r>
                  <a:rPr lang="en-US" altLang="zh-CN" kern="50" spc="25" dirty="0">
                    <a:effectLst/>
                    <a:latin typeface="Times New Roman" panose="02020603050405020304" pitchFamily="18" charset="0"/>
                    <a:ea typeface="宋体" panose="02010600030101010101" pitchFamily="2" charset="-122"/>
                  </a:rPr>
                  <a:t>:</a:t>
                </a:r>
              </a:p>
              <a:p>
                <a:pPr algn="just"/>
                <a14:m>
                  <m:oMathPara xmlns:m="http://schemas.openxmlformats.org/officeDocument/2006/math">
                    <m:oMathParaPr>
                      <m:jc m:val="centerGroup"/>
                    </m:oMathParaPr>
                    <m:oMath xmlns:m="http://schemas.openxmlformats.org/officeDocument/2006/math">
                      <m:r>
                        <a:rPr lang="en-US" altLang="zh-CN" b="0" i="1" kern="50" spc="25" smtClean="0">
                          <a:latin typeface="Cambria Math" panose="02040503050406030204" pitchFamily="18" charset="0"/>
                          <a:ea typeface="宋体" panose="02010600030101010101" pitchFamily="2" charset="-122"/>
                        </a:rPr>
                        <m:t>𝑃</m:t>
                      </m:r>
                      <m:d>
                        <m:dPr>
                          <m:ctrlPr>
                            <a:rPr lang="en-US" altLang="zh-CN" b="0" i="1" kern="50" spc="25" smtClean="0">
                              <a:latin typeface="Cambria Math" panose="02040503050406030204" pitchFamily="18" charset="0"/>
                              <a:ea typeface="宋体" panose="02010600030101010101" pitchFamily="2" charset="-122"/>
                            </a:rPr>
                          </m:ctrlPr>
                        </m:dPr>
                        <m:e>
                          <m:sSub>
                            <m:sSubPr>
                              <m:ctrlPr>
                                <a:rPr lang="en-US" altLang="zh-CN" b="0" i="1" kern="50" spc="25" smtClean="0">
                                  <a:latin typeface="Cambria Math" panose="02040503050406030204" pitchFamily="18" charset="0"/>
                                  <a:ea typeface="宋体" panose="02010600030101010101" pitchFamily="2" charset="-122"/>
                                </a:rPr>
                              </m:ctrlPr>
                            </m:sSubPr>
                            <m:e>
                              <m:r>
                                <a:rPr lang="en-US" altLang="zh-CN" b="0" i="1" kern="50" spc="25" smtClean="0">
                                  <a:latin typeface="Cambria Math" panose="02040503050406030204" pitchFamily="18" charset="0"/>
                                  <a:ea typeface="宋体" panose="02010600030101010101" pitchFamily="2" charset="-122"/>
                                </a:rPr>
                                <m:t>𝑠</m:t>
                              </m:r>
                            </m:e>
                            <m:sub>
                              <m:r>
                                <a:rPr lang="en-US" altLang="zh-CN" b="0" i="1" kern="50" spc="25" smtClean="0">
                                  <a:latin typeface="Cambria Math" panose="02040503050406030204" pitchFamily="18" charset="0"/>
                                  <a:ea typeface="宋体" panose="02010600030101010101" pitchFamily="2" charset="-122"/>
                                </a:rPr>
                                <m:t>𝑡</m:t>
                              </m:r>
                            </m:sub>
                          </m:sSub>
                        </m:e>
                        <m:e>
                          <m:sSub>
                            <m:sSubPr>
                              <m:ctrlPr>
                                <a:rPr lang="en-US" altLang="zh-CN" b="0" i="1" kern="50" spc="25" smtClean="0">
                                  <a:latin typeface="Cambria Math" panose="02040503050406030204" pitchFamily="18" charset="0"/>
                                  <a:ea typeface="宋体" panose="02010600030101010101" pitchFamily="2" charset="-122"/>
                                </a:rPr>
                              </m:ctrlPr>
                            </m:sSubPr>
                            <m:e>
                              <m:r>
                                <a:rPr lang="en-US" altLang="zh-CN" b="0" i="1" kern="50" spc="25" smtClean="0">
                                  <a:latin typeface="Cambria Math" panose="02040503050406030204" pitchFamily="18" charset="0"/>
                                  <a:ea typeface="宋体" panose="02010600030101010101" pitchFamily="2" charset="-122"/>
                                </a:rPr>
                                <m:t>𝑠</m:t>
                              </m:r>
                            </m:e>
                            <m:sub>
                              <m:r>
                                <a:rPr lang="en-US" altLang="zh-CN" b="0" i="1" kern="50" spc="25" smtClean="0">
                                  <a:latin typeface="Cambria Math" panose="02040503050406030204" pitchFamily="18" charset="0"/>
                                  <a:ea typeface="宋体" panose="02010600030101010101" pitchFamily="2" charset="-122"/>
                                </a:rPr>
                                <m:t>𝑡</m:t>
                              </m:r>
                              <m:r>
                                <a:rPr lang="en-US" altLang="zh-CN" b="0" i="1" kern="50" spc="25" smtClean="0">
                                  <a:latin typeface="Cambria Math" panose="02040503050406030204" pitchFamily="18" charset="0"/>
                                  <a:ea typeface="宋体" panose="02010600030101010101" pitchFamily="2" charset="-122"/>
                                </a:rPr>
                                <m:t>−1</m:t>
                              </m:r>
                            </m:sub>
                          </m:sSub>
                          <m:r>
                            <a:rPr lang="en-US" altLang="zh-CN" b="0" i="1" kern="50" spc="25" smtClean="0">
                              <a:latin typeface="Cambria Math" panose="02040503050406030204" pitchFamily="18" charset="0"/>
                              <a:ea typeface="宋体" panose="02010600030101010101" pitchFamily="2" charset="-122"/>
                            </a:rPr>
                            <m:t>,</m:t>
                          </m:r>
                          <m:sSub>
                            <m:sSubPr>
                              <m:ctrlPr>
                                <a:rPr lang="en-US" altLang="zh-CN" b="0" i="1" kern="50" spc="25" smtClean="0">
                                  <a:latin typeface="Cambria Math" panose="02040503050406030204" pitchFamily="18" charset="0"/>
                                  <a:ea typeface="宋体" panose="02010600030101010101" pitchFamily="2" charset="-122"/>
                                </a:rPr>
                              </m:ctrlPr>
                            </m:sSubPr>
                            <m:e>
                              <m:r>
                                <a:rPr lang="en-US" altLang="zh-CN" b="0" i="1" kern="50" spc="25" smtClean="0">
                                  <a:latin typeface="Cambria Math" panose="02040503050406030204" pitchFamily="18" charset="0"/>
                                  <a:ea typeface="宋体" panose="02010600030101010101" pitchFamily="2" charset="-122"/>
                                </a:rPr>
                                <m:t>𝑜</m:t>
                              </m:r>
                            </m:e>
                            <m:sub>
                              <m:r>
                                <a:rPr lang="en-US" altLang="zh-CN" b="0" i="1" kern="50" spc="25" smtClean="0">
                                  <a:latin typeface="Cambria Math" panose="02040503050406030204" pitchFamily="18" charset="0"/>
                                  <a:ea typeface="宋体" panose="02010600030101010101" pitchFamily="2" charset="-122"/>
                                </a:rPr>
                                <m:t>𝑡</m:t>
                              </m:r>
                              <m:r>
                                <a:rPr lang="en-US" altLang="zh-CN" b="0" i="1" kern="50" spc="25" smtClean="0">
                                  <a:latin typeface="Cambria Math" panose="02040503050406030204" pitchFamily="18" charset="0"/>
                                  <a:ea typeface="宋体" panose="02010600030101010101" pitchFamily="2" charset="-122"/>
                                </a:rPr>
                                <m:t>−1</m:t>
                              </m:r>
                            </m:sub>
                          </m:sSub>
                          <m:r>
                            <a:rPr lang="en-US" altLang="zh-CN" b="0" i="1" kern="50" spc="25" smtClean="0">
                              <a:latin typeface="Cambria Math" panose="02040503050406030204" pitchFamily="18" charset="0"/>
                              <a:ea typeface="宋体" panose="02010600030101010101" pitchFamily="2" charset="-122"/>
                            </a:rPr>
                            <m:t>,</m:t>
                          </m:r>
                          <m:r>
                            <a:rPr lang="en-US" altLang="zh-CN" b="0" i="1" kern="50" spc="25" smtClean="0">
                              <a:latin typeface="Cambria Math" panose="02040503050406030204" pitchFamily="18" charset="0"/>
                              <a:ea typeface="Cambria Math" panose="02040503050406030204" pitchFamily="18" charset="0"/>
                            </a:rPr>
                            <m:t>⋯,</m:t>
                          </m:r>
                          <m:sSub>
                            <m:sSubPr>
                              <m:ctrlPr>
                                <a:rPr lang="en-US" altLang="zh-CN" b="0" i="1" kern="50" spc="25" smtClean="0">
                                  <a:latin typeface="Cambria Math" panose="02040503050406030204" pitchFamily="18" charset="0"/>
                                  <a:ea typeface="Cambria Math" panose="02040503050406030204" pitchFamily="18" charset="0"/>
                                </a:rPr>
                              </m:ctrlPr>
                            </m:sSubPr>
                            <m:e>
                              <m:r>
                                <a:rPr lang="en-US" altLang="zh-CN" b="0" i="1" kern="50" spc="25" smtClean="0">
                                  <a:latin typeface="Cambria Math" panose="02040503050406030204" pitchFamily="18" charset="0"/>
                                  <a:ea typeface="Cambria Math" panose="02040503050406030204" pitchFamily="18" charset="0"/>
                                </a:rPr>
                                <m:t>𝑠</m:t>
                              </m:r>
                            </m:e>
                            <m:sub>
                              <m:r>
                                <a:rPr lang="en-US" altLang="zh-CN" b="0" i="1" kern="50" spc="25" smtClean="0">
                                  <a:latin typeface="Cambria Math" panose="02040503050406030204" pitchFamily="18" charset="0"/>
                                  <a:ea typeface="Cambria Math" panose="02040503050406030204" pitchFamily="18" charset="0"/>
                                </a:rPr>
                                <m:t>1</m:t>
                              </m:r>
                            </m:sub>
                          </m:sSub>
                          <m:r>
                            <a:rPr lang="en-US" altLang="zh-CN" b="0" i="1" kern="50" spc="25" smtClean="0">
                              <a:latin typeface="Cambria Math" panose="02040503050406030204" pitchFamily="18" charset="0"/>
                              <a:ea typeface="Cambria Math" panose="02040503050406030204" pitchFamily="18" charset="0"/>
                            </a:rPr>
                            <m:t>,</m:t>
                          </m:r>
                          <m:sSub>
                            <m:sSubPr>
                              <m:ctrlPr>
                                <a:rPr lang="en-US" altLang="zh-CN" b="0" i="1" kern="50" spc="25" smtClean="0">
                                  <a:latin typeface="Cambria Math" panose="02040503050406030204" pitchFamily="18" charset="0"/>
                                  <a:ea typeface="Cambria Math" panose="02040503050406030204" pitchFamily="18" charset="0"/>
                                </a:rPr>
                              </m:ctrlPr>
                            </m:sSubPr>
                            <m:e>
                              <m:r>
                                <a:rPr lang="en-US" altLang="zh-CN" b="0" i="1" kern="50" spc="25" smtClean="0">
                                  <a:latin typeface="Cambria Math" panose="02040503050406030204" pitchFamily="18" charset="0"/>
                                  <a:ea typeface="Cambria Math" panose="02040503050406030204" pitchFamily="18" charset="0"/>
                                </a:rPr>
                                <m:t>𝑜</m:t>
                              </m:r>
                            </m:e>
                            <m:sub>
                              <m:r>
                                <a:rPr lang="en-US" altLang="zh-CN" b="0" i="1" kern="50" spc="25" smtClean="0">
                                  <a:latin typeface="Cambria Math" panose="02040503050406030204" pitchFamily="18" charset="0"/>
                                  <a:ea typeface="Cambria Math" panose="02040503050406030204" pitchFamily="18" charset="0"/>
                                </a:rPr>
                                <m:t>1</m:t>
                              </m:r>
                            </m:sub>
                          </m:sSub>
                        </m:e>
                      </m:d>
                      <m:r>
                        <a:rPr lang="en-US" altLang="zh-CN" b="0" i="1" kern="50" spc="25" smtClean="0">
                          <a:latin typeface="Cambria Math" panose="02040503050406030204" pitchFamily="18" charset="0"/>
                          <a:ea typeface="Cambria Math" panose="02040503050406030204" pitchFamily="18" charset="0"/>
                        </a:rPr>
                        <m:t>=</m:t>
                      </m:r>
                      <m:r>
                        <a:rPr lang="en-US" altLang="zh-CN" b="0" i="1" kern="50" spc="25" smtClean="0">
                          <a:latin typeface="Cambria Math" panose="02040503050406030204" pitchFamily="18" charset="0"/>
                          <a:ea typeface="Cambria Math" panose="02040503050406030204" pitchFamily="18" charset="0"/>
                        </a:rPr>
                        <m:t>𝑃</m:t>
                      </m:r>
                      <m:r>
                        <a:rPr lang="en-US" altLang="zh-CN" b="0" i="1" kern="50" spc="25" smtClean="0">
                          <a:latin typeface="Cambria Math" panose="02040503050406030204" pitchFamily="18" charset="0"/>
                          <a:ea typeface="Cambria Math" panose="02040503050406030204" pitchFamily="18" charset="0"/>
                        </a:rPr>
                        <m:t>(</m:t>
                      </m:r>
                      <m:sSub>
                        <m:sSubPr>
                          <m:ctrlPr>
                            <a:rPr lang="en-US" altLang="zh-CN" b="0" i="1" kern="50" spc="25" smtClean="0">
                              <a:latin typeface="Cambria Math" panose="02040503050406030204" pitchFamily="18" charset="0"/>
                              <a:ea typeface="Cambria Math" panose="02040503050406030204" pitchFamily="18" charset="0"/>
                            </a:rPr>
                          </m:ctrlPr>
                        </m:sSubPr>
                        <m:e>
                          <m:r>
                            <a:rPr lang="en-US" altLang="zh-CN" b="0" i="1" kern="50" spc="25" smtClean="0">
                              <a:latin typeface="Cambria Math" panose="02040503050406030204" pitchFamily="18" charset="0"/>
                              <a:ea typeface="Cambria Math" panose="02040503050406030204" pitchFamily="18" charset="0"/>
                            </a:rPr>
                            <m:t>𝑠</m:t>
                          </m:r>
                        </m:e>
                        <m:sub>
                          <m:r>
                            <a:rPr lang="en-US" altLang="zh-CN" b="0" i="1" kern="50" spc="25" smtClean="0">
                              <a:latin typeface="Cambria Math" panose="02040503050406030204" pitchFamily="18" charset="0"/>
                              <a:ea typeface="Cambria Math" panose="02040503050406030204" pitchFamily="18" charset="0"/>
                            </a:rPr>
                            <m:t>𝑡</m:t>
                          </m:r>
                        </m:sub>
                      </m:sSub>
                      <m:r>
                        <a:rPr lang="en-US" altLang="zh-CN" b="0" i="1" kern="50" spc="25" smtClean="0">
                          <a:latin typeface="Cambria Math" panose="02040503050406030204" pitchFamily="18" charset="0"/>
                          <a:ea typeface="Cambria Math" panose="02040503050406030204" pitchFamily="18" charset="0"/>
                        </a:rPr>
                        <m:t>|</m:t>
                      </m:r>
                      <m:sSub>
                        <m:sSubPr>
                          <m:ctrlPr>
                            <a:rPr lang="en-US" altLang="zh-CN" b="0" i="1" kern="50" spc="25" smtClean="0">
                              <a:latin typeface="Cambria Math" panose="02040503050406030204" pitchFamily="18" charset="0"/>
                              <a:ea typeface="Cambria Math" panose="02040503050406030204" pitchFamily="18" charset="0"/>
                            </a:rPr>
                          </m:ctrlPr>
                        </m:sSubPr>
                        <m:e>
                          <m:r>
                            <a:rPr lang="en-US" altLang="zh-CN" b="0" i="1" kern="50" spc="25" smtClean="0">
                              <a:latin typeface="Cambria Math" panose="02040503050406030204" pitchFamily="18" charset="0"/>
                              <a:ea typeface="Cambria Math" panose="02040503050406030204" pitchFamily="18" charset="0"/>
                            </a:rPr>
                            <m:t>𝑠</m:t>
                          </m:r>
                        </m:e>
                        <m:sub>
                          <m:r>
                            <a:rPr lang="en-US" altLang="zh-CN" b="0" i="1" kern="50" spc="25" smtClean="0">
                              <a:latin typeface="Cambria Math" panose="02040503050406030204" pitchFamily="18" charset="0"/>
                              <a:ea typeface="Cambria Math" panose="02040503050406030204" pitchFamily="18" charset="0"/>
                            </a:rPr>
                            <m:t>𝑡</m:t>
                          </m:r>
                          <m:r>
                            <a:rPr lang="en-US" altLang="zh-CN" b="0" i="1" kern="50" spc="25" smtClean="0">
                              <a:latin typeface="Cambria Math" panose="02040503050406030204" pitchFamily="18" charset="0"/>
                              <a:ea typeface="Cambria Math" panose="02040503050406030204" pitchFamily="18" charset="0"/>
                            </a:rPr>
                            <m:t>−1</m:t>
                          </m:r>
                        </m:sub>
                      </m:sSub>
                      <m:r>
                        <a:rPr lang="en-US" altLang="zh-CN" b="0" i="1" kern="50" spc="25" smtClean="0">
                          <a:latin typeface="Cambria Math" panose="02040503050406030204" pitchFamily="18" charset="0"/>
                          <a:ea typeface="Cambria Math" panose="02040503050406030204" pitchFamily="18" charset="0"/>
                        </a:rPr>
                        <m:t>)</m:t>
                      </m:r>
                    </m:oMath>
                  </m:oMathPara>
                </a14:m>
                <a:endParaRPr lang="en-US" altLang="zh-CN" kern="50" spc="25" dirty="0">
                  <a:latin typeface="Times New Roman" panose="02020603050405020304" pitchFamily="18" charset="0"/>
                  <a:ea typeface="宋体" panose="02010600030101010101" pitchFamily="2" charset="-122"/>
                </a:endParaRPr>
              </a:p>
              <a:p>
                <a:pPr algn="just"/>
                <a:r>
                  <a:rPr lang="en-US" altLang="zh-CN" sz="1800" b="1" kern="50" spc="25" dirty="0">
                    <a:effectLst/>
                    <a:latin typeface="Times New Roman" panose="02020603050405020304" pitchFamily="18" charset="0"/>
                    <a:ea typeface="宋体" panose="02010600030101010101" pitchFamily="2" charset="-122"/>
                  </a:rPr>
                  <a:t>Observation independence property</a:t>
                </a:r>
                <a:r>
                  <a:rPr lang="en-US" altLang="zh-CN" sz="1800" kern="50" spc="25" dirty="0">
                    <a:effectLst/>
                    <a:latin typeface="Times New Roman" panose="02020603050405020304" pitchFamily="18" charset="0"/>
                    <a:ea typeface="宋体" panose="02010600030101010101" pitchFamily="2" charset="-122"/>
                  </a:rPr>
                  <a:t>, which states that at any given time, the observation is solely dependent on the state of the Markov chain at that particular time, irrespective of other observations and states:</a:t>
                </a:r>
                <a:endParaRPr lang="zh-CN" altLang="zh-CN" sz="1800" dirty="0">
                  <a:effectLst/>
                  <a:latin typeface="Times New Roman" panose="02020603050405020304" pitchFamily="18" charset="0"/>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b="0" i="1" kern="50" spc="25" smtClean="0">
                          <a:effectLst/>
                          <a:latin typeface="Cambria Math" panose="02040503050406030204" pitchFamily="18" charset="0"/>
                          <a:ea typeface="宋体" panose="02010600030101010101" pitchFamily="2" charset="-122"/>
                        </a:rPr>
                        <m:t>𝑃</m:t>
                      </m:r>
                      <m:d>
                        <m:dPr>
                          <m:ctrlPr>
                            <a:rPr lang="en-US" altLang="zh-CN" b="0" i="1" kern="50" spc="25" smtClean="0">
                              <a:effectLst/>
                              <a:latin typeface="Cambria Math" panose="02040503050406030204" pitchFamily="18" charset="0"/>
                              <a:ea typeface="宋体" panose="02010600030101010101" pitchFamily="2" charset="-122"/>
                            </a:rPr>
                          </m:ctrlPr>
                        </m:dPr>
                        <m:e>
                          <m:sSub>
                            <m:sSubPr>
                              <m:ctrlPr>
                                <a:rPr lang="en-US" altLang="zh-CN" b="0" i="1" kern="50" spc="25" smtClean="0">
                                  <a:effectLst/>
                                  <a:latin typeface="Cambria Math" panose="02040503050406030204" pitchFamily="18" charset="0"/>
                                  <a:ea typeface="宋体" panose="02010600030101010101" pitchFamily="2" charset="-122"/>
                                </a:rPr>
                              </m:ctrlPr>
                            </m:sSubPr>
                            <m:e>
                              <m:r>
                                <a:rPr lang="en-US" altLang="zh-CN" b="0" i="1" kern="50" spc="25" smtClean="0">
                                  <a:effectLst/>
                                  <a:latin typeface="Cambria Math" panose="02040503050406030204" pitchFamily="18" charset="0"/>
                                  <a:ea typeface="宋体" panose="02010600030101010101" pitchFamily="2" charset="-122"/>
                                </a:rPr>
                                <m:t>𝑜</m:t>
                              </m:r>
                            </m:e>
                            <m:sub>
                              <m:r>
                                <a:rPr lang="en-US" altLang="zh-CN" b="0" i="1" kern="50" spc="25" smtClean="0">
                                  <a:effectLst/>
                                  <a:latin typeface="Cambria Math" panose="02040503050406030204" pitchFamily="18" charset="0"/>
                                  <a:ea typeface="宋体" panose="02010600030101010101" pitchFamily="2" charset="-122"/>
                                </a:rPr>
                                <m:t>𝑡</m:t>
                              </m:r>
                            </m:sub>
                          </m:sSub>
                        </m:e>
                        <m:e>
                          <m:sSub>
                            <m:sSubPr>
                              <m:ctrlPr>
                                <a:rPr lang="en-US" altLang="zh-CN" b="0" i="1" kern="50" spc="25" smtClean="0">
                                  <a:effectLst/>
                                  <a:latin typeface="Cambria Math" panose="02040503050406030204" pitchFamily="18" charset="0"/>
                                  <a:ea typeface="宋体" panose="02010600030101010101" pitchFamily="2" charset="-122"/>
                                </a:rPr>
                              </m:ctrlPr>
                            </m:sSubPr>
                            <m:e>
                              <m:r>
                                <a:rPr lang="en-US" altLang="zh-CN" b="0" i="1" kern="50" spc="25" smtClean="0">
                                  <a:effectLst/>
                                  <a:latin typeface="Cambria Math" panose="02040503050406030204" pitchFamily="18" charset="0"/>
                                  <a:ea typeface="宋体" panose="02010600030101010101" pitchFamily="2" charset="-122"/>
                                </a:rPr>
                                <m:t>𝑠</m:t>
                              </m:r>
                            </m:e>
                            <m:sub>
                              <m:r>
                                <a:rPr lang="en-US" altLang="zh-CN" b="0" i="1" kern="50" spc="25" smtClean="0">
                                  <a:effectLst/>
                                  <a:latin typeface="Cambria Math" panose="02040503050406030204" pitchFamily="18" charset="0"/>
                                  <a:ea typeface="宋体" panose="02010600030101010101" pitchFamily="2" charset="-122"/>
                                </a:rPr>
                                <m:t>𝑇</m:t>
                              </m:r>
                            </m:sub>
                          </m:sSub>
                          <m:r>
                            <a:rPr lang="en-US" altLang="zh-CN" b="0" i="1" kern="50" spc="25" smtClean="0">
                              <a:effectLst/>
                              <a:latin typeface="Cambria Math" panose="02040503050406030204" pitchFamily="18" charset="0"/>
                              <a:ea typeface="宋体" panose="02010600030101010101" pitchFamily="2" charset="-122"/>
                            </a:rPr>
                            <m:t>,</m:t>
                          </m:r>
                          <m:sSub>
                            <m:sSubPr>
                              <m:ctrlPr>
                                <a:rPr lang="en-US" altLang="zh-CN" b="0" i="1" kern="50" spc="25" smtClean="0">
                                  <a:effectLst/>
                                  <a:latin typeface="Cambria Math" panose="02040503050406030204" pitchFamily="18" charset="0"/>
                                  <a:ea typeface="宋体" panose="02010600030101010101" pitchFamily="2" charset="-122"/>
                                </a:rPr>
                              </m:ctrlPr>
                            </m:sSubPr>
                            <m:e>
                              <m:r>
                                <a:rPr lang="en-US" altLang="zh-CN" b="0" i="1" kern="50" spc="25" smtClean="0">
                                  <a:effectLst/>
                                  <a:latin typeface="Cambria Math" panose="02040503050406030204" pitchFamily="18" charset="0"/>
                                  <a:ea typeface="宋体" panose="02010600030101010101" pitchFamily="2" charset="-122"/>
                                </a:rPr>
                                <m:t>𝑜</m:t>
                              </m:r>
                            </m:e>
                            <m:sub>
                              <m:r>
                                <a:rPr lang="en-US" altLang="zh-CN" b="0" i="1" kern="50" spc="25" smtClean="0">
                                  <a:effectLst/>
                                  <a:latin typeface="Cambria Math" panose="02040503050406030204" pitchFamily="18" charset="0"/>
                                  <a:ea typeface="宋体" panose="02010600030101010101" pitchFamily="2" charset="-122"/>
                                </a:rPr>
                                <m:t>𝑇</m:t>
                              </m:r>
                            </m:sub>
                          </m:sSub>
                          <m:r>
                            <a:rPr lang="en-US" altLang="zh-CN" b="0" i="1" kern="50" spc="25" smtClean="0">
                              <a:effectLst/>
                              <a:latin typeface="Cambria Math" panose="02040503050406030204" pitchFamily="18" charset="0"/>
                              <a:ea typeface="宋体" panose="02010600030101010101" pitchFamily="2" charset="-122"/>
                            </a:rPr>
                            <m:t>,</m:t>
                          </m:r>
                          <m:r>
                            <a:rPr lang="en-US" altLang="zh-CN" b="0" i="1" kern="50" spc="25" smtClean="0">
                              <a:effectLst/>
                              <a:latin typeface="Cambria Math" panose="02040503050406030204" pitchFamily="18" charset="0"/>
                              <a:ea typeface="Cambria Math" panose="02040503050406030204" pitchFamily="18" charset="0"/>
                            </a:rPr>
                            <m:t>⋯,</m:t>
                          </m:r>
                          <m:sSub>
                            <m:sSubPr>
                              <m:ctrlPr>
                                <a:rPr lang="en-US" altLang="zh-CN" b="0" i="1" kern="50" spc="25" smtClean="0">
                                  <a:effectLst/>
                                  <a:latin typeface="Cambria Math" panose="02040503050406030204" pitchFamily="18" charset="0"/>
                                  <a:ea typeface="Cambria Math" panose="02040503050406030204" pitchFamily="18" charset="0"/>
                                </a:rPr>
                              </m:ctrlPr>
                            </m:sSubPr>
                            <m:e>
                              <m:r>
                                <a:rPr lang="en-US" altLang="zh-CN" b="0" i="1" kern="50" spc="25" smtClean="0">
                                  <a:effectLst/>
                                  <a:latin typeface="Cambria Math" panose="02040503050406030204" pitchFamily="18" charset="0"/>
                                  <a:ea typeface="Cambria Math" panose="02040503050406030204" pitchFamily="18" charset="0"/>
                                </a:rPr>
                                <m:t>𝑠</m:t>
                              </m:r>
                            </m:e>
                            <m:sub>
                              <m:r>
                                <a:rPr lang="en-US" altLang="zh-CN" b="0" i="1" kern="50" spc="25" smtClean="0">
                                  <a:effectLst/>
                                  <a:latin typeface="Cambria Math" panose="02040503050406030204" pitchFamily="18" charset="0"/>
                                  <a:ea typeface="Cambria Math" panose="02040503050406030204" pitchFamily="18" charset="0"/>
                                </a:rPr>
                                <m:t>𝑡</m:t>
                              </m:r>
                              <m:r>
                                <a:rPr lang="en-US" altLang="zh-CN" b="0" i="1" kern="50" spc="25" smtClean="0">
                                  <a:effectLst/>
                                  <a:latin typeface="Cambria Math" panose="02040503050406030204" pitchFamily="18" charset="0"/>
                                  <a:ea typeface="Cambria Math" panose="02040503050406030204" pitchFamily="18" charset="0"/>
                                </a:rPr>
                                <m:t>+1</m:t>
                              </m:r>
                            </m:sub>
                          </m:sSub>
                          <m:r>
                            <a:rPr lang="en-US" altLang="zh-CN" b="0" i="1" kern="50" spc="25" smtClean="0">
                              <a:effectLst/>
                              <a:latin typeface="Cambria Math" panose="02040503050406030204" pitchFamily="18" charset="0"/>
                              <a:ea typeface="Cambria Math" panose="02040503050406030204" pitchFamily="18" charset="0"/>
                            </a:rPr>
                            <m:t>,</m:t>
                          </m:r>
                          <m:sSub>
                            <m:sSubPr>
                              <m:ctrlPr>
                                <a:rPr lang="en-US" altLang="zh-CN" b="0" i="1" kern="50" spc="25" smtClean="0">
                                  <a:effectLst/>
                                  <a:latin typeface="Cambria Math" panose="02040503050406030204" pitchFamily="18" charset="0"/>
                                  <a:ea typeface="Cambria Math" panose="02040503050406030204" pitchFamily="18" charset="0"/>
                                </a:rPr>
                              </m:ctrlPr>
                            </m:sSubPr>
                            <m:e>
                              <m:r>
                                <a:rPr lang="en-US" altLang="zh-CN" b="0" i="1" kern="50" spc="25" smtClean="0">
                                  <a:effectLst/>
                                  <a:latin typeface="Cambria Math" panose="02040503050406030204" pitchFamily="18" charset="0"/>
                                  <a:ea typeface="Cambria Math" panose="02040503050406030204" pitchFamily="18" charset="0"/>
                                </a:rPr>
                                <m:t>𝑜</m:t>
                              </m:r>
                            </m:e>
                            <m:sub>
                              <m:r>
                                <a:rPr lang="en-US" altLang="zh-CN" b="0" i="1" kern="50" spc="25" smtClean="0">
                                  <a:effectLst/>
                                  <a:latin typeface="Cambria Math" panose="02040503050406030204" pitchFamily="18" charset="0"/>
                                  <a:ea typeface="Cambria Math" panose="02040503050406030204" pitchFamily="18" charset="0"/>
                                </a:rPr>
                                <m:t>𝑡</m:t>
                              </m:r>
                              <m:r>
                                <a:rPr lang="en-US" altLang="zh-CN" b="0" i="1" kern="50" spc="25" smtClean="0">
                                  <a:effectLst/>
                                  <a:latin typeface="Cambria Math" panose="02040503050406030204" pitchFamily="18" charset="0"/>
                                  <a:ea typeface="Cambria Math" panose="02040503050406030204" pitchFamily="18" charset="0"/>
                                </a:rPr>
                                <m:t>+1</m:t>
                              </m:r>
                            </m:sub>
                          </m:sSub>
                          <m:r>
                            <a:rPr lang="en-US" altLang="zh-CN" b="0" i="1" kern="50" spc="25" smtClean="0">
                              <a:effectLst/>
                              <a:latin typeface="Cambria Math" panose="02040503050406030204" pitchFamily="18" charset="0"/>
                              <a:ea typeface="Cambria Math" panose="02040503050406030204" pitchFamily="18" charset="0"/>
                            </a:rPr>
                            <m:t>,</m:t>
                          </m:r>
                          <m:sSub>
                            <m:sSubPr>
                              <m:ctrlPr>
                                <a:rPr lang="en-US" altLang="zh-CN" b="0" i="1" kern="50" spc="25" smtClean="0">
                                  <a:effectLst/>
                                  <a:latin typeface="Cambria Math" panose="02040503050406030204" pitchFamily="18" charset="0"/>
                                  <a:ea typeface="Cambria Math" panose="02040503050406030204" pitchFamily="18" charset="0"/>
                                </a:rPr>
                              </m:ctrlPr>
                            </m:sSubPr>
                            <m:e>
                              <m:r>
                                <a:rPr lang="en-US" altLang="zh-CN" b="0" i="1" kern="50" spc="25" smtClean="0">
                                  <a:effectLst/>
                                  <a:latin typeface="Cambria Math" panose="02040503050406030204" pitchFamily="18" charset="0"/>
                                  <a:ea typeface="Cambria Math" panose="02040503050406030204" pitchFamily="18" charset="0"/>
                                </a:rPr>
                                <m:t>𝑠</m:t>
                              </m:r>
                            </m:e>
                            <m:sub>
                              <m:r>
                                <a:rPr lang="en-US" altLang="zh-CN" b="0" i="1" kern="50" spc="25" smtClean="0">
                                  <a:effectLst/>
                                  <a:latin typeface="Cambria Math" panose="02040503050406030204" pitchFamily="18" charset="0"/>
                                  <a:ea typeface="Cambria Math" panose="02040503050406030204" pitchFamily="18" charset="0"/>
                                </a:rPr>
                                <m:t>𝑡</m:t>
                              </m:r>
                            </m:sub>
                          </m:sSub>
                          <m:r>
                            <a:rPr lang="en-US" altLang="zh-CN" b="0" i="1" kern="50" spc="25" smtClean="0">
                              <a:effectLst/>
                              <a:latin typeface="Cambria Math" panose="02040503050406030204" pitchFamily="18" charset="0"/>
                              <a:ea typeface="Cambria Math" panose="02040503050406030204" pitchFamily="18" charset="0"/>
                            </a:rPr>
                            <m:t>,</m:t>
                          </m:r>
                          <m:sSub>
                            <m:sSubPr>
                              <m:ctrlPr>
                                <a:rPr lang="en-US" altLang="zh-CN" b="0" i="1" kern="50" spc="25" smtClean="0">
                                  <a:effectLst/>
                                  <a:latin typeface="Cambria Math" panose="02040503050406030204" pitchFamily="18" charset="0"/>
                                  <a:ea typeface="Cambria Math" panose="02040503050406030204" pitchFamily="18" charset="0"/>
                                </a:rPr>
                              </m:ctrlPr>
                            </m:sSubPr>
                            <m:e>
                              <m:r>
                                <a:rPr lang="en-US" altLang="zh-CN" b="0" i="1" kern="50" spc="25" smtClean="0">
                                  <a:effectLst/>
                                  <a:latin typeface="Cambria Math" panose="02040503050406030204" pitchFamily="18" charset="0"/>
                                  <a:ea typeface="Cambria Math" panose="02040503050406030204" pitchFamily="18" charset="0"/>
                                </a:rPr>
                                <m:t>𝑠</m:t>
                              </m:r>
                            </m:e>
                            <m:sub>
                              <m:r>
                                <a:rPr lang="en-US" altLang="zh-CN" b="0" i="1" kern="50" spc="25" smtClean="0">
                                  <a:effectLst/>
                                  <a:latin typeface="Cambria Math" panose="02040503050406030204" pitchFamily="18" charset="0"/>
                                  <a:ea typeface="Cambria Math" panose="02040503050406030204" pitchFamily="18" charset="0"/>
                                </a:rPr>
                                <m:t>𝑡</m:t>
                              </m:r>
                              <m:r>
                                <a:rPr lang="en-US" altLang="zh-CN" b="0" i="1" kern="50" spc="25" smtClean="0">
                                  <a:effectLst/>
                                  <a:latin typeface="Cambria Math" panose="02040503050406030204" pitchFamily="18" charset="0"/>
                                  <a:ea typeface="Cambria Math" panose="02040503050406030204" pitchFamily="18" charset="0"/>
                                </a:rPr>
                                <m:t>−1</m:t>
                              </m:r>
                            </m:sub>
                          </m:sSub>
                          <m:r>
                            <a:rPr lang="en-US" altLang="zh-CN" b="0" i="1" kern="50" spc="25" smtClean="0">
                              <a:effectLst/>
                              <a:latin typeface="Cambria Math" panose="02040503050406030204" pitchFamily="18" charset="0"/>
                              <a:ea typeface="Cambria Math" panose="02040503050406030204" pitchFamily="18" charset="0"/>
                            </a:rPr>
                            <m:t>,</m:t>
                          </m:r>
                          <m:sSub>
                            <m:sSubPr>
                              <m:ctrlPr>
                                <a:rPr lang="en-US" altLang="zh-CN" b="0" i="1" kern="50" spc="25" smtClean="0">
                                  <a:effectLst/>
                                  <a:latin typeface="Cambria Math" panose="02040503050406030204" pitchFamily="18" charset="0"/>
                                  <a:ea typeface="Cambria Math" panose="02040503050406030204" pitchFamily="18" charset="0"/>
                                </a:rPr>
                              </m:ctrlPr>
                            </m:sSubPr>
                            <m:e>
                              <m:r>
                                <a:rPr lang="en-US" altLang="zh-CN" b="0" i="1" kern="50" spc="25" smtClean="0">
                                  <a:effectLst/>
                                  <a:latin typeface="Cambria Math" panose="02040503050406030204" pitchFamily="18" charset="0"/>
                                  <a:ea typeface="Cambria Math" panose="02040503050406030204" pitchFamily="18" charset="0"/>
                                </a:rPr>
                                <m:t>𝑜</m:t>
                              </m:r>
                            </m:e>
                            <m:sub>
                              <m:r>
                                <a:rPr lang="en-US" altLang="zh-CN" b="0" i="1" kern="50" spc="25" smtClean="0">
                                  <a:effectLst/>
                                  <a:latin typeface="Cambria Math" panose="02040503050406030204" pitchFamily="18" charset="0"/>
                                  <a:ea typeface="Cambria Math" panose="02040503050406030204" pitchFamily="18" charset="0"/>
                                </a:rPr>
                                <m:t>𝑡</m:t>
                              </m:r>
                              <m:r>
                                <a:rPr lang="en-US" altLang="zh-CN" b="0" i="1" kern="50" spc="25" smtClean="0">
                                  <a:effectLst/>
                                  <a:latin typeface="Cambria Math" panose="02040503050406030204" pitchFamily="18" charset="0"/>
                                  <a:ea typeface="Cambria Math" panose="02040503050406030204" pitchFamily="18" charset="0"/>
                                </a:rPr>
                                <m:t>−1</m:t>
                              </m:r>
                            </m:sub>
                          </m:sSub>
                          <m:r>
                            <a:rPr lang="en-US" altLang="zh-CN" b="0" i="1" kern="50" spc="25" smtClean="0">
                              <a:effectLst/>
                              <a:latin typeface="Cambria Math" panose="02040503050406030204" pitchFamily="18" charset="0"/>
                              <a:ea typeface="Cambria Math" panose="02040503050406030204" pitchFamily="18" charset="0"/>
                            </a:rPr>
                            <m:t>,⋯,</m:t>
                          </m:r>
                          <m:sSub>
                            <m:sSubPr>
                              <m:ctrlPr>
                                <a:rPr lang="en-US" altLang="zh-CN" b="0" i="1" kern="50" spc="25" smtClean="0">
                                  <a:effectLst/>
                                  <a:latin typeface="Cambria Math" panose="02040503050406030204" pitchFamily="18" charset="0"/>
                                  <a:ea typeface="Cambria Math" panose="02040503050406030204" pitchFamily="18" charset="0"/>
                                </a:rPr>
                              </m:ctrlPr>
                            </m:sSubPr>
                            <m:e>
                              <m:r>
                                <a:rPr lang="en-US" altLang="zh-CN" b="0" i="1" kern="50" spc="25" smtClean="0">
                                  <a:effectLst/>
                                  <a:latin typeface="Cambria Math" panose="02040503050406030204" pitchFamily="18" charset="0"/>
                                  <a:ea typeface="Cambria Math" panose="02040503050406030204" pitchFamily="18" charset="0"/>
                                </a:rPr>
                                <m:t>𝑠</m:t>
                              </m:r>
                            </m:e>
                            <m:sub>
                              <m:r>
                                <a:rPr lang="en-US" altLang="zh-CN" b="0" i="1" kern="50" spc="25" smtClean="0">
                                  <a:effectLst/>
                                  <a:latin typeface="Cambria Math" panose="02040503050406030204" pitchFamily="18" charset="0"/>
                                  <a:ea typeface="Cambria Math" panose="02040503050406030204" pitchFamily="18" charset="0"/>
                                </a:rPr>
                                <m:t>1</m:t>
                              </m:r>
                            </m:sub>
                          </m:sSub>
                          <m:r>
                            <a:rPr lang="en-US" altLang="zh-CN" b="0" i="1" kern="50" spc="25" smtClean="0">
                              <a:effectLst/>
                              <a:latin typeface="Cambria Math" panose="02040503050406030204" pitchFamily="18" charset="0"/>
                              <a:ea typeface="Cambria Math" panose="02040503050406030204" pitchFamily="18" charset="0"/>
                            </a:rPr>
                            <m:t>,</m:t>
                          </m:r>
                          <m:sSub>
                            <m:sSubPr>
                              <m:ctrlPr>
                                <a:rPr lang="en-US" altLang="zh-CN" b="0" i="1" kern="50" spc="25" smtClean="0">
                                  <a:effectLst/>
                                  <a:latin typeface="Cambria Math" panose="02040503050406030204" pitchFamily="18" charset="0"/>
                                  <a:ea typeface="Cambria Math" panose="02040503050406030204" pitchFamily="18" charset="0"/>
                                </a:rPr>
                              </m:ctrlPr>
                            </m:sSubPr>
                            <m:e>
                              <m:r>
                                <a:rPr lang="en-US" altLang="zh-CN" b="0" i="1" kern="50" spc="25" smtClean="0">
                                  <a:effectLst/>
                                  <a:latin typeface="Cambria Math" panose="02040503050406030204" pitchFamily="18" charset="0"/>
                                  <a:ea typeface="Cambria Math" panose="02040503050406030204" pitchFamily="18" charset="0"/>
                                </a:rPr>
                                <m:t>𝑜</m:t>
                              </m:r>
                            </m:e>
                            <m:sub>
                              <m:r>
                                <a:rPr lang="en-US" altLang="zh-CN" b="0" i="1" kern="50" spc="25" smtClean="0">
                                  <a:effectLst/>
                                  <a:latin typeface="Cambria Math" panose="02040503050406030204" pitchFamily="18" charset="0"/>
                                  <a:ea typeface="Cambria Math" panose="02040503050406030204" pitchFamily="18" charset="0"/>
                                </a:rPr>
                                <m:t>1</m:t>
                              </m:r>
                            </m:sub>
                          </m:sSub>
                        </m:e>
                      </m:d>
                      <m:r>
                        <a:rPr lang="en-US" altLang="zh-CN" b="0" i="1" kern="50" spc="25" smtClean="0">
                          <a:effectLst/>
                          <a:latin typeface="Cambria Math" panose="02040503050406030204" pitchFamily="18" charset="0"/>
                          <a:ea typeface="宋体" panose="02010600030101010101" pitchFamily="2" charset="-122"/>
                        </a:rPr>
                        <m:t>=</m:t>
                      </m:r>
                      <m:r>
                        <a:rPr lang="en-US" altLang="zh-CN" b="0" i="1" kern="50" spc="25" smtClean="0">
                          <a:effectLst/>
                          <a:latin typeface="Cambria Math" panose="02040503050406030204" pitchFamily="18" charset="0"/>
                          <a:ea typeface="宋体" panose="02010600030101010101" pitchFamily="2" charset="-122"/>
                        </a:rPr>
                        <m:t>𝑃</m:t>
                      </m:r>
                      <m:r>
                        <a:rPr lang="en-US" altLang="zh-CN" b="0" i="1" kern="50" spc="25" smtClean="0">
                          <a:effectLst/>
                          <a:latin typeface="Cambria Math" panose="02040503050406030204" pitchFamily="18" charset="0"/>
                          <a:ea typeface="宋体" panose="02010600030101010101" pitchFamily="2" charset="-122"/>
                        </a:rPr>
                        <m:t>(</m:t>
                      </m:r>
                      <m:sSub>
                        <m:sSubPr>
                          <m:ctrlPr>
                            <a:rPr lang="en-US" altLang="zh-CN" b="0" i="1" kern="50" spc="25" smtClean="0">
                              <a:effectLst/>
                              <a:latin typeface="Cambria Math" panose="02040503050406030204" pitchFamily="18" charset="0"/>
                              <a:ea typeface="宋体" panose="02010600030101010101" pitchFamily="2" charset="-122"/>
                            </a:rPr>
                          </m:ctrlPr>
                        </m:sSubPr>
                        <m:e>
                          <m:r>
                            <a:rPr lang="en-US" altLang="zh-CN" b="0" i="1" kern="50" spc="25" smtClean="0">
                              <a:effectLst/>
                              <a:latin typeface="Cambria Math" panose="02040503050406030204" pitchFamily="18" charset="0"/>
                              <a:ea typeface="宋体" panose="02010600030101010101" pitchFamily="2" charset="-122"/>
                            </a:rPr>
                            <m:t>𝑜</m:t>
                          </m:r>
                        </m:e>
                        <m:sub>
                          <m:r>
                            <a:rPr lang="en-US" altLang="zh-CN" b="0" i="1" kern="50" spc="25" smtClean="0">
                              <a:effectLst/>
                              <a:latin typeface="Cambria Math" panose="02040503050406030204" pitchFamily="18" charset="0"/>
                              <a:ea typeface="宋体" panose="02010600030101010101" pitchFamily="2" charset="-122"/>
                            </a:rPr>
                            <m:t>𝑡</m:t>
                          </m:r>
                        </m:sub>
                      </m:sSub>
                      <m:r>
                        <a:rPr lang="en-US" altLang="zh-CN" b="0" i="1" kern="50" spc="25" smtClean="0">
                          <a:effectLst/>
                          <a:latin typeface="Cambria Math" panose="02040503050406030204" pitchFamily="18" charset="0"/>
                          <a:ea typeface="宋体" panose="02010600030101010101" pitchFamily="2" charset="-122"/>
                        </a:rPr>
                        <m:t>|</m:t>
                      </m:r>
                      <m:sSub>
                        <m:sSubPr>
                          <m:ctrlPr>
                            <a:rPr lang="en-US" altLang="zh-CN" b="0" i="1" kern="50" spc="25" smtClean="0">
                              <a:effectLst/>
                              <a:latin typeface="Cambria Math" panose="02040503050406030204" pitchFamily="18" charset="0"/>
                              <a:ea typeface="宋体" panose="02010600030101010101" pitchFamily="2" charset="-122"/>
                            </a:rPr>
                          </m:ctrlPr>
                        </m:sSubPr>
                        <m:e>
                          <m:r>
                            <a:rPr lang="en-US" altLang="zh-CN" b="0" i="1" kern="50" spc="25" smtClean="0">
                              <a:effectLst/>
                              <a:latin typeface="Cambria Math" panose="02040503050406030204" pitchFamily="18" charset="0"/>
                              <a:ea typeface="宋体" panose="02010600030101010101" pitchFamily="2" charset="-122"/>
                            </a:rPr>
                            <m:t>𝑠</m:t>
                          </m:r>
                        </m:e>
                        <m:sub>
                          <m:r>
                            <a:rPr lang="en-US" altLang="zh-CN" b="0" i="1" kern="50" spc="25" smtClean="0">
                              <a:effectLst/>
                              <a:latin typeface="Cambria Math" panose="02040503050406030204" pitchFamily="18" charset="0"/>
                              <a:ea typeface="宋体" panose="02010600030101010101" pitchFamily="2" charset="-122"/>
                            </a:rPr>
                            <m:t>𝑡</m:t>
                          </m:r>
                        </m:sub>
                      </m:sSub>
                      <m:r>
                        <a:rPr lang="en-US" altLang="zh-CN" b="0" i="1" kern="50" spc="25" smtClean="0">
                          <a:effectLst/>
                          <a:latin typeface="Cambria Math" panose="02040503050406030204" pitchFamily="18" charset="0"/>
                          <a:ea typeface="宋体" panose="02010600030101010101" pitchFamily="2" charset="-122"/>
                        </a:rPr>
                        <m:t>)</m:t>
                      </m:r>
                    </m:oMath>
                  </m:oMathPara>
                </a14:m>
                <a:endParaRPr lang="en-US" altLang="zh-CN" kern="50" spc="25" dirty="0">
                  <a:effectLst/>
                  <a:latin typeface="Times New Roman" panose="02020603050405020304" pitchFamily="18" charset="0"/>
                  <a:ea typeface="宋体" panose="02010600030101010101" pitchFamily="2" charset="-122"/>
                </a:endParaRPr>
              </a:p>
              <a:p>
                <a:pPr algn="just"/>
                <a:r>
                  <a:rPr lang="en-US" altLang="zh-CN" kern="50" spc="25" dirty="0">
                    <a:effectLst/>
                    <a:latin typeface="Times New Roman" panose="02020603050405020304" pitchFamily="18" charset="0"/>
                    <a:ea typeface="宋体" panose="02010600030101010101" pitchFamily="2" charset="-122"/>
                  </a:rPr>
                  <a:t>HMM encompasses three distinct challenges that need to be addressed: </a:t>
                </a:r>
                <a:r>
                  <a:rPr lang="en-US" altLang="zh-CN" b="1" kern="50" spc="25" dirty="0">
                    <a:effectLst/>
                    <a:latin typeface="Times New Roman" panose="02020603050405020304" pitchFamily="18" charset="0"/>
                    <a:ea typeface="宋体" panose="02010600030101010101" pitchFamily="2" charset="-122"/>
                  </a:rPr>
                  <a:t>probability computation, learning, and prediction</a:t>
                </a:r>
                <a:r>
                  <a:rPr lang="en-US" altLang="zh-CN" kern="50" spc="25" dirty="0">
                    <a:effectLst/>
                    <a:latin typeface="Times New Roman" panose="02020603050405020304" pitchFamily="18" charset="0"/>
                    <a:ea typeface="宋体" panose="02010600030101010101" pitchFamily="2" charset="-122"/>
                  </a:rPr>
                  <a:t>. In my report, considering its relevance to information theory, I will focus on prediction problems.</a:t>
                </a:r>
              </a:p>
            </p:txBody>
          </p:sp>
        </mc:Choice>
        <mc:Fallback>
          <p:sp>
            <p:nvSpPr>
              <p:cNvPr id="3" name="文本框 2">
                <a:extLst>
                  <a:ext uri="{FF2B5EF4-FFF2-40B4-BE49-F238E27FC236}">
                    <a16:creationId xmlns:a16="http://schemas.microsoft.com/office/drawing/2014/main" id="{9F7FF2E5-C45A-2848-346C-A19CACF3DAA3}"/>
                  </a:ext>
                </a:extLst>
              </p:cNvPr>
              <p:cNvSpPr txBox="1">
                <a:spLocks noRot="1" noChangeAspect="1" noMove="1" noResize="1" noEditPoints="1" noAdjustHandles="1" noChangeArrowheads="1" noChangeShapeType="1" noTextEdit="1"/>
              </p:cNvSpPr>
              <p:nvPr/>
            </p:nvSpPr>
            <p:spPr>
              <a:xfrm>
                <a:off x="131480" y="709809"/>
                <a:ext cx="4791463" cy="5625964"/>
              </a:xfrm>
              <a:prstGeom prst="rect">
                <a:avLst/>
              </a:prstGeom>
              <a:blipFill>
                <a:blip r:embed="rId2"/>
                <a:stretch>
                  <a:fillRect l="-1145" t="-542" r="-1018" b="-758"/>
                </a:stretch>
              </a:blipFill>
            </p:spPr>
            <p:txBody>
              <a:bodyPr/>
              <a:lstStyle/>
              <a:p>
                <a:r>
                  <a:rPr lang="zh-CN" altLang="en-US">
                    <a:noFill/>
                  </a:rPr>
                  <a:t> </a:t>
                </a:r>
              </a:p>
            </p:txBody>
          </p:sp>
        </mc:Fallback>
      </mc:AlternateContent>
      <p:pic>
        <p:nvPicPr>
          <p:cNvPr id="1028" name="Picture 4">
            <a:extLst>
              <a:ext uri="{FF2B5EF4-FFF2-40B4-BE49-F238E27FC236}">
                <a16:creationId xmlns:a16="http://schemas.microsoft.com/office/drawing/2014/main" id="{F727CAE3-9C0E-68B0-6128-19FFF49E6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173" y="1251041"/>
            <a:ext cx="2818418" cy="2344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动图">
            <a:extLst>
              <a:ext uri="{FF2B5EF4-FFF2-40B4-BE49-F238E27FC236}">
                <a16:creationId xmlns:a16="http://schemas.microsoft.com/office/drawing/2014/main" id="{2E7CA5B4-7979-3AD4-3772-2266DC2D0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3082" y="1247601"/>
            <a:ext cx="3129651" cy="23442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香农熵_卡尔曼和玻尔兹曼谁曼的博客-CSDN博客">
            <a:extLst>
              <a:ext uri="{FF2B5EF4-FFF2-40B4-BE49-F238E27FC236}">
                <a16:creationId xmlns:a16="http://schemas.microsoft.com/office/drawing/2014/main" id="{BF76479F-B340-F048-1464-E899D56816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657" y="4326919"/>
            <a:ext cx="4514850" cy="10953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888F6EE-8958-8BBC-8490-12BDBD8B6699}"/>
              </a:ext>
            </a:extLst>
          </p:cNvPr>
          <p:cNvSpPr txBox="1"/>
          <p:nvPr/>
        </p:nvSpPr>
        <p:spPr>
          <a:xfrm>
            <a:off x="4922943" y="3718314"/>
            <a:ext cx="3538194" cy="369332"/>
          </a:xfrm>
          <a:prstGeom prst="rect">
            <a:avLst/>
          </a:prstGeom>
          <a:noFill/>
        </p:spPr>
        <p:txBody>
          <a:bodyPr wrap="square" rtlCol="0">
            <a:spAutoFit/>
          </a:bodyPr>
          <a:lstStyle/>
          <a:p>
            <a:pPr algn="ctr"/>
            <a:r>
              <a:rPr lang="en-US" altLang="zh-CN" kern="50" spc="25" dirty="0">
                <a:latin typeface="Times New Roman" panose="02020603050405020304" pitchFamily="18" charset="0"/>
                <a:ea typeface="宋体" panose="02010600030101010101" pitchFamily="2" charset="-122"/>
              </a:rPr>
              <a:t>P</a:t>
            </a:r>
            <a:r>
              <a:rPr lang="en-US" altLang="zh-CN" kern="50" spc="25" dirty="0">
                <a:effectLst/>
                <a:latin typeface="Times New Roman" panose="02020603050405020304" pitchFamily="18" charset="0"/>
                <a:ea typeface="宋体" panose="02010600030101010101" pitchFamily="2" charset="-122"/>
              </a:rPr>
              <a:t>robability </a:t>
            </a:r>
            <a:r>
              <a:rPr lang="en-US" altLang="zh-CN" kern="50" spc="25" dirty="0">
                <a:latin typeface="Times New Roman" panose="02020603050405020304" pitchFamily="18" charset="0"/>
                <a:ea typeface="宋体" panose="02010600030101010101" pitchFamily="2" charset="-122"/>
              </a:rPr>
              <a:t>C</a:t>
            </a:r>
            <a:r>
              <a:rPr lang="en-US" altLang="zh-CN" kern="50" spc="25" dirty="0">
                <a:effectLst/>
                <a:latin typeface="Times New Roman" panose="02020603050405020304" pitchFamily="18" charset="0"/>
                <a:ea typeface="宋体" panose="02010600030101010101" pitchFamily="2" charset="-122"/>
              </a:rPr>
              <a:t>omputation Problem</a:t>
            </a:r>
            <a:endParaRPr lang="zh-CN" altLang="en-US" dirty="0"/>
          </a:p>
        </p:txBody>
      </p:sp>
      <p:sp>
        <p:nvSpPr>
          <p:cNvPr id="7" name="文本框 6">
            <a:extLst>
              <a:ext uri="{FF2B5EF4-FFF2-40B4-BE49-F238E27FC236}">
                <a16:creationId xmlns:a16="http://schemas.microsoft.com/office/drawing/2014/main" id="{D7C59246-DE6F-6825-BA34-8DC0F9947E79}"/>
              </a:ext>
            </a:extLst>
          </p:cNvPr>
          <p:cNvSpPr txBox="1"/>
          <p:nvPr/>
        </p:nvSpPr>
        <p:spPr>
          <a:xfrm>
            <a:off x="8748739" y="3738034"/>
            <a:ext cx="4061720" cy="369332"/>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Learning problem(k-means) </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FED09EE-D440-CE31-87A5-3FA189C1B3DC}"/>
              </a:ext>
            </a:extLst>
          </p:cNvPr>
          <p:cNvSpPr txBox="1"/>
          <p:nvPr/>
        </p:nvSpPr>
        <p:spPr>
          <a:xfrm>
            <a:off x="6527410" y="5554054"/>
            <a:ext cx="4151344"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Prediction Problem(Boxes and balls)</a:t>
            </a:r>
            <a:endParaRPr lang="zh-CN" altLang="en-US" dirty="0">
              <a:latin typeface="Times New Roman" panose="02020603050405020304" pitchFamily="18" charset="0"/>
              <a:cs typeface="Times New Roman" panose="02020603050405020304" pitchFamily="18" charset="0"/>
            </a:endParaRPr>
          </a:p>
        </p:txBody>
      </p:sp>
      <p:sp>
        <p:nvSpPr>
          <p:cNvPr id="14" name="星形: 五角 13">
            <a:extLst>
              <a:ext uri="{FF2B5EF4-FFF2-40B4-BE49-F238E27FC236}">
                <a16:creationId xmlns:a16="http://schemas.microsoft.com/office/drawing/2014/main" id="{F79B48FF-BC1F-28A2-A820-DFDF94C4C1BC}"/>
              </a:ext>
            </a:extLst>
          </p:cNvPr>
          <p:cNvSpPr/>
          <p:nvPr/>
        </p:nvSpPr>
        <p:spPr>
          <a:xfrm>
            <a:off x="9228841" y="4430598"/>
            <a:ext cx="311085" cy="411835"/>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801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anim calcmode="lin" valueType="num">
                                      <p:cBhvr additive="base">
                                        <p:cTn id="20" dur="500" fill="hold"/>
                                        <p:tgtEl>
                                          <p:spTgt spid="1030"/>
                                        </p:tgtEl>
                                        <p:attrNameLst>
                                          <p:attrName>ppt_x</p:attrName>
                                        </p:attrNameLst>
                                      </p:cBhvr>
                                      <p:tavLst>
                                        <p:tav tm="0">
                                          <p:val>
                                            <p:strVal val="#ppt_x"/>
                                          </p:val>
                                        </p:tav>
                                        <p:tav tm="100000">
                                          <p:val>
                                            <p:strVal val="#ppt_x"/>
                                          </p:val>
                                        </p:tav>
                                      </p:tavLst>
                                    </p:anim>
                                    <p:anim calcmode="lin" valueType="num">
                                      <p:cBhvr additive="base">
                                        <p:cTn id="21"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32"/>
                                        </p:tgtEl>
                                        <p:attrNameLst>
                                          <p:attrName>style.visibility</p:attrName>
                                        </p:attrNameLst>
                                      </p:cBhvr>
                                      <p:to>
                                        <p:strVal val="visible"/>
                                      </p:to>
                                    </p:set>
                                    <p:anim calcmode="lin" valueType="num">
                                      <p:cBhvr additive="base">
                                        <p:cTn id="33" dur="500" fill="hold"/>
                                        <p:tgtEl>
                                          <p:spTgt spid="1032"/>
                                        </p:tgtEl>
                                        <p:attrNameLst>
                                          <p:attrName>ppt_x</p:attrName>
                                        </p:attrNameLst>
                                      </p:cBhvr>
                                      <p:tavLst>
                                        <p:tav tm="0">
                                          <p:val>
                                            <p:strVal val="#ppt_x"/>
                                          </p:val>
                                        </p:tav>
                                        <p:tav tm="100000">
                                          <p:val>
                                            <p:strVal val="#ppt_x"/>
                                          </p:val>
                                        </p:tav>
                                      </p:tavLst>
                                    </p:anim>
                                    <p:anim calcmode="lin" valueType="num">
                                      <p:cBhvr additive="base">
                                        <p:cTn id="34"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6E068FF-3845-4F0D-8532-975AA4727B6B}"/>
              </a:ext>
            </a:extLst>
          </p:cNvPr>
          <p:cNvSpPr>
            <a:spLocks noGrp="1"/>
          </p:cNvSpPr>
          <p:nvPr>
            <p:ph type="body" sz="quarter" idx="12"/>
          </p:nvPr>
        </p:nvSpPr>
        <p:spPr/>
        <p:txBody>
          <a:bodyPr/>
          <a:lstStyle/>
          <a:p>
            <a:endParaRPr lang="zh-CN" altLang="en-US"/>
          </a:p>
        </p:txBody>
      </p:sp>
      <p:sp>
        <p:nvSpPr>
          <p:cNvPr id="10" name="文本占位符 9">
            <a:extLst>
              <a:ext uri="{FF2B5EF4-FFF2-40B4-BE49-F238E27FC236}">
                <a16:creationId xmlns:a16="http://schemas.microsoft.com/office/drawing/2014/main" id="{1A498DB3-39D6-43CF-8CD2-60E97CA0F943}"/>
              </a:ext>
            </a:extLst>
          </p:cNvPr>
          <p:cNvSpPr>
            <a:spLocks noGrp="1"/>
          </p:cNvSpPr>
          <p:nvPr>
            <p:ph type="body" sz="quarter" idx="13"/>
          </p:nvPr>
        </p:nvSpPr>
        <p:spPr/>
        <p:txBody>
          <a:bodyPr/>
          <a:lstStyle/>
          <a:p>
            <a:endParaRPr lang="zh-CN" altLang="en-US" dirty="0"/>
          </a:p>
        </p:txBody>
      </p:sp>
      <p:sp>
        <p:nvSpPr>
          <p:cNvPr id="4" name="文本占位符 3">
            <a:extLst>
              <a:ext uri="{FF2B5EF4-FFF2-40B4-BE49-F238E27FC236}">
                <a16:creationId xmlns:a16="http://schemas.microsoft.com/office/drawing/2014/main" id="{D7890C75-2594-46CF-8CD6-292A00F6DBEB}"/>
              </a:ext>
            </a:extLst>
          </p:cNvPr>
          <p:cNvSpPr>
            <a:spLocks noGrp="1"/>
          </p:cNvSpPr>
          <p:nvPr>
            <p:ph type="body" sz="quarter" idx="14"/>
          </p:nvPr>
        </p:nvSpPr>
        <p:spPr/>
        <p:txBody>
          <a:bodyPr/>
          <a:lstStyle/>
          <a:p>
            <a:r>
              <a:rPr lang="en-US" altLang="zh-CN" dirty="0">
                <a:latin typeface="Times New Roman" panose="02020603050405020304" pitchFamily="18" charset="0"/>
                <a:cs typeface="Times New Roman" panose="02020603050405020304" pitchFamily="18" charset="0"/>
              </a:rPr>
              <a:t>Prediction Problem</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F7FF2E5-C45A-2848-346C-A19CACF3DAA3}"/>
                  </a:ext>
                </a:extLst>
              </p:cNvPr>
              <p:cNvSpPr txBox="1"/>
              <p:nvPr/>
            </p:nvSpPr>
            <p:spPr>
              <a:xfrm>
                <a:off x="570635" y="829558"/>
                <a:ext cx="11050730" cy="4431534"/>
              </a:xfrm>
              <a:prstGeom prst="rect">
                <a:avLst/>
              </a:prstGeom>
              <a:noFill/>
            </p:spPr>
            <p:txBody>
              <a:bodyPr wrap="square">
                <a:spAutoFit/>
              </a:bodyPr>
              <a:lstStyle/>
              <a:p>
                <a:pPr algn="just"/>
                <a:r>
                  <a:rPr lang="en-US" altLang="zh-CN" b="1" kern="50" spc="25" dirty="0">
                    <a:latin typeface="Times New Roman" panose="02020603050405020304" pitchFamily="18" charset="0"/>
                    <a:ea typeface="宋体" panose="02010600030101010101" pitchFamily="2" charset="-122"/>
                  </a:rPr>
                  <a:t>The prediction problem</a:t>
                </a:r>
                <a:r>
                  <a:rPr lang="en-US" altLang="zh-CN" kern="50" spc="25" dirty="0">
                    <a:latin typeface="Times New Roman" panose="02020603050405020304" pitchFamily="18" charset="0"/>
                    <a:ea typeface="宋体" panose="02010600030101010101" pitchFamily="2" charset="-122"/>
                  </a:rPr>
                  <a:t>, also referred to as decoding problem, entails finding the most likely state sequence </a:t>
                </a:r>
                <a14:m>
                  <m:oMath xmlns:m="http://schemas.openxmlformats.org/officeDocument/2006/math">
                    <m:r>
                      <m:rPr>
                        <m:sty m:val="p"/>
                      </m:rPr>
                      <a:rPr lang="en-US" altLang="zh-CN" b="0" i="0" kern="50" spc="25" smtClean="0">
                        <a:latin typeface="Cambria Math" panose="02040503050406030204" pitchFamily="18" charset="0"/>
                        <a:ea typeface="宋体" panose="02010600030101010101" pitchFamily="2" charset="-122"/>
                      </a:rPr>
                      <m:t>S</m:t>
                    </m:r>
                    <m:r>
                      <a:rPr lang="en-US" altLang="zh-CN" b="0" i="1" kern="50" spc="25" smtClean="0">
                        <a:latin typeface="Cambria Math" panose="02040503050406030204" pitchFamily="18" charset="0"/>
                        <a:ea typeface="宋体" panose="02010600030101010101" pitchFamily="2" charset="-122"/>
                      </a:rPr>
                      <m:t>=(</m:t>
                    </m:r>
                    <m:sSub>
                      <m:sSubPr>
                        <m:ctrlPr>
                          <a:rPr lang="en-US" altLang="zh-CN" b="0" i="1" kern="50" spc="25" smtClean="0">
                            <a:latin typeface="Cambria Math" panose="02040503050406030204" pitchFamily="18" charset="0"/>
                            <a:ea typeface="宋体" panose="02010600030101010101" pitchFamily="2" charset="-122"/>
                          </a:rPr>
                        </m:ctrlPr>
                      </m:sSubPr>
                      <m:e>
                        <m:r>
                          <a:rPr lang="en-US" altLang="zh-CN" b="0" i="1" kern="50" spc="25" smtClean="0">
                            <a:latin typeface="Cambria Math" panose="02040503050406030204" pitchFamily="18" charset="0"/>
                            <a:ea typeface="宋体" panose="02010600030101010101" pitchFamily="2" charset="-122"/>
                          </a:rPr>
                          <m:t>𝑠</m:t>
                        </m:r>
                      </m:e>
                      <m:sub>
                        <m:r>
                          <a:rPr lang="en-US" altLang="zh-CN" b="0" i="1" kern="50" spc="25" smtClean="0">
                            <a:latin typeface="Cambria Math" panose="02040503050406030204" pitchFamily="18" charset="0"/>
                            <a:ea typeface="宋体" panose="02010600030101010101" pitchFamily="2" charset="-122"/>
                          </a:rPr>
                          <m:t>1</m:t>
                        </m:r>
                      </m:sub>
                    </m:sSub>
                    <m:r>
                      <a:rPr lang="en-US" altLang="zh-CN" b="0" i="1" kern="50" spc="25" smtClean="0">
                        <a:latin typeface="Cambria Math" panose="02040503050406030204" pitchFamily="18" charset="0"/>
                        <a:ea typeface="宋体" panose="02010600030101010101" pitchFamily="2" charset="-122"/>
                      </a:rPr>
                      <m:t>,</m:t>
                    </m:r>
                    <m:sSub>
                      <m:sSubPr>
                        <m:ctrlPr>
                          <a:rPr lang="en-US" altLang="zh-CN" b="0" i="1" kern="50" spc="25" smtClean="0">
                            <a:latin typeface="Cambria Math" panose="02040503050406030204" pitchFamily="18" charset="0"/>
                            <a:ea typeface="宋体" panose="02010600030101010101" pitchFamily="2" charset="-122"/>
                          </a:rPr>
                        </m:ctrlPr>
                      </m:sSubPr>
                      <m:e>
                        <m:r>
                          <a:rPr lang="en-US" altLang="zh-CN" b="0" i="1" kern="50" spc="25" smtClean="0">
                            <a:latin typeface="Cambria Math" panose="02040503050406030204" pitchFamily="18" charset="0"/>
                            <a:ea typeface="宋体" panose="02010600030101010101" pitchFamily="2" charset="-122"/>
                          </a:rPr>
                          <m:t>𝑠</m:t>
                        </m:r>
                      </m:e>
                      <m:sub>
                        <m:r>
                          <a:rPr lang="en-US" altLang="zh-CN" b="0" i="1" kern="50" spc="25" smtClean="0">
                            <a:latin typeface="Cambria Math" panose="02040503050406030204" pitchFamily="18" charset="0"/>
                            <a:ea typeface="宋体" panose="02010600030101010101" pitchFamily="2" charset="-122"/>
                          </a:rPr>
                          <m:t>2</m:t>
                        </m:r>
                      </m:sub>
                    </m:sSub>
                    <m:r>
                      <a:rPr lang="en-US" altLang="zh-CN" b="0" i="1" kern="50" spc="25" smtClean="0">
                        <a:latin typeface="Cambria Math" panose="02040503050406030204" pitchFamily="18" charset="0"/>
                        <a:ea typeface="宋体" panose="02010600030101010101" pitchFamily="2" charset="-122"/>
                      </a:rPr>
                      <m:t>,</m:t>
                    </m:r>
                    <m:r>
                      <a:rPr lang="en-US" altLang="zh-CN" b="0" i="1" kern="50" spc="25" smtClean="0">
                        <a:latin typeface="Cambria Math" panose="02040503050406030204" pitchFamily="18" charset="0"/>
                        <a:ea typeface="Cambria Math" panose="02040503050406030204" pitchFamily="18" charset="0"/>
                      </a:rPr>
                      <m:t>⋯,</m:t>
                    </m:r>
                    <m:sSub>
                      <m:sSubPr>
                        <m:ctrlPr>
                          <a:rPr lang="en-US" altLang="zh-CN" b="0" i="1" kern="50" spc="25" smtClean="0">
                            <a:latin typeface="Cambria Math" panose="02040503050406030204" pitchFamily="18" charset="0"/>
                            <a:ea typeface="宋体" panose="02010600030101010101" pitchFamily="2" charset="-122"/>
                          </a:rPr>
                        </m:ctrlPr>
                      </m:sSubPr>
                      <m:e>
                        <m:r>
                          <a:rPr lang="en-US" altLang="zh-CN" b="0" i="1" kern="50" spc="25" smtClean="0">
                            <a:latin typeface="Cambria Math" panose="02040503050406030204" pitchFamily="18" charset="0"/>
                            <a:ea typeface="宋体" panose="02010600030101010101" pitchFamily="2" charset="-122"/>
                          </a:rPr>
                          <m:t>𝑠</m:t>
                        </m:r>
                      </m:e>
                      <m:sub>
                        <m:r>
                          <a:rPr lang="en-US" altLang="zh-CN" b="0" i="1" kern="50" spc="25" smtClean="0">
                            <a:latin typeface="Cambria Math" panose="02040503050406030204" pitchFamily="18" charset="0"/>
                            <a:ea typeface="宋体" panose="02010600030101010101" pitchFamily="2" charset="-122"/>
                          </a:rPr>
                          <m:t>𝑇</m:t>
                        </m:r>
                      </m:sub>
                    </m:sSub>
                    <m:r>
                      <a:rPr lang="en-US" altLang="zh-CN" b="0" i="1" kern="50" spc="25" smtClean="0">
                        <a:latin typeface="Cambria Math" panose="02040503050406030204" pitchFamily="18" charset="0"/>
                        <a:ea typeface="宋体" panose="02010600030101010101" pitchFamily="2" charset="-122"/>
                      </a:rPr>
                      <m:t>)</m:t>
                    </m:r>
                  </m:oMath>
                </a14:m>
                <a:r>
                  <a:rPr lang="en-US" altLang="zh-CN" kern="50" spc="25" dirty="0">
                    <a:latin typeface="Times New Roman" panose="02020603050405020304" pitchFamily="18" charset="0"/>
                    <a:ea typeface="宋体" panose="02010600030101010101" pitchFamily="2" charset="-122"/>
                  </a:rPr>
                  <a:t>that maximizes the conditional probability </a:t>
                </a:r>
                <a14:m>
                  <m:oMath xmlns:m="http://schemas.openxmlformats.org/officeDocument/2006/math">
                    <m:r>
                      <a:rPr lang="en-US" altLang="zh-CN" b="0" i="1" kern="50" spc="25" smtClean="0">
                        <a:latin typeface="Cambria Math" panose="02040503050406030204" pitchFamily="18" charset="0"/>
                        <a:ea typeface="宋体" panose="02010600030101010101" pitchFamily="2" charset="-122"/>
                      </a:rPr>
                      <m:t>𝑃</m:t>
                    </m:r>
                    <m:r>
                      <a:rPr lang="en-US" altLang="zh-CN" b="0" i="1" kern="50" spc="25" smtClean="0">
                        <a:latin typeface="Cambria Math" panose="02040503050406030204" pitchFamily="18" charset="0"/>
                        <a:ea typeface="宋体" panose="02010600030101010101" pitchFamily="2" charset="-122"/>
                      </a:rPr>
                      <m:t>(</m:t>
                    </m:r>
                    <m:r>
                      <a:rPr lang="en-US" altLang="zh-CN" b="0" i="1" kern="50" spc="25" smtClean="0">
                        <a:latin typeface="Cambria Math" panose="02040503050406030204" pitchFamily="18" charset="0"/>
                        <a:ea typeface="宋体" panose="02010600030101010101" pitchFamily="2" charset="-122"/>
                      </a:rPr>
                      <m:t>𝑆</m:t>
                    </m:r>
                    <m:r>
                      <a:rPr lang="en-US" altLang="zh-CN" b="0" i="1" kern="50" spc="25" smtClean="0">
                        <a:latin typeface="Cambria Math" panose="02040503050406030204" pitchFamily="18" charset="0"/>
                        <a:ea typeface="宋体" panose="02010600030101010101" pitchFamily="2" charset="-122"/>
                      </a:rPr>
                      <m:t>|</m:t>
                    </m:r>
                    <m:r>
                      <a:rPr lang="en-US" altLang="zh-CN" b="0" i="1" kern="50" spc="25" smtClean="0">
                        <a:latin typeface="Cambria Math" panose="02040503050406030204" pitchFamily="18" charset="0"/>
                        <a:ea typeface="宋体" panose="02010600030101010101" pitchFamily="2" charset="-122"/>
                      </a:rPr>
                      <m:t>𝑂</m:t>
                    </m:r>
                    <m:r>
                      <a:rPr lang="en-US" altLang="zh-CN" b="0" i="1" kern="50" spc="25" smtClean="0">
                        <a:latin typeface="Cambria Math" panose="02040503050406030204" pitchFamily="18" charset="0"/>
                        <a:ea typeface="宋体" panose="02010600030101010101" pitchFamily="2" charset="-122"/>
                      </a:rPr>
                      <m:t>)</m:t>
                    </m:r>
                  </m:oMath>
                </a14:m>
                <a:r>
                  <a:rPr lang="en-US" altLang="zh-CN" kern="50" spc="25" dirty="0">
                    <a:latin typeface="Times New Roman" panose="02020603050405020304" pitchFamily="18" charset="0"/>
                    <a:ea typeface="宋体" panose="02010600030101010101" pitchFamily="2" charset="-122"/>
                  </a:rPr>
                  <a:t>for a given observed sequence </a:t>
                </a:r>
                <a14:m>
                  <m:oMath xmlns:m="http://schemas.openxmlformats.org/officeDocument/2006/math">
                    <m:r>
                      <m:rPr>
                        <m:sty m:val="p"/>
                      </m:rPr>
                      <a:rPr lang="en-US" altLang="zh-CN" kern="50" spc="25" dirty="0" smtClean="0">
                        <a:latin typeface="Cambria Math" panose="02040503050406030204" pitchFamily="18" charset="0"/>
                        <a:ea typeface="宋体" panose="02010600030101010101" pitchFamily="2" charset="-122"/>
                      </a:rPr>
                      <m:t>O</m:t>
                    </m:r>
                    <m:r>
                      <a:rPr lang="en-US" altLang="zh-CN" i="1" kern="50" spc="25">
                        <a:latin typeface="Cambria Math" panose="02040503050406030204" pitchFamily="18" charset="0"/>
                        <a:ea typeface="宋体" panose="02010600030101010101" pitchFamily="2" charset="-122"/>
                      </a:rPr>
                      <m:t>=(</m:t>
                    </m:r>
                    <m:sSub>
                      <m:sSubPr>
                        <m:ctrlPr>
                          <a:rPr lang="en-US" altLang="zh-CN" i="1" kern="50" spc="25">
                            <a:latin typeface="Cambria Math" panose="02040503050406030204" pitchFamily="18" charset="0"/>
                            <a:ea typeface="宋体" panose="02010600030101010101" pitchFamily="2" charset="-122"/>
                          </a:rPr>
                        </m:ctrlPr>
                      </m:sSubPr>
                      <m:e>
                        <m:r>
                          <a:rPr lang="en-US" altLang="zh-CN" b="0" i="1" kern="50" spc="25" smtClean="0">
                            <a:latin typeface="Cambria Math" panose="02040503050406030204" pitchFamily="18" charset="0"/>
                            <a:ea typeface="宋体" panose="02010600030101010101" pitchFamily="2" charset="-122"/>
                          </a:rPr>
                          <m:t>𝑜</m:t>
                        </m:r>
                      </m:e>
                      <m:sub>
                        <m:r>
                          <a:rPr lang="en-US" altLang="zh-CN" i="1" kern="50" spc="25">
                            <a:latin typeface="Cambria Math" panose="02040503050406030204" pitchFamily="18" charset="0"/>
                            <a:ea typeface="宋体" panose="02010600030101010101" pitchFamily="2" charset="-122"/>
                          </a:rPr>
                          <m:t>1</m:t>
                        </m:r>
                      </m:sub>
                    </m:sSub>
                    <m:r>
                      <a:rPr lang="en-US" altLang="zh-CN" i="1" kern="50" spc="25">
                        <a:latin typeface="Cambria Math" panose="02040503050406030204" pitchFamily="18" charset="0"/>
                        <a:ea typeface="宋体" panose="02010600030101010101" pitchFamily="2" charset="-122"/>
                      </a:rPr>
                      <m:t>,</m:t>
                    </m:r>
                    <m:sSub>
                      <m:sSubPr>
                        <m:ctrlPr>
                          <a:rPr lang="en-US" altLang="zh-CN" i="1" kern="50" spc="25">
                            <a:latin typeface="Cambria Math" panose="02040503050406030204" pitchFamily="18" charset="0"/>
                            <a:ea typeface="宋体" panose="02010600030101010101" pitchFamily="2" charset="-122"/>
                          </a:rPr>
                        </m:ctrlPr>
                      </m:sSubPr>
                      <m:e>
                        <m:r>
                          <a:rPr lang="en-US" altLang="zh-CN" b="0" i="1" kern="50" spc="25" smtClean="0">
                            <a:latin typeface="Cambria Math" panose="02040503050406030204" pitchFamily="18" charset="0"/>
                            <a:ea typeface="宋体" panose="02010600030101010101" pitchFamily="2" charset="-122"/>
                          </a:rPr>
                          <m:t>𝑜</m:t>
                        </m:r>
                      </m:e>
                      <m:sub>
                        <m:r>
                          <a:rPr lang="en-US" altLang="zh-CN" i="1" kern="50" spc="25">
                            <a:latin typeface="Cambria Math" panose="02040503050406030204" pitchFamily="18" charset="0"/>
                            <a:ea typeface="宋体" panose="02010600030101010101" pitchFamily="2" charset="-122"/>
                          </a:rPr>
                          <m:t>2</m:t>
                        </m:r>
                      </m:sub>
                    </m:sSub>
                    <m:r>
                      <a:rPr lang="en-US" altLang="zh-CN" i="1" kern="50" spc="25">
                        <a:latin typeface="Cambria Math" panose="02040503050406030204" pitchFamily="18" charset="0"/>
                        <a:ea typeface="宋体" panose="02010600030101010101" pitchFamily="2" charset="-122"/>
                      </a:rPr>
                      <m:t>,</m:t>
                    </m:r>
                    <m:r>
                      <a:rPr lang="en-US" altLang="zh-CN" i="1" kern="50" spc="25">
                        <a:latin typeface="Cambria Math" panose="02040503050406030204" pitchFamily="18" charset="0"/>
                        <a:ea typeface="Cambria Math" panose="02040503050406030204" pitchFamily="18" charset="0"/>
                      </a:rPr>
                      <m:t>⋯,</m:t>
                    </m:r>
                    <m:sSub>
                      <m:sSubPr>
                        <m:ctrlPr>
                          <a:rPr lang="en-US" altLang="zh-CN" i="1" kern="50" spc="25">
                            <a:latin typeface="Cambria Math" panose="02040503050406030204" pitchFamily="18" charset="0"/>
                            <a:ea typeface="宋体" panose="02010600030101010101" pitchFamily="2" charset="-122"/>
                          </a:rPr>
                        </m:ctrlPr>
                      </m:sSubPr>
                      <m:e>
                        <m:r>
                          <a:rPr lang="en-US" altLang="zh-CN" b="0" i="1" kern="50" spc="25" smtClean="0">
                            <a:latin typeface="Cambria Math" panose="02040503050406030204" pitchFamily="18" charset="0"/>
                            <a:ea typeface="宋体" panose="02010600030101010101" pitchFamily="2" charset="-122"/>
                          </a:rPr>
                          <m:t>𝑜</m:t>
                        </m:r>
                      </m:e>
                      <m:sub>
                        <m:r>
                          <a:rPr lang="en-US" altLang="zh-CN" i="1" kern="50" spc="25">
                            <a:latin typeface="Cambria Math" panose="02040503050406030204" pitchFamily="18" charset="0"/>
                            <a:ea typeface="宋体" panose="02010600030101010101" pitchFamily="2" charset="-122"/>
                          </a:rPr>
                          <m:t>𝑇</m:t>
                        </m:r>
                      </m:sub>
                    </m:sSub>
                    <m:r>
                      <a:rPr lang="en-US" altLang="zh-CN" i="1" kern="50" spc="25">
                        <a:latin typeface="Cambria Math" panose="02040503050406030204" pitchFamily="18" charset="0"/>
                        <a:ea typeface="宋体" panose="02010600030101010101" pitchFamily="2" charset="-122"/>
                      </a:rPr>
                      <m:t>)</m:t>
                    </m:r>
                  </m:oMath>
                </a14:m>
                <a:r>
                  <a:rPr lang="en-US" altLang="zh-CN" kern="50" spc="25" dirty="0">
                    <a:latin typeface="Times New Roman" panose="02020603050405020304" pitchFamily="18" charset="0"/>
                    <a:ea typeface="宋体" panose="02010600030101010101" pitchFamily="2" charset="-122"/>
                  </a:rPr>
                  <a:t> where the model parameters </a:t>
                </a:r>
                <a14:m>
                  <m:oMath xmlns:m="http://schemas.openxmlformats.org/officeDocument/2006/math">
                    <m:r>
                      <a:rPr lang="zh-CN" altLang="en-US" i="1" kern="50" spc="25">
                        <a:latin typeface="Cambria Math" panose="02040503050406030204" pitchFamily="18" charset="0"/>
                        <a:ea typeface="宋体" panose="02010600030101010101" pitchFamily="2" charset="-122"/>
                      </a:rPr>
                      <m:t>𝜆</m:t>
                    </m:r>
                  </m:oMath>
                </a14:m>
                <a:r>
                  <a:rPr lang="en-US" altLang="zh-CN" kern="50" spc="25" dirty="0">
                    <a:latin typeface="Times New Roman" panose="02020603050405020304" pitchFamily="18" charset="0"/>
                    <a:ea typeface="宋体" panose="02010600030101010101" pitchFamily="2" charset="-122"/>
                    <a:cs typeface="Times New Roman" panose="02020603050405020304" pitchFamily="18" charset="0"/>
                  </a:rPr>
                  <a:t>=(A,B,</a:t>
                </a:r>
                <a14:m>
                  <m:oMath xmlns:m="http://schemas.openxmlformats.org/officeDocument/2006/math">
                    <m:r>
                      <a:rPr lang="zh-CN" altLang="en-US" i="1" kern="50" spc="25">
                        <a:latin typeface="Cambria Math" panose="02040503050406030204" pitchFamily="18" charset="0"/>
                        <a:ea typeface="宋体" panose="02010600030101010101" pitchFamily="2" charset="-122"/>
                      </a:rPr>
                      <m:t>𝜋</m:t>
                    </m:r>
                  </m:oMath>
                </a14:m>
                <a:r>
                  <a:rPr lang="en-US" altLang="zh-CN" kern="50" spc="25"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50" spc="25" dirty="0">
                    <a:latin typeface="Times New Roman" panose="02020603050405020304" pitchFamily="18" charset="0"/>
                    <a:ea typeface="宋体" panose="02010600030101010101" pitchFamily="2" charset="-122"/>
                  </a:rPr>
                  <a:t> are known. In other words, the objective is to determine the state sequence that is most probable, given the observed sequence.</a:t>
                </a:r>
              </a:p>
              <a:p>
                <a:pPr algn="just"/>
                <a:endParaRPr lang="en-US" altLang="zh-CN" kern="50" spc="25" dirty="0">
                  <a:latin typeface="Times New Roman" panose="02020603050405020304" pitchFamily="18" charset="0"/>
                  <a:ea typeface="宋体" panose="02010600030101010101" pitchFamily="2" charset="-122"/>
                </a:endParaRPr>
              </a:p>
              <a:p>
                <a:pPr algn="just"/>
                <a:r>
                  <a:rPr lang="en-US" altLang="zh-CN" sz="1800" b="1" i="1" kern="50" spc="25" dirty="0">
                    <a:latin typeface="Times New Roman" panose="02020603050405020304" pitchFamily="18" charset="0"/>
                    <a:ea typeface="宋体" panose="02010600030101010101" pitchFamily="2" charset="-122"/>
                  </a:rPr>
                  <a:t>Example</a:t>
                </a:r>
                <a:r>
                  <a:rPr lang="en-US" altLang="zh-CN" sz="1800" kern="50" spc="25" dirty="0">
                    <a:effectLst/>
                    <a:latin typeface="Times New Roman" panose="02020603050405020304" pitchFamily="18" charset="0"/>
                    <a:ea typeface="宋体" panose="02010600030101010101" pitchFamily="2" charset="-122"/>
                  </a:rPr>
                  <a:t> Considering the box-and-ball model </a:t>
                </a:r>
                <a14:m>
                  <m:oMath xmlns:m="http://schemas.openxmlformats.org/officeDocument/2006/math">
                    <m:r>
                      <a:rPr lang="en-US" altLang="zh-CN" sz="1800" i="1" kern="50" spc="25">
                        <a:effectLst/>
                        <a:latin typeface="Cambria Math" panose="02040503050406030204" pitchFamily="18" charset="0"/>
                        <a:ea typeface="宋体" panose="02010600030101010101" pitchFamily="2" charset="-122"/>
                      </a:rPr>
                      <m:t>𝜆</m:t>
                    </m:r>
                    <m:r>
                      <a:rPr lang="en-US" altLang="zh-CN" sz="1800" i="1" kern="50" spc="25">
                        <a:effectLst/>
                        <a:latin typeface="Cambria Math" panose="02040503050406030204" pitchFamily="18" charset="0"/>
                        <a:ea typeface="宋体" panose="02010600030101010101" pitchFamily="2" charset="-122"/>
                      </a:rPr>
                      <m:t>=(</m:t>
                    </m:r>
                    <m:r>
                      <a:rPr lang="en-US" altLang="zh-CN" sz="1800" i="1" kern="50" spc="25">
                        <a:effectLst/>
                        <a:latin typeface="Cambria Math" panose="02040503050406030204" pitchFamily="18" charset="0"/>
                        <a:ea typeface="宋体" panose="02010600030101010101" pitchFamily="2" charset="-122"/>
                      </a:rPr>
                      <m:t>𝐴</m:t>
                    </m:r>
                    <m:r>
                      <a:rPr lang="en-US" altLang="zh-CN" sz="1800" i="1" kern="50" spc="25">
                        <a:effectLst/>
                        <a:latin typeface="Cambria Math" panose="02040503050406030204" pitchFamily="18" charset="0"/>
                        <a:ea typeface="宋体" panose="02010600030101010101" pitchFamily="2" charset="-122"/>
                      </a:rPr>
                      <m:t>,</m:t>
                    </m:r>
                    <m:r>
                      <a:rPr lang="en-US" altLang="zh-CN" sz="1800" i="1" kern="50" spc="25">
                        <a:effectLst/>
                        <a:latin typeface="Cambria Math" panose="02040503050406030204" pitchFamily="18" charset="0"/>
                        <a:ea typeface="宋体" panose="02010600030101010101" pitchFamily="2" charset="-122"/>
                      </a:rPr>
                      <m:t>𝐵</m:t>
                    </m:r>
                    <m:r>
                      <a:rPr lang="en-US" altLang="zh-CN" sz="1800" i="1" kern="50" spc="25">
                        <a:effectLst/>
                        <a:latin typeface="Cambria Math" panose="02040503050406030204" pitchFamily="18" charset="0"/>
                        <a:ea typeface="宋体" panose="02010600030101010101" pitchFamily="2" charset="-122"/>
                      </a:rPr>
                      <m:t>,</m:t>
                    </m:r>
                    <m:r>
                      <a:rPr lang="en-US" altLang="zh-CN" sz="1800" i="1" kern="50" spc="25">
                        <a:effectLst/>
                        <a:latin typeface="Cambria Math" panose="02040503050406030204" pitchFamily="18" charset="0"/>
                        <a:ea typeface="宋体" panose="02010600030101010101" pitchFamily="2" charset="-122"/>
                      </a:rPr>
                      <m:t>𝜋</m:t>
                    </m:r>
                    <m:r>
                      <a:rPr lang="en-US" altLang="zh-CN" sz="1800" i="1" kern="50" spc="25">
                        <a:effectLst/>
                        <a:latin typeface="Cambria Math" panose="02040503050406030204" pitchFamily="18" charset="0"/>
                        <a:ea typeface="宋体" panose="02010600030101010101" pitchFamily="2" charset="-122"/>
                      </a:rPr>
                      <m:t>)</m:t>
                    </m:r>
                  </m:oMath>
                </a14:m>
                <a:r>
                  <a:rPr lang="en-US" altLang="zh-CN" sz="1800" kern="50" spc="25" dirty="0">
                    <a:effectLst/>
                    <a:latin typeface="Times New Roman" panose="02020603050405020304" pitchFamily="18" charset="0"/>
                    <a:ea typeface="宋体" panose="02010600030101010101" pitchFamily="2" charset="-122"/>
                  </a:rPr>
                  <a:t>, sets of states </a:t>
                </a:r>
                <a14:m>
                  <m:oMath xmlns:m="http://schemas.openxmlformats.org/officeDocument/2006/math">
                    <m:r>
                      <a:rPr lang="en-US" altLang="zh-CN" sz="1800" i="1" kern="50" spc="25">
                        <a:effectLst/>
                        <a:latin typeface="Cambria Math" panose="02040503050406030204" pitchFamily="18" charset="0"/>
                        <a:ea typeface="宋体" panose="02010600030101010101" pitchFamily="2" charset="-122"/>
                      </a:rPr>
                      <m:t>𝑄</m:t>
                    </m:r>
                    <m:r>
                      <a:rPr lang="en-US" altLang="zh-CN" sz="1800" i="1" kern="50" spc="25">
                        <a:effectLst/>
                        <a:latin typeface="Cambria Math" panose="02040503050406030204" pitchFamily="18" charset="0"/>
                        <a:ea typeface="宋体" panose="02010600030101010101" pitchFamily="2" charset="-122"/>
                      </a:rPr>
                      <m:t>={1,2,3}</m:t>
                    </m:r>
                  </m:oMath>
                </a14:m>
                <a:r>
                  <a:rPr lang="en-US" altLang="zh-CN" sz="1800" kern="50" spc="25" dirty="0">
                    <a:effectLst/>
                    <a:latin typeface="Times New Roman" panose="02020603050405020304" pitchFamily="18" charset="0"/>
                    <a:ea typeface="宋体" panose="02010600030101010101" pitchFamily="2" charset="-122"/>
                  </a:rPr>
                  <a:t>, and sets of observations </a:t>
                </a:r>
                <a14:m>
                  <m:oMath xmlns:m="http://schemas.openxmlformats.org/officeDocument/2006/math">
                    <m:r>
                      <a:rPr lang="en-US" altLang="zh-CN" sz="1800" i="1" kern="50" spc="25">
                        <a:effectLst/>
                        <a:latin typeface="Cambria Math" panose="02040503050406030204" pitchFamily="18" charset="0"/>
                        <a:ea typeface="宋体" panose="02010600030101010101" pitchFamily="2" charset="-122"/>
                      </a:rPr>
                      <m:t>𝑉</m:t>
                    </m:r>
                    <m:r>
                      <a:rPr lang="en-US" altLang="zh-CN" sz="1800" i="1" kern="50" spc="25">
                        <a:effectLst/>
                        <a:latin typeface="Cambria Math" panose="02040503050406030204" pitchFamily="18" charset="0"/>
                        <a:ea typeface="宋体" panose="02010600030101010101" pitchFamily="2" charset="-122"/>
                      </a:rPr>
                      <m:t>={</m:t>
                    </m:r>
                    <m:r>
                      <a:rPr lang="en-US" altLang="zh-CN" sz="1800" i="1" kern="50" spc="25">
                        <a:effectLst/>
                        <a:latin typeface="Cambria Math" panose="02040503050406030204" pitchFamily="18" charset="0"/>
                        <a:ea typeface="宋体" panose="02010600030101010101" pitchFamily="2" charset="-122"/>
                      </a:rPr>
                      <m:t>𝑟𝑒𝑑</m:t>
                    </m:r>
                    <m:r>
                      <a:rPr lang="en-US" altLang="zh-CN" sz="1800" i="1" kern="50" spc="25">
                        <a:effectLst/>
                        <a:latin typeface="Cambria Math" panose="02040503050406030204" pitchFamily="18" charset="0"/>
                        <a:ea typeface="宋体" panose="02010600030101010101" pitchFamily="2" charset="-122"/>
                      </a:rPr>
                      <m:t>,</m:t>
                    </m:r>
                    <m:r>
                      <a:rPr lang="en-US" altLang="zh-CN" sz="1800" i="1" kern="50" spc="25">
                        <a:effectLst/>
                        <a:latin typeface="Cambria Math" panose="02040503050406030204" pitchFamily="18" charset="0"/>
                        <a:ea typeface="宋体" panose="02010600030101010101" pitchFamily="2" charset="-122"/>
                      </a:rPr>
                      <m:t>𝑤h𝑖𝑡𝑒</m:t>
                    </m:r>
                    <m:r>
                      <a:rPr lang="en-US" altLang="zh-CN" sz="1800" i="1" kern="50" spc="25">
                        <a:effectLst/>
                        <a:latin typeface="Cambria Math" panose="02040503050406030204" pitchFamily="18" charset="0"/>
                        <a:ea typeface="宋体" panose="02010600030101010101" pitchFamily="2" charset="-122"/>
                      </a:rPr>
                      <m:t>}</m:t>
                    </m:r>
                  </m:oMath>
                </a14:m>
                <a:r>
                  <a:rPr lang="en-US" altLang="zh-CN" sz="1800" kern="50" spc="25" dirty="0">
                    <a:effectLst/>
                    <a:latin typeface="Times New Roman" panose="02020603050405020304" pitchFamily="18" charset="0"/>
                    <a:ea typeface="宋体" panose="02010600030101010101" pitchFamily="2" charset="-122"/>
                  </a:rPr>
                  <a:t>.</a:t>
                </a:r>
              </a:p>
              <a:p>
                <a:pPr algn="just"/>
                <a14:m>
                  <m:oMathPara xmlns:m="http://schemas.openxmlformats.org/officeDocument/2006/math">
                    <m:oMathParaPr>
                      <m:jc m:val="centerGroup"/>
                    </m:oMathParaPr>
                    <m:oMath xmlns:m="http://schemas.openxmlformats.org/officeDocument/2006/math">
                      <m:r>
                        <a:rPr lang="en-US" altLang="zh-CN" sz="1800" i="1" kern="50" spc="25"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50" spc="25"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50" spc="25">
                              <a:effectLst/>
                              <a:latin typeface="Cambria Math" panose="02040503050406030204" pitchFamily="18" charset="0"/>
                              <a:ea typeface="Cambria Math" panose="02040503050406030204" pitchFamily="18" charset="0"/>
                            </a:rPr>
                          </m:ctrlPr>
                        </m:dPr>
                        <m:e>
                          <m:m>
                            <m:mPr>
                              <m:mcs>
                                <m:mc>
                                  <m:mcPr>
                                    <m:count m:val="3"/>
                                    <m:mcJc m:val="center"/>
                                  </m:mcPr>
                                </m:mc>
                              </m:mcs>
                              <m:ctrlPr>
                                <a:rPr lang="zh-CN" altLang="zh-CN" sz="1800" i="1" kern="50" spc="25">
                                  <a:effectLst/>
                                  <a:latin typeface="Cambria Math" panose="02040503050406030204" pitchFamily="18" charset="0"/>
                                  <a:ea typeface="Cambria Math" panose="02040503050406030204" pitchFamily="18" charset="0"/>
                                </a:rPr>
                              </m:ctrlPr>
                            </m:mPr>
                            <m:mr>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0.5</m:t>
                                </m:r>
                              </m:e>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0.2</m:t>
                                </m:r>
                              </m:e>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0.3</m:t>
                                </m:r>
                              </m:e>
                            </m:mr>
                            <m:mr>
                              <m:e>
                                <m:r>
                                  <a:rPr lang="en-US" altLang="zh-CN" sz="1800" i="1" kern="50" spc="25">
                                    <a:effectLst/>
                                    <a:latin typeface="Cambria Math" panose="02040503050406030204" pitchFamily="18" charset="0"/>
                                    <a:ea typeface="Cambria Math" panose="02040503050406030204" pitchFamily="18" charset="0"/>
                                    <a:cs typeface="Cambria Math" panose="02040503050406030204" pitchFamily="18" charset="0"/>
                                  </a:rPr>
                                  <m:t>0.3</m:t>
                                </m:r>
                              </m:e>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0.5</m:t>
                                </m:r>
                              </m:e>
                              <m:e>
                                <m:r>
                                  <a:rPr lang="en-US" altLang="zh-CN" sz="1800" i="1" kern="50" spc="25">
                                    <a:effectLst/>
                                    <a:latin typeface="Cambria Math" panose="02040503050406030204" pitchFamily="18" charset="0"/>
                                    <a:ea typeface="Cambria Math" panose="02040503050406030204" pitchFamily="18" charset="0"/>
                                    <a:cs typeface="Cambria Math" panose="02040503050406030204" pitchFamily="18" charset="0"/>
                                  </a:rPr>
                                  <m:t>0.2</m:t>
                                </m:r>
                              </m:e>
                            </m:mr>
                            <m:mr>
                              <m:e>
                                <m:r>
                                  <a:rPr lang="en-US" altLang="zh-CN" sz="1800" i="1" kern="50" spc="25">
                                    <a:effectLst/>
                                    <a:latin typeface="Cambria Math" panose="02040503050406030204" pitchFamily="18" charset="0"/>
                                    <a:ea typeface="Cambria Math" panose="02040503050406030204" pitchFamily="18" charset="0"/>
                                    <a:cs typeface="Cambria Math" panose="02040503050406030204" pitchFamily="18" charset="0"/>
                                  </a:rPr>
                                  <m:t>0.2</m:t>
                                </m:r>
                              </m:e>
                              <m:e>
                                <m:r>
                                  <a:rPr lang="en-US" altLang="zh-CN" sz="1800" i="1" kern="50" spc="25">
                                    <a:effectLst/>
                                    <a:latin typeface="Cambria Math" panose="02040503050406030204" pitchFamily="18" charset="0"/>
                                    <a:ea typeface="Cambria Math" panose="02040503050406030204" pitchFamily="18" charset="0"/>
                                    <a:cs typeface="Cambria Math" panose="02040503050406030204" pitchFamily="18" charset="0"/>
                                  </a:rPr>
                                  <m:t>0.3</m:t>
                                </m:r>
                              </m:e>
                              <m:e>
                                <m:r>
                                  <a:rPr lang="en-US" altLang="zh-CN" sz="1800" i="1" kern="50" spc="25">
                                    <a:effectLst/>
                                    <a:latin typeface="Cambria Math" panose="02040503050406030204" pitchFamily="18" charset="0"/>
                                    <a:ea typeface="Cambria Math" panose="02040503050406030204" pitchFamily="18" charset="0"/>
                                    <a:cs typeface="Cambria Math" panose="02040503050406030204" pitchFamily="18" charset="0"/>
                                  </a:rPr>
                                  <m:t>0.5</m:t>
                                </m:r>
                              </m:e>
                            </m:mr>
                          </m:m>
                        </m:e>
                      </m:d>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50" spc="2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50" spc="25">
                                  <a:effectLst/>
                                  <a:latin typeface="Cambria Math" panose="02040503050406030204" pitchFamily="18" charset="0"/>
                                  <a:ea typeface="Cambria Math" panose="02040503050406030204" pitchFamily="18" charset="0"/>
                                </a:rPr>
                              </m:ctrlPr>
                            </m:mPr>
                            <m:mr>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0.5</m:t>
                                </m:r>
                              </m:e>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0.5</m:t>
                                </m:r>
                              </m:e>
                            </m:mr>
                            <m:mr>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0.4</m:t>
                                </m:r>
                              </m:e>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0.6</m:t>
                                </m:r>
                              </m:e>
                            </m:mr>
                            <m:mr>
                              <m:e>
                                <m:r>
                                  <a:rPr lang="en-US" altLang="zh-CN" sz="1800" i="1" kern="50" spc="25">
                                    <a:effectLst/>
                                    <a:latin typeface="Cambria Math" panose="02040503050406030204" pitchFamily="18" charset="0"/>
                                    <a:ea typeface="Cambria Math" panose="02040503050406030204" pitchFamily="18" charset="0"/>
                                    <a:cs typeface="Cambria Math" panose="02040503050406030204" pitchFamily="18" charset="0"/>
                                  </a:rPr>
                                  <m:t>0.7</m:t>
                                </m:r>
                              </m:e>
                              <m:e>
                                <m:r>
                                  <a:rPr lang="en-US" altLang="zh-CN" sz="1800" i="1" kern="50" spc="25">
                                    <a:effectLst/>
                                    <a:latin typeface="Cambria Math" panose="02040503050406030204" pitchFamily="18" charset="0"/>
                                    <a:ea typeface="Cambria Math" panose="02040503050406030204" pitchFamily="18" charset="0"/>
                                    <a:cs typeface="Cambria Math" panose="02040503050406030204" pitchFamily="18" charset="0"/>
                                  </a:rPr>
                                  <m:t>0.3</m:t>
                                </m:r>
                              </m:e>
                            </m:mr>
                          </m:m>
                        </m:e>
                      </m:d>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𝜋</m:t>
                      </m:r>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50" spc="25">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800" i="1" kern="50" spc="25">
                                  <a:effectLst/>
                                  <a:latin typeface="Cambria Math" panose="02040503050406030204" pitchFamily="18" charset="0"/>
                                  <a:ea typeface="Cambria Math" panose="02040503050406030204" pitchFamily="18" charset="0"/>
                                </a:rPr>
                              </m:ctrlPr>
                            </m:mPr>
                            <m:mr>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0.2</m:t>
                                </m:r>
                              </m:e>
                            </m:mr>
                            <m:mr>
                              <m:e>
                                <m:r>
                                  <a:rPr lang="en-US" altLang="zh-CN" sz="1800" i="1" kern="50" spc="25">
                                    <a:effectLst/>
                                    <a:latin typeface="Cambria Math" panose="02040503050406030204" pitchFamily="18" charset="0"/>
                                    <a:ea typeface="宋体" panose="02010600030101010101" pitchFamily="2" charset="-122"/>
                                    <a:cs typeface="Times New Roman" panose="02020603050405020304" pitchFamily="18" charset="0"/>
                                  </a:rPr>
                                  <m:t>0.4</m:t>
                                </m:r>
                              </m:e>
                            </m:mr>
                            <m:mr>
                              <m:e>
                                <m:r>
                                  <a:rPr lang="en-US" altLang="zh-CN" sz="1800" i="1" kern="50" spc="25">
                                    <a:effectLst/>
                                    <a:latin typeface="Cambria Math" panose="02040503050406030204" pitchFamily="18" charset="0"/>
                                    <a:ea typeface="Cambria Math" panose="02040503050406030204" pitchFamily="18" charset="0"/>
                                    <a:cs typeface="Cambria Math" panose="02040503050406030204" pitchFamily="18" charset="0"/>
                                  </a:rPr>
                                  <m:t>0.4</m:t>
                                </m:r>
                              </m:e>
                            </m:mr>
                          </m:m>
                        </m:e>
                      </m:d>
                    </m:oMath>
                  </m:oMathPara>
                </a14:m>
                <a:endParaRPr lang="zh-CN" altLang="zh-CN" sz="1800" dirty="0">
                  <a:effectLst/>
                  <a:latin typeface="Times New Roman" panose="02020603050405020304" pitchFamily="18" charset="0"/>
                  <a:ea typeface="宋体" panose="02010600030101010101" pitchFamily="2" charset="-122"/>
                </a:endParaRPr>
              </a:p>
              <a:p>
                <a:pPr algn="just"/>
                <a:r>
                  <a:rPr lang="en-US" altLang="zh-CN" sz="1800" kern="50" spc="25" dirty="0">
                    <a:effectLst/>
                    <a:latin typeface="Times New Roman" panose="02020603050405020304" pitchFamily="18" charset="0"/>
                    <a:ea typeface="宋体" panose="02010600030101010101" pitchFamily="2" charset="-122"/>
                  </a:rPr>
                  <a:t>And given an observed sequence </a:t>
                </a:r>
                <a14:m>
                  <m:oMath xmlns:m="http://schemas.openxmlformats.org/officeDocument/2006/math">
                    <m:r>
                      <a:rPr lang="en-US" altLang="zh-CN" sz="1800" i="1" kern="50" spc="25">
                        <a:effectLst/>
                        <a:latin typeface="Cambria Math" panose="02040503050406030204" pitchFamily="18" charset="0"/>
                        <a:ea typeface="宋体" panose="02010600030101010101" pitchFamily="2" charset="-122"/>
                      </a:rPr>
                      <m:t>𝑂</m:t>
                    </m:r>
                    <m:r>
                      <a:rPr lang="en-US" altLang="zh-CN" sz="1800" i="1" kern="50" spc="25">
                        <a:effectLst/>
                        <a:latin typeface="Cambria Math" panose="02040503050406030204" pitchFamily="18" charset="0"/>
                        <a:ea typeface="宋体" panose="02010600030101010101" pitchFamily="2" charset="-122"/>
                      </a:rPr>
                      <m:t>=(</m:t>
                    </m:r>
                    <m:r>
                      <a:rPr lang="en-US" altLang="zh-CN" sz="1800" i="1" kern="50" spc="25">
                        <a:effectLst/>
                        <a:latin typeface="Cambria Math" panose="02040503050406030204" pitchFamily="18" charset="0"/>
                        <a:ea typeface="宋体" panose="02010600030101010101" pitchFamily="2" charset="-122"/>
                      </a:rPr>
                      <m:t>𝑟𝑒𝑑</m:t>
                    </m:r>
                    <m:r>
                      <a:rPr lang="en-US" altLang="zh-CN" sz="1800" i="1" kern="50" spc="25">
                        <a:effectLst/>
                        <a:latin typeface="Cambria Math" panose="02040503050406030204" pitchFamily="18" charset="0"/>
                        <a:ea typeface="宋体" panose="02010600030101010101" pitchFamily="2" charset="-122"/>
                      </a:rPr>
                      <m:t>, </m:t>
                    </m:r>
                    <m:r>
                      <a:rPr lang="en-US" altLang="zh-CN" sz="1800" i="1" kern="50" spc="25">
                        <a:effectLst/>
                        <a:latin typeface="Cambria Math" panose="02040503050406030204" pitchFamily="18" charset="0"/>
                        <a:ea typeface="宋体" panose="02010600030101010101" pitchFamily="2" charset="-122"/>
                      </a:rPr>
                      <m:t>𝑤h𝑖𝑡𝑒</m:t>
                    </m:r>
                    <m:r>
                      <a:rPr lang="en-US" altLang="zh-CN" sz="1800" i="1" kern="50" spc="25">
                        <a:effectLst/>
                        <a:latin typeface="Cambria Math" panose="02040503050406030204" pitchFamily="18" charset="0"/>
                        <a:ea typeface="宋体" panose="02010600030101010101" pitchFamily="2" charset="-122"/>
                      </a:rPr>
                      <m:t>, </m:t>
                    </m:r>
                    <m:r>
                      <a:rPr lang="en-US" altLang="zh-CN" sz="1800" i="1" kern="50" spc="25">
                        <a:effectLst/>
                        <a:latin typeface="Cambria Math" panose="02040503050406030204" pitchFamily="18" charset="0"/>
                        <a:ea typeface="宋体" panose="02010600030101010101" pitchFamily="2" charset="-122"/>
                      </a:rPr>
                      <m:t>𝑟𝑒𝑑</m:t>
                    </m:r>
                    <m:r>
                      <a:rPr lang="en-US" altLang="zh-CN" sz="1800" i="1" kern="50" spc="25">
                        <a:effectLst/>
                        <a:latin typeface="Cambria Math" panose="02040503050406030204" pitchFamily="18" charset="0"/>
                        <a:ea typeface="宋体" panose="02010600030101010101" pitchFamily="2" charset="-122"/>
                      </a:rPr>
                      <m:t>)</m:t>
                    </m:r>
                  </m:oMath>
                </a14:m>
                <a:r>
                  <a:rPr lang="en-US" altLang="zh-CN" sz="1800" kern="50" spc="25" dirty="0">
                    <a:effectLst/>
                    <a:latin typeface="Times New Roman" panose="02020603050405020304" pitchFamily="18" charset="0"/>
                    <a:ea typeface="宋体" panose="02010600030101010101" pitchFamily="2" charset="-122"/>
                  </a:rPr>
                  <a:t>, the goal is to determine the optimal sequence of states, also known as the optimal path </a:t>
                </a:r>
                <a14:m>
                  <m:oMath xmlns:m="http://schemas.openxmlformats.org/officeDocument/2006/math">
                    <m:sSup>
                      <m:sSupPr>
                        <m:ctrlPr>
                          <a:rPr lang="zh-CN" altLang="zh-CN" sz="1800" i="1" kern="50" spc="25">
                            <a:effectLst/>
                            <a:latin typeface="Cambria Math" panose="02040503050406030204" pitchFamily="18" charset="0"/>
                            <a:ea typeface="Cambria Math" panose="02040503050406030204" pitchFamily="18" charset="0"/>
                          </a:rPr>
                        </m:ctrlPr>
                      </m:sSupPr>
                      <m:e>
                        <m:r>
                          <a:rPr lang="en-US" altLang="zh-CN" sz="1800" b="0" i="1" kern="50" spc="25" smtClean="0">
                            <a:effectLst/>
                            <a:latin typeface="Cambria Math" panose="02040503050406030204" pitchFamily="18" charset="0"/>
                            <a:ea typeface="Cambria Math" panose="02040503050406030204" pitchFamily="18" charset="0"/>
                          </a:rPr>
                          <m:t>𝑆</m:t>
                        </m:r>
                      </m:e>
                      <m:sup>
                        <m:r>
                          <a:rPr lang="en-US" altLang="zh-CN" sz="1800" i="1" kern="50" spc="25">
                            <a:effectLst/>
                            <a:latin typeface="Cambria Math" panose="02040503050406030204" pitchFamily="18" charset="0"/>
                            <a:ea typeface="宋体" panose="02010600030101010101" pitchFamily="2" charset="-122"/>
                          </a:rPr>
                          <m:t>∗</m:t>
                        </m:r>
                      </m:sup>
                    </m:sSup>
                    <m:r>
                      <a:rPr lang="en-US" altLang="zh-CN" sz="1800" i="1" kern="50" spc="25">
                        <a:effectLst/>
                        <a:latin typeface="Cambria Math" panose="02040503050406030204" pitchFamily="18" charset="0"/>
                        <a:ea typeface="宋体" panose="02010600030101010101" pitchFamily="2" charset="-122"/>
                      </a:rPr>
                      <m:t>=(</m:t>
                    </m:r>
                    <m:sSup>
                      <m:sSupPr>
                        <m:ctrlPr>
                          <a:rPr lang="zh-CN" altLang="zh-CN" sz="1800" i="1" kern="50" spc="25">
                            <a:effectLst/>
                            <a:latin typeface="Cambria Math" panose="02040503050406030204" pitchFamily="18" charset="0"/>
                            <a:ea typeface="Cambria Math" panose="02040503050406030204" pitchFamily="18" charset="0"/>
                          </a:rPr>
                        </m:ctrlPr>
                      </m:sSupPr>
                      <m:e>
                        <m:sSub>
                          <m:sSubPr>
                            <m:ctrlPr>
                              <a:rPr lang="zh-CN" altLang="zh-CN" sz="1800" i="1" kern="50" spc="25">
                                <a:effectLst/>
                                <a:latin typeface="Cambria Math" panose="02040503050406030204" pitchFamily="18" charset="0"/>
                                <a:ea typeface="Cambria Math" panose="02040503050406030204" pitchFamily="18" charset="0"/>
                              </a:rPr>
                            </m:ctrlPr>
                          </m:sSubPr>
                          <m:e>
                            <m:r>
                              <a:rPr lang="en-US" altLang="zh-CN" sz="1800" b="0" i="1" kern="50" spc="25" smtClean="0">
                                <a:effectLst/>
                                <a:latin typeface="Cambria Math" panose="02040503050406030204" pitchFamily="18" charset="0"/>
                                <a:ea typeface="Cambria Math" panose="02040503050406030204" pitchFamily="18" charset="0"/>
                              </a:rPr>
                              <m:t>𝑠</m:t>
                            </m:r>
                          </m:e>
                          <m:sub>
                            <m:r>
                              <a:rPr lang="en-US" altLang="zh-CN" sz="1800" i="1" kern="50" spc="25">
                                <a:effectLst/>
                                <a:latin typeface="Cambria Math" panose="02040503050406030204" pitchFamily="18" charset="0"/>
                                <a:ea typeface="宋体" panose="02010600030101010101" pitchFamily="2" charset="-122"/>
                              </a:rPr>
                              <m:t>1</m:t>
                            </m:r>
                          </m:sub>
                        </m:sSub>
                      </m:e>
                      <m:sup>
                        <m:r>
                          <a:rPr lang="en-US" altLang="zh-CN" sz="1800" i="1" kern="50" spc="25">
                            <a:effectLst/>
                            <a:latin typeface="Cambria Math" panose="02040503050406030204" pitchFamily="18" charset="0"/>
                            <a:ea typeface="宋体" panose="02010600030101010101" pitchFamily="2" charset="-122"/>
                          </a:rPr>
                          <m:t>∗</m:t>
                        </m:r>
                      </m:sup>
                    </m:sSup>
                    <m:r>
                      <a:rPr lang="en-US" altLang="zh-CN" sz="1800" i="1" kern="50" spc="25">
                        <a:effectLst/>
                        <a:latin typeface="Cambria Math" panose="02040503050406030204" pitchFamily="18" charset="0"/>
                        <a:ea typeface="宋体" panose="02010600030101010101" pitchFamily="2" charset="-122"/>
                      </a:rPr>
                      <m:t>,</m:t>
                    </m:r>
                    <m:sSup>
                      <m:sSupPr>
                        <m:ctrlPr>
                          <a:rPr lang="zh-CN" altLang="zh-CN" sz="1800" i="1" kern="50" spc="25">
                            <a:effectLst/>
                            <a:latin typeface="Cambria Math" panose="02040503050406030204" pitchFamily="18" charset="0"/>
                            <a:ea typeface="Cambria Math" panose="02040503050406030204" pitchFamily="18" charset="0"/>
                          </a:rPr>
                        </m:ctrlPr>
                      </m:sSupPr>
                      <m:e>
                        <m:sSub>
                          <m:sSubPr>
                            <m:ctrlPr>
                              <a:rPr lang="zh-CN" altLang="zh-CN" sz="1800" i="1" kern="50" spc="25">
                                <a:effectLst/>
                                <a:latin typeface="Cambria Math" panose="02040503050406030204" pitchFamily="18" charset="0"/>
                                <a:ea typeface="Cambria Math" panose="02040503050406030204" pitchFamily="18" charset="0"/>
                              </a:rPr>
                            </m:ctrlPr>
                          </m:sSubPr>
                          <m:e>
                            <m:r>
                              <a:rPr lang="en-US" altLang="zh-CN" sz="1800" b="0" i="1" kern="50" spc="25" smtClean="0">
                                <a:effectLst/>
                                <a:latin typeface="Cambria Math" panose="02040503050406030204" pitchFamily="18" charset="0"/>
                                <a:ea typeface="Cambria Math" panose="02040503050406030204" pitchFamily="18" charset="0"/>
                              </a:rPr>
                              <m:t>𝑠</m:t>
                            </m:r>
                          </m:e>
                          <m:sub>
                            <m:r>
                              <a:rPr lang="en-US" altLang="zh-CN" sz="1800" i="1" kern="50" spc="25">
                                <a:effectLst/>
                                <a:latin typeface="Cambria Math" panose="02040503050406030204" pitchFamily="18" charset="0"/>
                                <a:ea typeface="宋体" panose="02010600030101010101" pitchFamily="2" charset="-122"/>
                              </a:rPr>
                              <m:t>2</m:t>
                            </m:r>
                          </m:sub>
                        </m:sSub>
                      </m:e>
                      <m:sup>
                        <m:r>
                          <a:rPr lang="en-US" altLang="zh-CN" sz="1800" i="1" kern="50" spc="25">
                            <a:effectLst/>
                            <a:latin typeface="Cambria Math" panose="02040503050406030204" pitchFamily="18" charset="0"/>
                            <a:ea typeface="宋体" panose="02010600030101010101" pitchFamily="2" charset="-122"/>
                          </a:rPr>
                          <m:t>∗</m:t>
                        </m:r>
                      </m:sup>
                    </m:sSup>
                    <m:r>
                      <a:rPr lang="en-US" altLang="zh-CN" sz="1800" i="1" kern="50" spc="25">
                        <a:effectLst/>
                        <a:latin typeface="Cambria Math" panose="02040503050406030204" pitchFamily="18" charset="0"/>
                        <a:ea typeface="宋体" panose="02010600030101010101" pitchFamily="2" charset="-122"/>
                      </a:rPr>
                      <m:t>,</m:t>
                    </m:r>
                    <m:sSup>
                      <m:sSupPr>
                        <m:ctrlPr>
                          <a:rPr lang="zh-CN" altLang="zh-CN" sz="1800" i="1" kern="50" spc="25">
                            <a:effectLst/>
                            <a:latin typeface="Cambria Math" panose="02040503050406030204" pitchFamily="18" charset="0"/>
                            <a:ea typeface="Cambria Math" panose="02040503050406030204" pitchFamily="18" charset="0"/>
                          </a:rPr>
                        </m:ctrlPr>
                      </m:sSupPr>
                      <m:e>
                        <m:sSub>
                          <m:sSubPr>
                            <m:ctrlPr>
                              <a:rPr lang="zh-CN" altLang="zh-CN" sz="1800" i="1" kern="50" spc="25">
                                <a:effectLst/>
                                <a:latin typeface="Cambria Math" panose="02040503050406030204" pitchFamily="18" charset="0"/>
                                <a:ea typeface="Cambria Math" panose="02040503050406030204" pitchFamily="18" charset="0"/>
                              </a:rPr>
                            </m:ctrlPr>
                          </m:sSubPr>
                          <m:e>
                            <m:r>
                              <a:rPr lang="en-US" altLang="zh-CN" sz="1800" b="0" i="1" kern="50" spc="25" smtClean="0">
                                <a:effectLst/>
                                <a:latin typeface="Cambria Math" panose="02040503050406030204" pitchFamily="18" charset="0"/>
                                <a:ea typeface="Cambria Math" panose="02040503050406030204" pitchFamily="18" charset="0"/>
                              </a:rPr>
                              <m:t>𝑠</m:t>
                            </m:r>
                          </m:e>
                          <m:sub>
                            <m:r>
                              <a:rPr lang="en-US" altLang="zh-CN" sz="1800" i="1" kern="50" spc="25">
                                <a:effectLst/>
                                <a:latin typeface="Cambria Math" panose="02040503050406030204" pitchFamily="18" charset="0"/>
                                <a:ea typeface="宋体" panose="02010600030101010101" pitchFamily="2" charset="-122"/>
                              </a:rPr>
                              <m:t>3</m:t>
                            </m:r>
                          </m:sub>
                        </m:sSub>
                      </m:e>
                      <m:sup>
                        <m:r>
                          <a:rPr lang="en-US" altLang="zh-CN" sz="1800" i="1" kern="50" spc="25">
                            <a:effectLst/>
                            <a:latin typeface="Cambria Math" panose="02040503050406030204" pitchFamily="18" charset="0"/>
                            <a:ea typeface="宋体" panose="02010600030101010101" pitchFamily="2" charset="-122"/>
                          </a:rPr>
                          <m:t>∗</m:t>
                        </m:r>
                      </m:sup>
                    </m:sSup>
                    <m:r>
                      <a:rPr lang="en-US" altLang="zh-CN" sz="1800" i="1" kern="50" spc="25">
                        <a:effectLst/>
                        <a:latin typeface="Cambria Math" panose="02040503050406030204" pitchFamily="18" charset="0"/>
                        <a:ea typeface="宋体" panose="02010600030101010101" pitchFamily="2" charset="-122"/>
                      </a:rPr>
                      <m:t>)</m:t>
                    </m:r>
                  </m:oMath>
                </a14:m>
                <a:r>
                  <a:rPr lang="en-US" altLang="zh-CN" sz="1800" kern="50" spc="25" dirty="0">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algn="just"/>
                <a:endParaRPr lang="en-US" altLang="zh-CN" kern="50" spc="25" dirty="0">
                  <a:latin typeface="Times New Roman" panose="02020603050405020304" pitchFamily="18" charset="0"/>
                  <a:ea typeface="宋体" panose="02010600030101010101" pitchFamily="2" charset="-122"/>
                </a:endParaRPr>
              </a:p>
              <a:p>
                <a:pPr algn="just"/>
                <a:r>
                  <a:rPr lang="en-US" altLang="zh-CN" kern="50" spc="25" dirty="0">
                    <a:latin typeface="Times New Roman" panose="02020603050405020304" pitchFamily="18" charset="0"/>
                    <a:ea typeface="宋体" panose="02010600030101010101" pitchFamily="2" charset="-122"/>
                  </a:rPr>
                  <a:t>And equally inspired by the algorithms course this semester, I will try to solve the prediction problem by </a:t>
                </a:r>
                <a:r>
                  <a:rPr lang="en-US" altLang="zh-CN" b="1" kern="50" spc="25" dirty="0">
                    <a:latin typeface="Times New Roman" panose="02020603050405020304" pitchFamily="18" charset="0"/>
                    <a:ea typeface="宋体" panose="02010600030101010101" pitchFamily="2" charset="-122"/>
                  </a:rPr>
                  <a:t>Brute force</a:t>
                </a:r>
                <a:r>
                  <a:rPr lang="en-US" altLang="zh-CN" kern="50" spc="25" dirty="0">
                    <a:latin typeface="Times New Roman" panose="02020603050405020304" pitchFamily="18" charset="0"/>
                    <a:ea typeface="宋体" panose="02010600030101010101" pitchFamily="2" charset="-122"/>
                  </a:rPr>
                  <a:t> inspired by approximation algorithm and </a:t>
                </a:r>
                <a:r>
                  <a:rPr lang="en-US" altLang="zh-CN" b="1" kern="50" spc="25" dirty="0">
                    <a:latin typeface="Times New Roman" panose="02020603050405020304" pitchFamily="18" charset="0"/>
                    <a:ea typeface="宋体" panose="02010600030101010101" pitchFamily="2" charset="-122"/>
                  </a:rPr>
                  <a:t>dynamic programming </a:t>
                </a:r>
                <a:r>
                  <a:rPr lang="en-US" altLang="zh-CN" kern="50" spc="25" dirty="0">
                    <a:latin typeface="Times New Roman" panose="02020603050405020304" pitchFamily="18" charset="0"/>
                    <a:ea typeface="宋体" panose="02010600030101010101" pitchFamily="2" charset="-122"/>
                  </a:rPr>
                  <a:t>which is also specifically called Viterbi algorithm</a:t>
                </a:r>
              </a:p>
            </p:txBody>
          </p:sp>
        </mc:Choice>
        <mc:Fallback>
          <p:sp>
            <p:nvSpPr>
              <p:cNvPr id="3" name="文本框 2">
                <a:extLst>
                  <a:ext uri="{FF2B5EF4-FFF2-40B4-BE49-F238E27FC236}">
                    <a16:creationId xmlns:a16="http://schemas.microsoft.com/office/drawing/2014/main" id="{9F7FF2E5-C45A-2848-346C-A19CACF3DAA3}"/>
                  </a:ext>
                </a:extLst>
              </p:cNvPr>
              <p:cNvSpPr txBox="1">
                <a:spLocks noRot="1" noChangeAspect="1" noMove="1" noResize="1" noEditPoints="1" noAdjustHandles="1" noChangeArrowheads="1" noChangeShapeType="1" noTextEdit="1"/>
              </p:cNvSpPr>
              <p:nvPr/>
            </p:nvSpPr>
            <p:spPr>
              <a:xfrm>
                <a:off x="570635" y="829558"/>
                <a:ext cx="11050730" cy="4431534"/>
              </a:xfrm>
              <a:prstGeom prst="rect">
                <a:avLst/>
              </a:prstGeom>
              <a:blipFill>
                <a:blip r:embed="rId2"/>
                <a:stretch>
                  <a:fillRect l="-497" t="-688" r="-497" b="-1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1440777"/>
      </p:ext>
    </p:extLst>
  </p:cSld>
  <p:clrMapOvr>
    <a:masterClrMapping/>
  </p:clrMapOvr>
</p:sld>
</file>

<file path=ppt/theme/theme1.xml><?xml version="1.0" encoding="utf-8"?>
<a:theme xmlns:a="http://schemas.openxmlformats.org/drawingml/2006/main" name="1_Office 主题​​">
  <a:themeElements>
    <a:clrScheme name="SJTU-2019">
      <a:dk1>
        <a:srgbClr val="000000"/>
      </a:dk1>
      <a:lt1>
        <a:srgbClr val="FFFFFF"/>
      </a:lt1>
      <a:dk2>
        <a:srgbClr val="1B1C21"/>
      </a:dk2>
      <a:lt2>
        <a:srgbClr val="DBDBDB"/>
      </a:lt2>
      <a:accent1>
        <a:srgbClr val="C8161E"/>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外宣普适">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1776</Words>
  <Application>Microsoft Office PowerPoint</Application>
  <PresentationFormat>宽屏</PresentationFormat>
  <Paragraphs>160</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Arial</vt:lpstr>
      <vt:lpstr>Cambria Math</vt:lpstr>
      <vt:lpstr>Consolas</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 新浩</dc:creator>
  <cp:lastModifiedBy>罗 新浩</cp:lastModifiedBy>
  <cp:revision>8</cp:revision>
  <dcterms:created xsi:type="dcterms:W3CDTF">2023-05-22T15:02:50Z</dcterms:created>
  <dcterms:modified xsi:type="dcterms:W3CDTF">2023-05-24T13:04:55Z</dcterms:modified>
</cp:coreProperties>
</file>