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62"/>
  </p:notesMasterIdLst>
  <p:handoutMasterIdLst>
    <p:handoutMasterId r:id="rId63"/>
  </p:handoutMasterIdLst>
  <p:sldIdLst>
    <p:sldId id="394" r:id="rId3"/>
    <p:sldId id="452" r:id="rId4"/>
    <p:sldId id="544" r:id="rId5"/>
    <p:sldId id="625" r:id="rId6"/>
    <p:sldId id="633" r:id="rId7"/>
    <p:sldId id="634" r:id="rId8"/>
    <p:sldId id="635" r:id="rId9"/>
    <p:sldId id="636" r:id="rId10"/>
    <p:sldId id="637" r:id="rId11"/>
    <p:sldId id="639" r:id="rId12"/>
    <p:sldId id="638" r:id="rId13"/>
    <p:sldId id="559" r:id="rId14"/>
    <p:sldId id="560" r:id="rId15"/>
    <p:sldId id="588" r:id="rId16"/>
    <p:sldId id="561" r:id="rId17"/>
    <p:sldId id="562" r:id="rId18"/>
    <p:sldId id="563" r:id="rId19"/>
    <p:sldId id="564" r:id="rId20"/>
    <p:sldId id="565" r:id="rId21"/>
    <p:sldId id="571" r:id="rId22"/>
    <p:sldId id="589" r:id="rId23"/>
    <p:sldId id="546" r:id="rId24"/>
    <p:sldId id="554" r:id="rId25"/>
    <p:sldId id="555" r:id="rId26"/>
    <p:sldId id="590" r:id="rId27"/>
    <p:sldId id="548" r:id="rId28"/>
    <p:sldId id="549" r:id="rId29"/>
    <p:sldId id="580" r:id="rId30"/>
    <p:sldId id="591" r:id="rId31"/>
    <p:sldId id="557" r:id="rId32"/>
    <p:sldId id="550" r:id="rId33"/>
    <p:sldId id="584" r:id="rId34"/>
    <p:sldId id="585" r:id="rId35"/>
    <p:sldId id="579" r:id="rId36"/>
    <p:sldId id="595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604" r:id="rId45"/>
    <p:sldId id="605" r:id="rId46"/>
    <p:sldId id="609" r:id="rId47"/>
    <p:sldId id="610" r:id="rId48"/>
    <p:sldId id="611" r:id="rId49"/>
    <p:sldId id="612" r:id="rId50"/>
    <p:sldId id="613" r:id="rId51"/>
    <p:sldId id="614" r:id="rId52"/>
    <p:sldId id="617" r:id="rId53"/>
    <p:sldId id="618" r:id="rId54"/>
    <p:sldId id="619" r:id="rId55"/>
    <p:sldId id="620" r:id="rId56"/>
    <p:sldId id="621" r:id="rId57"/>
    <p:sldId id="486" r:id="rId58"/>
    <p:sldId id="623" r:id="rId59"/>
    <p:sldId id="514" r:id="rId60"/>
    <p:sldId id="393" r:id="rId6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F7C113E-CAEA-45D6-A540-C5C0143EF0AF}">
          <p14:sldIdLst>
            <p14:sldId id="394"/>
            <p14:sldId id="452"/>
            <p14:sldId id="544"/>
          </p14:sldIdLst>
        </p14:section>
        <p14:section name="Objects and Classes" id="{507C30DD-EEAC-4B71-BD80-BAAB897097B5}">
          <p14:sldIdLst>
            <p14:sldId id="625"/>
            <p14:sldId id="633"/>
            <p14:sldId id="634"/>
            <p14:sldId id="635"/>
            <p14:sldId id="636"/>
            <p14:sldId id="637"/>
            <p14:sldId id="639"/>
            <p14:sldId id="638"/>
          </p14:sldIdLst>
        </p14:section>
        <p14:section name="Stack" id="{A0CEB577-D5B8-4EAE-B43B-70C2C7976287}">
          <p14:sldIdLst>
            <p14:sldId id="559"/>
            <p14:sldId id="560"/>
            <p14:sldId id="588"/>
            <p14:sldId id="561"/>
            <p14:sldId id="562"/>
            <p14:sldId id="563"/>
            <p14:sldId id="564"/>
            <p14:sldId id="565"/>
            <p14:sldId id="571"/>
            <p14:sldId id="589"/>
          </p14:sldIdLst>
        </p14:section>
        <p14:section name="Queue" id="{452AFB46-605B-464E-A8C4-7590EFC1D2C9}">
          <p14:sldIdLst>
            <p14:sldId id="546"/>
            <p14:sldId id="554"/>
            <p14:sldId id="555"/>
            <p14:sldId id="590"/>
            <p14:sldId id="548"/>
            <p14:sldId id="549"/>
            <p14:sldId id="580"/>
            <p14:sldId id="591"/>
            <p14:sldId id="557"/>
            <p14:sldId id="550"/>
            <p14:sldId id="584"/>
            <p14:sldId id="585"/>
            <p14:sldId id="579"/>
          </p14:sldIdLst>
        </p14:section>
        <p14:section name="Set" id="{F805AD11-F75C-4A35-BDC4-FD0E1CF1DB78}">
          <p14:sldIdLst>
            <p14:sldId id="595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</p14:sldIdLst>
        </p14:section>
        <p14:section name="Map" id="{A90DC559-3214-446A-AD2B-128C2E571248}">
          <p14:sldIdLst>
            <p14:sldId id="609"/>
            <p14:sldId id="610"/>
            <p14:sldId id="611"/>
            <p14:sldId id="612"/>
            <p14:sldId id="613"/>
            <p14:sldId id="614"/>
            <p14:sldId id="617"/>
            <p14:sldId id="618"/>
            <p14:sldId id="619"/>
            <p14:sldId id="620"/>
            <p14:sldId id="621"/>
          </p14:sldIdLst>
        </p14:section>
        <p14:section name="Conclusion" id="{3667E1BC-212D-4F3F-882D-14DB1F7F1C61}">
          <p14:sldIdLst>
            <p14:sldId id="486"/>
            <p14:sldId id="623"/>
            <p14:sldId id="51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87" d="100"/>
          <a:sy n="87" d="100"/>
        </p:scale>
        <p:origin x="96" y="2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commentAuthors" Target="commentAuthors.xml"/><Relationship Id="rId69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44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3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29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0357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12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22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37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4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02016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4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5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68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3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140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781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algorithms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Relationship Id="rId9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1" y="1142842"/>
            <a:ext cx="8382001" cy="9876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Objects, Classes and Collections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8"/>
            <a:ext cx="7910300" cy="12211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Objects and Classes Processing Sequences of Elements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57043" y="3882328"/>
            <a:ext cx="5040243" cy="2491578"/>
            <a:chOff x="6457043" y="3921617"/>
            <a:chExt cx="5040243" cy="2491578"/>
          </a:xfrm>
        </p:grpSpPr>
        <p:pic>
          <p:nvPicPr>
            <p:cNvPr id="22" name="Picture 4" descr="C:\Documents\Courses\OOP\OOP Images\bb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043" y="3921617"/>
              <a:ext cx="3009011" cy="233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" descr="C:\Documents\Courses\OOP\OOP Images\objects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499" y="3957476"/>
              <a:ext cx="2637787" cy="245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Java provides ready-to-use classes</a:t>
            </a:r>
          </a:p>
          <a:p>
            <a:pPr lvl="1"/>
            <a:r>
              <a:rPr lang="en-US" sz="3100" dirty="0"/>
              <a:t>Bundled into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packages</a:t>
            </a:r>
            <a:r>
              <a:rPr lang="en-US" sz="3100" b="1" dirty="0"/>
              <a:t> </a:t>
            </a:r>
            <a:r>
              <a:rPr lang="en-US" sz="3100" dirty="0"/>
              <a:t>like 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en-US" sz="3100" noProof="1"/>
              <a:t>, 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java.io</a:t>
            </a:r>
            <a:r>
              <a:rPr lang="en-US" sz="3100" noProof="1"/>
              <a:t>, 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sz="3100" noProof="1"/>
              <a:t>, </a:t>
            </a:r>
            <a:r>
              <a:rPr lang="en-US" sz="3100" dirty="0"/>
              <a:t>etc.</a:t>
            </a:r>
            <a:endParaRPr lang="en-US" dirty="0"/>
          </a:p>
          <a:p>
            <a:r>
              <a:rPr lang="en-US" dirty="0"/>
              <a:t>Using static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non-static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209894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effectLst/>
              </a:rPr>
              <a:t>int </a:t>
            </a:r>
            <a:r>
              <a:rPr lang="en-US" dirty="0"/>
              <a:t>num = Integer.</a:t>
            </a:r>
            <a:r>
              <a:rPr lang="en-US" dirty="0">
                <a:effectLst/>
              </a:rPr>
              <a:t>parseInt</a:t>
            </a:r>
            <a:r>
              <a:rPr lang="en-US" dirty="0"/>
              <a:t>(</a:t>
            </a:r>
            <a:r>
              <a:rPr lang="en-US" dirty="0">
                <a:effectLst/>
              </a:rPr>
              <a:t>"3,14"</a:t>
            </a:r>
            <a:r>
              <a:rPr lang="en-US" dirty="0"/>
              <a:t>);</a:t>
            </a:r>
          </a:p>
          <a:p>
            <a:r>
              <a:rPr lang="en-US" dirty="0"/>
              <a:t>double cosine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Math.cos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Math.PI</a:t>
            </a:r>
            <a:r>
              <a:rPr lang="en-US" dirty="0"/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012363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Random rnd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Random</a:t>
            </a:r>
            <a:r>
              <a:rPr lang="en-US" dirty="0"/>
              <a:t>();</a:t>
            </a:r>
          </a:p>
          <a:p>
            <a:r>
              <a:rPr lang="en-US" dirty="0"/>
              <a:t>int randomNumber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rnd</a:t>
            </a:r>
            <a:r>
              <a:rPr lang="en-US" dirty="0"/>
              <a:t>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nextInt</a:t>
            </a:r>
            <a:r>
              <a:rPr lang="en-US" dirty="0"/>
              <a:t>();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542212" y="2819400"/>
            <a:ext cx="4038600" cy="759544"/>
          </a:xfrm>
          <a:prstGeom prst="wedgeRoundRectCallout">
            <a:avLst>
              <a:gd name="adj1" fmla="val -65568"/>
              <a:gd name="adj2" fmla="val 439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Class.StaticMember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51612" y="4499241"/>
            <a:ext cx="3048000" cy="658866"/>
          </a:xfrm>
          <a:prstGeom prst="wedgeRoundRectCallout">
            <a:avLst>
              <a:gd name="adj1" fmla="val -71417"/>
              <a:gd name="adj2" fmla="val 597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new Class(…)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597774" y="5363025"/>
            <a:ext cx="3068638" cy="658866"/>
          </a:xfrm>
          <a:prstGeom prst="wedgeRoundRectCallout">
            <a:avLst>
              <a:gd name="adj1" fmla="val -81530"/>
              <a:gd name="adj2" fmla="val 102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Object.Member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0500" y="3724275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5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Collections API </a:t>
            </a:r>
            <a:r>
              <a:rPr lang="en-US" dirty="0"/>
              <a:t>provides functionality for storing, retrieving and manipulating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sequences of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API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9412" y="2286000"/>
            <a:ext cx="114300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ArrayList&lt;String&gt; names = </a:t>
            </a:r>
            <a:r>
              <a:rPr lang="en-US" sz="2800" dirty="0">
                <a:effectLst/>
              </a:rPr>
              <a:t>new </a:t>
            </a:r>
            <a:r>
              <a:rPr lang="en-US" sz="2800" dirty="0"/>
              <a:t>ArrayList&lt;&gt;();</a:t>
            </a:r>
            <a:br>
              <a:rPr lang="en-US" sz="2800" dirty="0"/>
            </a:br>
            <a:r>
              <a:rPr lang="en-US" sz="2800" dirty="0"/>
              <a:t>names.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</a:t>
            </a:r>
            <a:r>
              <a:rPr lang="en-US" sz="2800" dirty="0">
                <a:effectLst/>
              </a:rPr>
              <a:t>"Pesho"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Collections.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addAll</a:t>
            </a:r>
            <a:r>
              <a:rPr lang="en-US" sz="2800" dirty="0"/>
              <a:t>(names, </a:t>
            </a:r>
            <a:r>
              <a:rPr lang="en-US" sz="2800" dirty="0">
                <a:effectLst/>
              </a:rPr>
              <a:t>"Gosho"</a:t>
            </a:r>
            <a:r>
              <a:rPr lang="en-US" sz="2800" dirty="0"/>
              <a:t>, </a:t>
            </a:r>
            <a:r>
              <a:rPr lang="en-US" sz="2800" dirty="0">
                <a:effectLst/>
              </a:rPr>
              <a:t>"Mariika"</a:t>
            </a:r>
            <a:r>
              <a:rPr lang="en-US" sz="2800" dirty="0"/>
              <a:t>, </a:t>
            </a:r>
            <a:r>
              <a:rPr lang="en-US" sz="2800" dirty="0">
                <a:effectLst/>
              </a:rPr>
              <a:t>"Ivancho"</a:t>
            </a:r>
            <a:r>
              <a:rPr lang="en-US" sz="2800" dirty="0"/>
              <a:t>);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Collections.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sort</a:t>
            </a:r>
            <a:r>
              <a:rPr lang="en-US" sz="2800" dirty="0"/>
              <a:t>(names);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/>
              <a:t>Collections.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reverse</a:t>
            </a:r>
            <a:r>
              <a:rPr lang="en-US" sz="2800" dirty="0"/>
              <a:t>(names); </a:t>
            </a:r>
            <a:br>
              <a:rPr lang="en-US" sz="2800" dirty="0"/>
            </a:br>
            <a:r>
              <a:rPr lang="en-US" sz="2800" dirty="0"/>
              <a:t>names.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2800" dirty="0"/>
              <a:t>(</a:t>
            </a:r>
            <a:r>
              <a:rPr lang="en-US" sz="2800" dirty="0">
                <a:effectLst/>
              </a:rPr>
              <a:t>"Pesho"</a:t>
            </a:r>
            <a:r>
              <a:rPr lang="en-US" sz="2800" dirty="0"/>
              <a:t>); 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names.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clear</a:t>
            </a:r>
            <a:r>
              <a:rPr lang="en-US" sz="2800" dirty="0"/>
              <a:t>(); 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856412" y="3962518"/>
            <a:ext cx="4419600" cy="594461"/>
          </a:xfrm>
          <a:prstGeom prst="wedgeRoundRectCallout">
            <a:avLst>
              <a:gd name="adj1" fmla="val -84909"/>
              <a:gd name="adj2" fmla="val 18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[Gosho, Ivancho, Mariika, Pesho]</a:t>
            </a:r>
            <a:endParaRPr lang="en-US" sz="2800" b="1" noProof="1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856412" y="4724400"/>
            <a:ext cx="4419600" cy="594461"/>
          </a:xfrm>
          <a:prstGeom prst="wedgeRoundRectCallout">
            <a:avLst>
              <a:gd name="adj1" fmla="val -72617"/>
              <a:gd name="adj2" fmla="val -396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[Pesho, Mariika, Ivancho, Gosho]</a:t>
            </a:r>
            <a:endParaRPr lang="en-US" sz="2800" b="1" noProof="1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857783" y="5467910"/>
            <a:ext cx="3810000" cy="594461"/>
          </a:xfrm>
          <a:prstGeom prst="wedgeRoundRectCallout">
            <a:avLst>
              <a:gd name="adj1" fmla="val -99932"/>
              <a:gd name="adj2" fmla="val -90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[Mariika, Ivancho, Gosho]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808412" y="6001959"/>
            <a:ext cx="838200" cy="533400"/>
          </a:xfrm>
          <a:prstGeom prst="wedgeRoundRectCallout">
            <a:avLst>
              <a:gd name="adj1" fmla="val -104959"/>
              <a:gd name="adj2" fmla="val -34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[ ]</a:t>
            </a:r>
          </a:p>
        </p:txBody>
      </p:sp>
    </p:spTree>
    <p:extLst>
      <p:ext uri="{BB962C8B-B14F-4D97-AF65-F5344CB8AC3E}">
        <p14:creationId xmlns:p14="http://schemas.microsoft.com/office/powerpoint/2010/main" val="32260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0812" y="6553200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4800600"/>
            <a:ext cx="11637703" cy="1905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6D18E"/>
                </a:solidFill>
              </a:rPr>
              <a:t>Stack</a:t>
            </a:r>
            <a:br>
              <a:rPr lang="en-US" sz="6000" dirty="0">
                <a:solidFill>
                  <a:srgbClr val="F6D18E"/>
                </a:solidFill>
              </a:rPr>
            </a:br>
            <a:r>
              <a:rPr lang="en-US" sz="4400" dirty="0"/>
              <a:t>Last In First Out</a:t>
            </a:r>
            <a:endParaRPr lang="en-US" sz="4400" dirty="0">
              <a:solidFill>
                <a:srgbClr val="F6D18E"/>
              </a:solidFill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4970203" y="2747518"/>
            <a:ext cx="1879235" cy="2159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5116300" y="290384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5116300" y="35737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5116300" y="424365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6" name="Bent Arrow 25"/>
          <p:cNvSpPr/>
          <p:nvPr/>
        </p:nvSpPr>
        <p:spPr>
          <a:xfrm rot="5400000">
            <a:off x="3904239" y="723063"/>
            <a:ext cx="836526" cy="3200400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6246812" y="1910992"/>
            <a:ext cx="3610231" cy="830534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following functionality:</a:t>
            </a:r>
            <a:endParaRPr lang="en-US" b="1" dirty="0"/>
          </a:p>
          <a:p>
            <a:pPr lvl="1"/>
            <a:r>
              <a:rPr lang="en-US" dirty="0"/>
              <a:t>Pushing an element at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top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fo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31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5317173" y="4260893"/>
                <a:ext cx="1600200" cy="1891490"/>
                <a:chOff x="8685212" y="1078864"/>
                <a:chExt cx="1600200" cy="1891490"/>
              </a:xfrm>
            </p:grpSpPr>
            <p:sp>
              <p:nvSpPr>
                <p:cNvPr id="42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43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44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45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 flipH="1">
                  <a:off x="8788782" y="1078864"/>
                  <a:ext cx="1410569" cy="857034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64" name="Straight Arrow Connector 63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51" name="Group 50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52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53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54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55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6449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Creating a Stack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43434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(element);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pic>
        <p:nvPicPr>
          <p:cNvPr id="6" name="Picture 2" descr="http://cdn.sstatic.net/stackoverflow/img/apple-touch-icon@2.png?v=73d79a89bded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360" y="3543299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23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stack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ArrayDeque&lt;&gt;();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Stack Implementation (2)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21584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64116" y="43682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6" name="Picture 2" descr="http://cdn.sstatic.net/stackoverflow/img/apple-touch-icon@2.png?v=73d79a89bded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360" y="3505200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24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38" y="84211"/>
            <a:ext cx="9577597" cy="1058789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338324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243638" y="260820"/>
            <a:ext cx="11718174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pop()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Returns the last element from the stack </a:t>
            </a:r>
            <a:br>
              <a:rPr lang="en-US" sz="3400" kern="12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</a:br>
            <a:r>
              <a:rPr lang="en-US" sz="3400" kern="12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and removes it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214205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34259E-6 L -0.00026 -0.16008 C -0.00026 -0.23063 0.07778 -0.32015 0.14226 -0.32015 L 0.28765 -0.32015 " pathEditMode="relative" rAng="-5400000" ptsTypes="FfFF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160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2.1721E-6 L -0.00026 -0.2105 C -0.00026 -0.30303 0.07895 -0.42216 0.14317 -0.42216 L 0.28752 -0.42216 " pathEditMode="relative" rAng="16200000" ptsTypes="FfFF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2109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89232" y="551660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14655" y="2286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sz="3400" b="1" kern="1200" dirty="0">
                <a:solidFill>
                  <a:srgbClr val="F3BE60"/>
                </a:solidFill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cs typeface="Consolas" panose="020B0609020204030204" pitchFamily="49" charset="0"/>
              </a:rPr>
              <a:t>Returns the last element from the stack, but </a:t>
            </a: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does not</a:t>
            </a:r>
            <a:r>
              <a:rPr lang="en-US" sz="3400" b="1" kern="1200" dirty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cs typeface="Consolas" panose="020B0609020204030204" pitchFamily="49" charset="0"/>
              </a:rPr>
              <a:t>remove it</a:t>
            </a:r>
            <a:endParaRPr lang="en-US" sz="3400" b="1" kern="12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3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0013 -0.23895 C -0.00013 -0.34582 0.06201 -0.47791 0.11243 -0.47791 L 0.22486 -0.47791 " pathEditMode="relative" rAng="-5400000" ptsTypes="FfFF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6" y="-238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size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Integer[] arr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47012" y="4971758"/>
            <a:ext cx="2819400" cy="1163418"/>
          </a:xfrm>
          <a:prstGeom prst="wedgeRoundRectCallout">
            <a:avLst>
              <a:gd name="adj1" fmla="val -44574"/>
              <a:gd name="adj2" fmla="val -81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Retains the order of elements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Objects and Classes</a:t>
            </a:r>
            <a:endParaRPr lang="en-US" dirty="0">
              <a:solidFill>
                <a:schemeClr val="tx1">
                  <a:lumMod val="9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Stack&lt;E&gt;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/>
              <a:t>(LIFO – last in, first out)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>
                <a:latin typeface="+mj-lt"/>
                <a:cs typeface="Consolas" panose="020B0609020204030204" pitchFamily="49" charset="0"/>
              </a:rPr>
              <a:t>Stack Functionality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b="1" dirty="0"/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Queue&lt;E&gt;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(FIFO – first in, first out)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>
                <a:latin typeface="+mj-lt"/>
                <a:cs typeface="Consolas" panose="020B0609020204030204" pitchFamily="49" charset="0"/>
              </a:rPr>
              <a:t>Queue Functionality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offer()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poll()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noProof="1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HashSet&lt;E&gt;,TreeSet&lt;E&gt;,LinkedHashSet&lt;E&gt;</a:t>
            </a:r>
            <a:endParaRPr lang="en-US" sz="3400" noProof="1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noProof="1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V&gt;,TreeMap&lt;K,V&gt;,LinkedHashMap&lt;K,V&gt;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61946" lvl="1" indent="-457200">
              <a:lnSpc>
                <a:spcPct val="11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7212" y="26670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We are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given an arithmetical expression </a:t>
            </a:r>
            <a:r>
              <a:rPr lang="en-US" sz="3200" dirty="0"/>
              <a:t>with brackets 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with nesting</a:t>
            </a:r>
            <a:r>
              <a:rPr lang="en-US" sz="32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extract all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sub-expressions</a:t>
            </a:r>
            <a:r>
              <a:rPr lang="en-US" sz="3200" dirty="0"/>
              <a:t> in brackets</a:t>
            </a:r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71046" y="2880826"/>
            <a:ext cx="4846732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1 + (2 - (2 + 3) * 4 / (3 + 1)) * 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71046" y="4191000"/>
            <a:ext cx="4846732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(2 + 3)</a:t>
            </a:r>
          </a:p>
          <a:p>
            <a:pPr>
              <a:lnSpc>
                <a:spcPct val="110000"/>
              </a:lnSpc>
            </a:pPr>
            <a:r>
              <a:rPr lang="en-US" dirty="0"/>
              <a:t>(3 + 1)</a:t>
            </a:r>
          </a:p>
          <a:p>
            <a:pPr>
              <a:lnSpc>
                <a:spcPct val="110000"/>
              </a:lnSpc>
            </a:pPr>
            <a:r>
              <a:rPr lang="en-US" dirty="0"/>
              <a:t>(2 - (2 + 3) * 4 / (3 + 1))</a:t>
            </a:r>
          </a:p>
        </p:txBody>
      </p:sp>
      <p:sp>
        <p:nvSpPr>
          <p:cNvPr id="7" name="Right Arrow 18"/>
          <p:cNvSpPr/>
          <p:nvPr/>
        </p:nvSpPr>
        <p:spPr>
          <a:xfrm rot="5400000">
            <a:off x="5866037" y="3564475"/>
            <a:ext cx="456751" cy="541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936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531812" y="990600"/>
            <a:ext cx="108404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Initialize the stack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expression.length();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startIndex, i + 1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System.out.println(contents);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68036" y="4985220"/>
            <a:ext cx="12188824" cy="14155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6D18E"/>
                </a:solidFill>
              </a:rPr>
              <a:t>Queue</a:t>
            </a:r>
            <a:r>
              <a:rPr lang="en-US" sz="6600" dirty="0">
                <a:solidFill>
                  <a:srgbClr val="F6D18E"/>
                </a:solidFill>
              </a:rPr>
              <a:t/>
            </a:r>
            <a:br>
              <a:rPr lang="en-US" sz="6600" dirty="0">
                <a:solidFill>
                  <a:srgbClr val="F6D18E"/>
                </a:solidFill>
              </a:rPr>
            </a:br>
            <a:r>
              <a:rPr lang="en-US" sz="4400" dirty="0"/>
              <a:t>First In First Out</a:t>
            </a:r>
            <a:r>
              <a:rPr lang="en-US" sz="6600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5277" y="3505200"/>
            <a:ext cx="8140795" cy="779501"/>
            <a:chOff x="1865277" y="3505200"/>
            <a:chExt cx="8140795" cy="779501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85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following functionality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:</a:t>
            </a:r>
            <a:endParaRPr lang="en-US" dirty="0"/>
          </a:p>
          <a:p>
            <a:pPr lvl="1"/>
            <a:r>
              <a:rPr lang="en-US" dirty="0"/>
              <a:t>Adding an element at the end of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Removing</a:t>
            </a:r>
            <a:r>
              <a:rPr lang="en-US" dirty="0"/>
              <a:t> the first element from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first element of the queue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33" name="Group 32"/>
          <p:cNvGrpSpPr/>
          <p:nvPr/>
        </p:nvGrpSpPr>
        <p:grpSpPr>
          <a:xfrm flipH="1">
            <a:off x="2534419" y="236220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9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2534419" y="3537858"/>
            <a:ext cx="7119987" cy="1217019"/>
            <a:chOff x="2022426" y="3418574"/>
            <a:chExt cx="8140795" cy="1432859"/>
          </a:xfrm>
        </p:grpSpPr>
        <p:grpSp>
          <p:nvGrpSpPr>
            <p:cNvPr id="13" name="Group 12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7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8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31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2534419" y="5105400"/>
            <a:ext cx="7119987" cy="910293"/>
            <a:chOff x="2022426" y="4961634"/>
            <a:chExt cx="8140795" cy="961076"/>
          </a:xfrm>
        </p:grpSpPr>
        <p:grpSp>
          <p:nvGrpSpPr>
            <p:cNvPr id="21" name="Group 20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5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6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7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8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87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– throws exception if queue is full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offer() </a:t>
            </a:r>
            <a:r>
              <a:rPr lang="en-US" dirty="0">
                <a:latin typeface="+mj-lt"/>
              </a:rPr>
              <a:t>– returns false if queue is full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4724400"/>
            <a:ext cx="2286000" cy="1615218"/>
          </a:xfrm>
          <a:prstGeom prst="roundRect">
            <a:avLst>
              <a:gd name="adj" fmla="val 1344"/>
            </a:avLst>
          </a:prstGeom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64116" y="330075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60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throws exception if queue is empty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903993"/>
            <a:ext cx="1084049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5221069"/>
            <a:ext cx="1084049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peek();</a:t>
            </a: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4724400"/>
            <a:ext cx="2286000" cy="1615218"/>
          </a:xfrm>
          <a:prstGeom prst="roundRect">
            <a:avLst>
              <a:gd name="adj" fmla="val 1344"/>
            </a:avLst>
          </a:prstGeom>
        </p:spPr>
      </p:pic>
    </p:spTree>
    <p:extLst>
      <p:ext uri="{BB962C8B-B14F-4D97-AF65-F5344CB8AC3E}">
        <p14:creationId xmlns:p14="http://schemas.microsoft.com/office/powerpoint/2010/main" val="17180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79861"/>
            <a:ext cx="9601200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400" b="0" dirty="0">
                <a:solidFill>
                  <a:schemeClr val="tx1"/>
                </a:solidFill>
                <a:latin typeface="+mn-lt"/>
              </a:rPr>
              <a:t>Adds an element to the queue</a:t>
            </a:r>
            <a:endParaRPr lang="en-US" sz="34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1412" y="3559314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5212" y="35593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74767" y="28257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400" b="0" dirty="0">
                <a:solidFill>
                  <a:schemeClr val="tx1"/>
                </a:solidFill>
                <a:latin typeface="+mn-lt"/>
              </a:rPr>
              <a:t>Returns and removes first element</a:t>
            </a:r>
            <a:endParaRPr lang="en-US" sz="34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Children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form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circle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pass a hot potato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 child is removed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until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only one remains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Upon removal </a:t>
            </a:r>
            <a:r>
              <a:rPr lang="en-US" dirty="0"/>
              <a:t>the potato is passed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2812" y="4343620"/>
            <a:ext cx="9608563" cy="1429730"/>
            <a:chOff x="981649" y="4696728"/>
            <a:chExt cx="9608563" cy="1429730"/>
          </a:xfrm>
        </p:grpSpPr>
        <p:sp>
          <p:nvSpPr>
            <p:cNvPr id="18" name="Right Arrow 18"/>
            <p:cNvSpPr/>
            <p:nvPr/>
          </p:nvSpPr>
          <p:spPr>
            <a:xfrm>
              <a:off x="5939905" y="5229908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981649" y="4772708"/>
              <a:ext cx="3884617" cy="135375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noAutofit/>
            </a:bodyPr>
            <a:lstStyle/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Mimi Pepi Toshko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736916" y="4696728"/>
              <a:ext cx="3853296" cy="13535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noAutofit/>
            </a:bodyPr>
            <a:lstStyle/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Removed Pepi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Removed Mimi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Last is Toshko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592282"/>
            <a:ext cx="1084049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Initialize the queue and add children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6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9600" b="1" dirty="0" err="1" smtClean="0"/>
              <a:t>JavaFundamentals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checks the value of the first element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returns queue size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checks if element is in the queue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</a:t>
            </a:r>
            <a:r>
              <a:rPr lang="en-GB" dirty="0"/>
              <a:t>Utility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3505200"/>
            <a:ext cx="2286000" cy="1615218"/>
          </a:xfrm>
          <a:prstGeom prst="roundRect">
            <a:avLst>
              <a:gd name="adj" fmla="val 13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18629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61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7612" y="35593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73787" y="27986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400" b="0" dirty="0">
                <a:solidFill>
                  <a:schemeClr val="tx1"/>
                </a:solidFill>
                <a:latin typeface="+mn-lt"/>
              </a:rPr>
              <a:t>Gets the first element without removing it</a:t>
            </a:r>
            <a:endParaRPr lang="en-US" sz="3400" b="0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Rework the previous problem so that: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child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removed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only on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prime cycle</a:t>
            </a:r>
            <a:r>
              <a:rPr lang="en-US" b="1" dirty="0"/>
              <a:t> </a:t>
            </a:r>
            <a:r>
              <a:rPr lang="en-US" dirty="0"/>
              <a:t>(cycles start from 1)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If a cycle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prime</a:t>
            </a:r>
            <a:r>
              <a:rPr lang="en-US" dirty="0"/>
              <a:t>, just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child's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67449" y="3657600"/>
            <a:ext cx="8853926" cy="2055625"/>
            <a:chOff x="1736286" y="4696507"/>
            <a:chExt cx="8853926" cy="2055625"/>
          </a:xfrm>
        </p:grpSpPr>
        <p:sp>
          <p:nvSpPr>
            <p:cNvPr id="15" name="Right Arrow 18"/>
            <p:cNvSpPr/>
            <p:nvPr/>
          </p:nvSpPr>
          <p:spPr>
            <a:xfrm>
              <a:off x="5939905" y="5613470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36286" y="4696507"/>
              <a:ext cx="3884617" cy="20556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noAutofit/>
            </a:bodyPr>
            <a:lstStyle/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Mimi Pepi Toshko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736916" y="4696729"/>
              <a:ext cx="3853296" cy="2055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noAutofit/>
            </a:bodyPr>
            <a:lstStyle/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Removed Pepi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Prime Mimi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Prime Toshko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Removed Mimi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Last is Toshko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5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17687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6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4276492"/>
            <a:ext cx="11049000" cy="1402298"/>
          </a:xfrm>
        </p:spPr>
        <p:txBody>
          <a:bodyPr/>
          <a:lstStyle/>
          <a:p>
            <a:r>
              <a:rPr lang="en-US" sz="4800" dirty="0"/>
              <a:t>Practice: Working with Stacks and Queues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16" y="2433169"/>
            <a:ext cx="2595974" cy="1590289"/>
          </a:xfrm>
          <a:prstGeom prst="rect">
            <a:avLst/>
          </a:prstGeom>
        </p:spPr>
      </p:pic>
      <p:pic>
        <p:nvPicPr>
          <p:cNvPr id="7" name="Picture 2" descr="http://cdn.sstatic.net/stackoverflow/img/apple-touch-icon@2.png?v=73d79a89bded&amp;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014" y="1625580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9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5540" y="5410200"/>
            <a:ext cx="8938472" cy="1365365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sp>
        <p:nvSpPr>
          <p:cNvPr id="4" name="Oval 3"/>
          <p:cNvSpPr/>
          <p:nvPr/>
        </p:nvSpPr>
        <p:spPr>
          <a:xfrm>
            <a:off x="3198812" y="11606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3 </a:t>
            </a:r>
            <a:endParaRPr lang="en-US" sz="2800" dirty="0"/>
          </a:p>
          <a:p>
            <a:pPr algn="r"/>
            <a:r>
              <a:rPr lang="bg-BG" sz="2800" dirty="0"/>
              <a:t>  </a:t>
            </a:r>
            <a:endParaRPr lang="en-US" sz="2800" dirty="0"/>
          </a:p>
          <a:p>
            <a:pPr algn="ctr"/>
            <a:r>
              <a:rPr lang="bg-BG" sz="2800" dirty="0"/>
              <a:t>7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408612" y="11430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-3 </a:t>
            </a:r>
            <a:endParaRPr lang="en-US" sz="2800" dirty="0"/>
          </a:p>
          <a:p>
            <a:r>
              <a:rPr lang="bg-BG" sz="2800" dirty="0"/>
              <a:t>5</a:t>
            </a:r>
          </a:p>
          <a:p>
            <a:pPr algn="ctr"/>
            <a:r>
              <a:rPr lang="bg-BG" sz="2800" dirty="0"/>
              <a:t>46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33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 keeps unique elements</a:t>
            </a:r>
          </a:p>
          <a:p>
            <a:pPr lvl="1"/>
            <a:r>
              <a:rPr lang="en-US" dirty="0"/>
              <a:t>Provides methods for adding/removing/searching elements</a:t>
            </a:r>
          </a:p>
          <a:p>
            <a:pPr lvl="1"/>
            <a:r>
              <a:rPr lang="en-US" dirty="0"/>
              <a:t>Offers very fast performance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Initialization</a:t>
            </a:r>
          </a:p>
          <a:p>
            <a:pPr marL="377887" lvl="1" indent="0">
              <a:buNone/>
            </a:pP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size()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1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&amp;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.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isEmpty()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 in Java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1682" y="53340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.size()</a:t>
            </a:r>
            <a:r>
              <a:rPr lang="en-US" dirty="0"/>
              <a:t>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.isEmpty()</a:t>
            </a:r>
            <a:r>
              <a:rPr lang="en-US" dirty="0"/>
              <a:t>);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/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6614" y="3984559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HashSet&lt;&gt;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763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The elements are randomly ordered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400" dirty="0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13771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0.105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0.129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6062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923212" y="22098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2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  <a:endParaRPr lang="en-US" b="1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923212" y="5418743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923212" y="403032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71427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1" grpId="2" animBg="1"/>
      <p:bldP spid="41" grpId="3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The elements are ordered incrementally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75938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2.59259E-6 L 0.58765 -0.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-0.028 L 0.58765 0.038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58765 -0.18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0.03866 L 0.58765 0.1053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1.11111E-6 L 0.58765 -0.27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3" grpId="0" animBg="1"/>
      <p:bldP spid="23" grpId="1" animBg="1"/>
      <p:bldP spid="39" grpId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4812" y="4849906"/>
            <a:ext cx="8938472" cy="820600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3884" y="5782264"/>
            <a:ext cx="11940328" cy="654401"/>
          </a:xfrm>
        </p:spPr>
        <p:txBody>
          <a:bodyPr/>
          <a:lstStyle/>
          <a:p>
            <a:r>
              <a:rPr lang="en-US" sz="3600" dirty="0"/>
              <a:t>What is an Object? What is a Class? </a:t>
            </a:r>
          </a:p>
        </p:txBody>
      </p:sp>
      <p:pic>
        <p:nvPicPr>
          <p:cNvPr id="8" name="Picture 4" descr="C:\Documents\Courses\OOP\OOP Images\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9412" y="1977444"/>
            <a:ext cx="3505200" cy="271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The order of appearance is preserved</a:t>
            </a:r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721305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140595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-0.02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-0.27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that: </a:t>
            </a:r>
          </a:p>
          <a:p>
            <a:pPr lvl="1"/>
            <a:r>
              <a:rPr lang="en-US" dirty="0"/>
              <a:t>Records car number for every car </a:t>
            </a:r>
            <a:r>
              <a:rPr lang="en-US"/>
              <a:t>that enters </a:t>
            </a:r>
            <a:r>
              <a:rPr lang="en-US" dirty="0"/>
              <a:t>a parking lot</a:t>
            </a:r>
          </a:p>
          <a:p>
            <a:pPr lvl="1"/>
            <a:r>
              <a:rPr lang="en-US" dirty="0"/>
              <a:t>Removes car number when the car goes out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Parking Lot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455612" y="3796634"/>
            <a:ext cx="3657601" cy="914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581476" y="3936298"/>
            <a:ext cx="353173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IN, CA2844AA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646612" y="4013366"/>
            <a:ext cx="2057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455612" y="5349878"/>
            <a:ext cx="3657601" cy="914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379082" y="5441580"/>
            <a:ext cx="381065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OUT, CA2844AA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4646612" y="5564762"/>
            <a:ext cx="20574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7237411" y="3644270"/>
            <a:ext cx="2748077" cy="2529487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602198" y="3244157"/>
            <a:ext cx="20185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 Lot</a:t>
            </a:r>
            <a:endParaRPr lang="bg-BG" sz="16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403423" y="4870374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CA8686RA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403423" y="4335116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CA2384HT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403425" y="3774096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CA4466GA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403423" y="5431394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CA9999AT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399209" y="3373986"/>
            <a:ext cx="68480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</a:t>
            </a:r>
            <a:endParaRPr lang="bg-BG" sz="16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0412" y="63201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03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" grpId="0" animBg="1"/>
      <p:bldP spid="11" grpId="0" animBg="1"/>
      <p:bldP spid="12" grpId="0"/>
      <p:bldP spid="5" grpId="0" animBg="1"/>
      <p:bldP spid="15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18191" y="1263908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HashSet&lt;String&gt;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parkingLot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input = sc.nextLine();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(input.equals("END"))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String[] reminder = input.split(", ");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(reminder[0].equals("IN"))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(reminder[1]);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(reminder[1]);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9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guests:</a:t>
            </a:r>
          </a:p>
          <a:p>
            <a:pPr lvl="1"/>
            <a:r>
              <a:rPr lang="en-US" dirty="0"/>
              <a:t>Regular</a:t>
            </a:r>
          </a:p>
          <a:p>
            <a:pPr lvl="1"/>
            <a:r>
              <a:rPr lang="en-US" dirty="0"/>
              <a:t>VIP – their tickets starts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digit</a:t>
            </a:r>
          </a:p>
          <a:p>
            <a:r>
              <a:rPr lang="en-US" dirty="0"/>
              <a:t>First you will  receive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invited guests</a:t>
            </a:r>
          </a:p>
          <a:p>
            <a:r>
              <a:rPr lang="en-US" dirty="0"/>
              <a:t>Then you will receive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guests who came</a:t>
            </a:r>
          </a:p>
          <a:p>
            <a:r>
              <a:rPr lang="en-US" dirty="0"/>
              <a:t>Find how many guests didn't come to the party </a:t>
            </a:r>
          </a:p>
          <a:p>
            <a:r>
              <a:rPr lang="en-US" dirty="0"/>
              <a:t>Print all guests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didn’t come </a:t>
            </a:r>
            <a:r>
              <a:rPr lang="en-US" dirty="0"/>
              <a:t>(VIP first)</a:t>
            </a:r>
          </a:p>
          <a:p>
            <a:endParaRPr lang="en-US" dirty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SoftUni party </a:t>
            </a:r>
            <a:endParaRPr lang="bg-BG" dirty="0"/>
          </a:p>
        </p:txBody>
      </p:sp>
      <p:sp>
        <p:nvSpPr>
          <p:cNvPr id="15" name="Rounded Rectangle 14"/>
          <p:cNvSpPr/>
          <p:nvPr/>
        </p:nvSpPr>
        <p:spPr>
          <a:xfrm>
            <a:off x="8503076" y="2024398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SVQXQCbc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451832" y="990600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6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990600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 vip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 regular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input = sc.nextLine();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(input.equals("PARTY")) break;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sign = Character.toString(input.charAt(0));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.contains(sign)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vip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regular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Remove from guest, that came to party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regular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.addAll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(vip);</a:t>
            </a:r>
          </a:p>
          <a:p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399212" y="4267200"/>
            <a:ext cx="3810000" cy="762000"/>
          </a:xfrm>
          <a:prstGeom prst="wedgeRoundRectCallout">
            <a:avLst>
              <a:gd name="adj1" fmla="val -95344"/>
              <a:gd name="adj2" fmla="val -483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Returns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FFFFFF"/>
                </a:solidFill>
              </a:rPr>
              <a:t> or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false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2484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58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HashMap&lt;Key, Value&gt;</a:t>
            </a:r>
          </a:p>
        </p:txBody>
      </p:sp>
      <p:sp>
        <p:nvSpPr>
          <p:cNvPr id="4" name="Oval 3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иван </a:t>
            </a:r>
            <a:endParaRPr lang="en-US" sz="2800" dirty="0"/>
          </a:p>
          <a:p>
            <a:pPr algn="ctr"/>
            <a:r>
              <a:rPr lang="bg-BG" sz="2800" dirty="0"/>
              <a:t>гошо</a:t>
            </a:r>
            <a:endParaRPr lang="en-US" sz="2800" dirty="0"/>
          </a:p>
          <a:p>
            <a:pPr algn="ctr"/>
            <a:r>
              <a:rPr lang="bg-BG" sz="2800" dirty="0"/>
              <a:t>пешо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301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 by the indexes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pairs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843856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350340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5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1" grpId="0" animBg="1"/>
      <p:bldP spid="14" grpId="0"/>
      <p:bldP spid="15" grpId="0"/>
      <p:bldP spid="16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/>
          </a:p>
          <a:p>
            <a:pPr lvl="1"/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size()</a:t>
            </a:r>
          </a:p>
          <a:p>
            <a:pPr>
              <a:lnSpc>
                <a:spcPct val="100000"/>
              </a:lnSpc>
            </a:pPr>
            <a:r>
              <a:rPr lang="en-US" sz="31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.isEmpty()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 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799096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HashMap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 smtClean="0"/>
              <a:t>String</a:t>
            </a:r>
            <a:r>
              <a:rPr lang="en-US" dirty="0"/>
              <a:t>, Integer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map </a:t>
            </a:r>
            <a:r>
              <a:rPr lang="en-US" dirty="0"/>
              <a:t>= new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HashMap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1682" y="5032275"/>
            <a:ext cx="1051559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HashMap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 smtClean="0"/>
              <a:t>String, </a:t>
            </a:r>
            <a:r>
              <a:rPr lang="en-US" dirty="0"/>
              <a:t>Integer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hash = new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HashMap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&lt;&gt;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.size()</a:t>
            </a:r>
            <a:r>
              <a:rPr lang="en-US" dirty="0"/>
              <a:t>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.isEmpty()</a:t>
            </a:r>
            <a:r>
              <a:rPr lang="en-US" dirty="0"/>
              <a:t>);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/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189412" y="3109170"/>
            <a:ext cx="3429000" cy="557499"/>
          </a:xfrm>
          <a:prstGeom prst="wedgeRoundRectCallout">
            <a:avLst>
              <a:gd name="adj1" fmla="val -38826"/>
              <a:gd name="adj2" fmla="val -202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Type of values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065212" y="3109170"/>
            <a:ext cx="2667000" cy="557499"/>
          </a:xfrm>
          <a:prstGeom prst="wedgeRoundRectCallout">
            <a:avLst>
              <a:gd name="adj1" fmla="val 16279"/>
              <a:gd name="adj2" fmla="val -195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Type of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1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8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</a:t>
            </a:r>
            <a:r>
              <a:rPr lang="en-US" dirty="0">
                <a:latin typeface="Consolas" panose="020B0609020204030204" pitchFamily="49" charset="0"/>
              </a:rPr>
              <a:t>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put()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15141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1979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1979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0645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0645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331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4" grpId="2" animBg="1"/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5" grpId="0" animBg="1"/>
      <p:bldP spid="45" grpId="1" animBg="1"/>
      <p:bldP spid="45" grpId="2" animBg="1"/>
      <p:bldP spid="47" grpId="0" animBg="1"/>
      <p:bldP spid="47" grpId="1" animBg="1"/>
      <p:bldP spid="47" grpId="2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76184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95996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84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5996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</a:t>
            </a:r>
            <a:r>
              <a:rPr lang="en-US" dirty="0">
                <a:latin typeface="Consolas" panose="020B0609020204030204" pitchFamily="49" charset="0"/>
              </a:rPr>
              <a:t>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3524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85212" y="353806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>
                <a:solidFill>
                  <a:prstClr val="white"/>
                </a:solidFill>
              </a:rPr>
              <a:t>Pesho</a:t>
            </a:r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4532" y="3542526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prstClr val="white"/>
                </a:solidFill>
              </a:rPr>
              <a:t>0881-123-987</a:t>
            </a:r>
          </a:p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61841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9599611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55769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42" grpId="0" animBg="1"/>
      <p:bldP spid="42" grpId="1" animBg="1"/>
      <p:bldP spid="4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structure for describing and creating objects</a:t>
            </a:r>
          </a:p>
          <a:p>
            <a:pPr lvl="1"/>
            <a:r>
              <a:rPr lang="en-US" dirty="0"/>
              <a:t>Act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objects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same type</a:t>
            </a: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505200"/>
            <a:ext cx="1069377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Person </a:t>
            </a:r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70007" y="3077761"/>
            <a:ext cx="1911020" cy="542811"/>
          </a:xfrm>
          <a:prstGeom prst="wedgeRoundRectCallout">
            <a:avLst>
              <a:gd name="adj1" fmla="val -59943"/>
              <a:gd name="adj2" fmla="val 517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56480" y="2749518"/>
            <a:ext cx="16565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109179" y="5165589"/>
            <a:ext cx="1838744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2709" y="4652912"/>
            <a:ext cx="3698045" cy="1629997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523412" y="3810000"/>
            <a:ext cx="2360255" cy="921534"/>
          </a:xfrm>
          <a:prstGeom prst="wedgeRoundRectCallout">
            <a:avLst>
              <a:gd name="adj1" fmla="val -63851"/>
              <a:gd name="adj2" fmla="val 52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Maps - Example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503223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Integer&gt; vehicles = new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HashMap&lt;&gt;();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("BMW", 10);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for(String key: 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.keySet()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System.out.println(key + " - " + 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3223" y="4953000"/>
            <a:ext cx="112776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3" name="Down Arrow 2"/>
          <p:cNvSpPr/>
          <p:nvPr/>
        </p:nvSpPr>
        <p:spPr>
          <a:xfrm>
            <a:off x="5657391" y="4155710"/>
            <a:ext cx="484632" cy="685800"/>
          </a:xfrm>
          <a:prstGeom prst="downArrow">
            <a:avLst>
              <a:gd name="adj1" fmla="val 50000"/>
              <a:gd name="adj2" fmla="val 68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237412" y="4498610"/>
            <a:ext cx="3318905" cy="530589"/>
          </a:xfrm>
          <a:prstGeom prst="wedgeRoundRectCallout">
            <a:avLst>
              <a:gd name="adj1" fmla="val -1062"/>
              <a:gd name="adj2" fmla="val -1499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Return value for key 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142023" y="1705475"/>
            <a:ext cx="3429000" cy="557499"/>
          </a:xfrm>
          <a:prstGeom prst="wedgeRoundRectCallout">
            <a:avLst>
              <a:gd name="adj1" fmla="val -79533"/>
              <a:gd name="adj2" fmla="val 1700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Override first value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827031" y="2430333"/>
            <a:ext cx="3429000" cy="557499"/>
          </a:xfrm>
          <a:prstGeom prst="wedgeRoundRectCallout">
            <a:avLst>
              <a:gd name="adj1" fmla="val -110563"/>
              <a:gd name="adj2" fmla="val 913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Return set of all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72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 V&gt;</a:t>
            </a:r>
            <a:r>
              <a:rPr lang="en-US" dirty="0"/>
              <a:t> – put()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 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6433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37" grpId="0" animBg="1"/>
      <p:bldP spid="37" grpId="1" animBg="1"/>
      <p:bldP spid="43" grpId="0" animBg="1"/>
      <p:bldP spid="43" grpId="1" animBg="1"/>
      <p:bldP spid="43" grpId="2" animBg="1"/>
      <p:bldP spid="38" grpId="0" animBg="1"/>
      <p:bldP spid="38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450120" y="3347794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that:</a:t>
            </a:r>
          </a:p>
          <a:p>
            <a:pPr lvl="1"/>
            <a:r>
              <a:rPr lang="en-US" sz="3000" dirty="0"/>
              <a:t>Reads a list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students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their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score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for some courses</a:t>
            </a:r>
          </a:p>
          <a:p>
            <a:pPr lvl="1"/>
            <a:r>
              <a:rPr lang="en-US" sz="3000" dirty="0"/>
              <a:t>Prints a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list with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score for each student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Academy Graduation</a:t>
            </a:r>
            <a:endParaRPr lang="bg-BG" dirty="0"/>
          </a:p>
        </p:txBody>
      </p:sp>
      <p:sp>
        <p:nvSpPr>
          <p:cNvPr id="10" name="Rounded Rectangle 9"/>
          <p:cNvSpPr/>
          <p:nvPr/>
        </p:nvSpPr>
        <p:spPr>
          <a:xfrm>
            <a:off x="475935" y="3347794"/>
            <a:ext cx="6156951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67355"/>
              </p:ext>
            </p:extLst>
          </p:nvPr>
        </p:nvGraphicFramePr>
        <p:xfrm>
          <a:off x="674654" y="3574180"/>
          <a:ext cx="5826559" cy="2153840"/>
        </p:xfrm>
        <a:graphic>
          <a:graphicData uri="http://schemas.openxmlformats.org/drawingml/2006/table">
            <a:tbl>
              <a:tblPr/>
              <a:tblGrid>
                <a:gridCol w="1672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93366"/>
              </p:ext>
            </p:extLst>
          </p:nvPr>
        </p:nvGraphicFramePr>
        <p:xfrm>
          <a:off x="7656009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7,25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856412" y="4343400"/>
            <a:ext cx="4572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5" name="TextBox 14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87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360263"/>
            <a:ext cx="11277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TreeMap&lt;&gt;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String[] scoresStrings = scanner.nextLine().split(", ");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scores[j]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graduationList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.put(name, scores)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38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Maps - </a:t>
            </a:r>
            <a:r>
              <a:rPr lang="en-GB" dirty="0"/>
              <a:t>Utility Methods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ize()</a:t>
            </a:r>
            <a:r>
              <a:rPr lang="en-US" dirty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a set of unique keys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a collection of all values</a:t>
            </a:r>
          </a:p>
          <a:p>
            <a:pPr>
              <a:spcBef>
                <a:spcPts val="1200"/>
              </a:spcBef>
            </a:pPr>
            <a:r>
              <a:rPr lang="en-US" dirty="0"/>
              <a:t>Basic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lear() </a:t>
            </a:r>
          </a:p>
          <a:p>
            <a:pPr>
              <a:spcBef>
                <a:spcPts val="1200"/>
              </a:spcBef>
            </a:pPr>
            <a:r>
              <a:rPr lang="en-US" dirty="0"/>
              <a:t>Boolean </a:t>
            </a:r>
            <a:r>
              <a:rPr lang="en-US" noProof="1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key is present in the dictionary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dictionary</a:t>
            </a:r>
            <a:endParaRPr lang="en-US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2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053511"/>
            <a:ext cx="10820400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Practice: Working with Sets and Maps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7612" y="935220"/>
            <a:ext cx="3524026" cy="36375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42238" y="3068749"/>
            <a:ext cx="1170833" cy="92397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  <a:scene3d>
              <a:camera prst="isometricBottomDown"/>
              <a:lightRig rig="threePt" dir="t"/>
            </a:scene3d>
          </a:bodyPr>
          <a:lstStyle/>
          <a:p>
            <a:pPr algn="ctr"/>
            <a:endParaRPr lang="en-US" sz="5400" b="1" cap="none" spc="-300" dirty="0">
              <a:ln w="0">
                <a:noFill/>
              </a:ln>
              <a:solidFill>
                <a:schemeClr val="tx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 rot="2183247">
            <a:off x="8532812" y="2456000"/>
            <a:ext cx="1828800" cy="1694986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r"/>
            <a:r>
              <a:rPr lang="bg-BG" sz="2800" dirty="0"/>
              <a:t>  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 rot="2183247">
            <a:off x="9447212" y="2438400"/>
            <a:ext cx="1828800" cy="1694986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 rot="2183247">
            <a:off x="703895" y="2376021"/>
            <a:ext cx="1828800" cy="1694986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r"/>
            <a:r>
              <a:rPr lang="bg-BG" sz="2800" dirty="0"/>
              <a:t>  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 rot="2183247">
            <a:off x="3029261" y="2358421"/>
            <a:ext cx="1828800" cy="1694986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08462" y="2807709"/>
            <a:ext cx="2076150" cy="444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08462" y="3219211"/>
            <a:ext cx="2076150" cy="5760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08462" y="2785126"/>
            <a:ext cx="2076150" cy="8181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33834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provide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sz="3200" dirty="0"/>
              <a:t> for describing and creating objects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single instance of a class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Stack&lt;E&gt;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LIFO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data structure 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last element that is put in the stack is the first to come out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Queue&lt;E&gt;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FIFO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data structure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that is put in the queue is the first to come out</a:t>
            </a:r>
          </a:p>
          <a:p>
            <a:pPr>
              <a:lnSpc>
                <a:spcPct val="10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Sets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noProof="1"/>
              <a:t>hold unique elements and are very fast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Maps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/>
              <a:t>are associative arrays where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200" dirty="0"/>
              <a:t> is accessed by its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key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Objects, Classes, Collections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https://softuni.bg/opencourses/algorithms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6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8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8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8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8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226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store state</a:t>
            </a:r>
            <a:r>
              <a:rPr lang="en-US" b="1" dirty="0"/>
              <a:t> </a:t>
            </a:r>
            <a:r>
              <a:rPr lang="en-US" dirty="0"/>
              <a:t>(data) 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describe behaviour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3276600"/>
            <a:ext cx="10693778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Person {</a:t>
            </a:r>
          </a:p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String birthdate;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String gender;</a:t>
            </a:r>
          </a:p>
          <a:p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int calculateAge(){ … }</a:t>
            </a:r>
          </a:p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180012" y="3741849"/>
            <a:ext cx="1290720" cy="533400"/>
          </a:xfrm>
          <a:prstGeom prst="wedgeRoundRectCallout">
            <a:avLst>
              <a:gd name="adj1" fmla="val -85006"/>
              <a:gd name="adj2" fmla="val 45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932612" y="5796625"/>
            <a:ext cx="1676400" cy="593469"/>
          </a:xfrm>
          <a:prstGeom prst="wedgeRoundRectCallout">
            <a:avLst>
              <a:gd name="adj1" fmla="val -86737"/>
              <a:gd name="adj2" fmla="val -306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b="1" dirty="0"/>
              <a:t> </a:t>
            </a:r>
            <a:r>
              <a:rPr lang="en-US" dirty="0"/>
              <a:t>(objects)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3550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 args)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Person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Gosho </a:t>
            </a:r>
            <a:r>
              <a:rPr lang="en-US" sz="3200" dirty="0">
                <a:solidFill>
                  <a:schemeClr val="tx2"/>
                </a:solidFill>
              </a:rPr>
              <a:t>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Person();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Person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Mariika </a:t>
            </a:r>
            <a:r>
              <a:rPr lang="en-US" sz="3200" dirty="0">
                <a:solidFill>
                  <a:schemeClr val="tx2"/>
                </a:solidFill>
              </a:rPr>
              <a:t>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Person();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05" y="4884781"/>
            <a:ext cx="2823034" cy="1613162"/>
          </a:xfrm>
          <a:prstGeom prst="rect">
            <a:avLst/>
          </a:prstGeo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131655" cy="921534"/>
          </a:xfrm>
          <a:prstGeom prst="wedgeRoundRectCallout">
            <a:avLst>
              <a:gd name="adj1" fmla="val -40135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95671" y="4815521"/>
            <a:ext cx="2407036" cy="921534"/>
          </a:xfrm>
          <a:prstGeom prst="wedgeRoundRectCallout">
            <a:avLst>
              <a:gd name="adj1" fmla="val 27389"/>
              <a:gd name="adj2" fmla="val -934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stores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9636961" y="4645360"/>
            <a:ext cx="2360255" cy="921534"/>
          </a:xfrm>
          <a:prstGeom prst="wedgeRoundRectCallout">
            <a:avLst>
              <a:gd name="adj1" fmla="val -61721"/>
              <a:gd name="adj2" fmla="val -86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Application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8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variable creates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in the stack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allocates memory on the heap</a:t>
            </a:r>
          </a:p>
          <a:p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Person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Eli </a:t>
            </a:r>
            <a:r>
              <a:rPr lang="en-US" sz="3600" dirty="0">
                <a:solidFill>
                  <a:schemeClr val="tx2"/>
                </a:solidFill>
              </a:rPr>
              <a:t>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Person();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429370"/>
            <a:ext cx="2646996" cy="921534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Reference has a fixed size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45886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birthdate = null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gender = null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479870"/>
            <a:ext cx="1924390" cy="72943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5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single instance of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5789612" y="4064702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3" name="Rectangle: Rounded Corners 22"/>
          <p:cNvSpPr/>
          <p:nvPr/>
        </p:nvSpPr>
        <p:spPr>
          <a:xfrm>
            <a:off x="2108660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(Class)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7466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(Object)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84412" y="2819400"/>
            <a:ext cx="2092008" cy="2080752"/>
            <a:chOff x="5054036" y="2819400"/>
            <a:chExt cx="2092008" cy="2080752"/>
          </a:xfrm>
        </p:grpSpPr>
        <p:sp>
          <p:nvSpPr>
            <p:cNvPr id="13" name="Oval 12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162" y="3249790"/>
              <a:ext cx="2012882" cy="1165785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7647826" y="2845783"/>
            <a:ext cx="2027986" cy="2027986"/>
            <a:chOff x="8814219" y="2845783"/>
            <a:chExt cx="2027986" cy="2027986"/>
          </a:xfrm>
        </p:grpSpPr>
        <p:sp>
          <p:nvSpPr>
            <p:cNvPr id="16" name="Oval 15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1598" y="3200400"/>
              <a:ext cx="1043407" cy="1391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24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2781</Words>
  <Application>Microsoft Office PowerPoint</Application>
  <PresentationFormat>Custom</PresentationFormat>
  <Paragraphs>711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(Body)</vt:lpstr>
      <vt:lpstr>Consolas</vt:lpstr>
      <vt:lpstr>Wingdings</vt:lpstr>
      <vt:lpstr>Wingdings 2</vt:lpstr>
      <vt:lpstr>SoftUni 16x9</vt:lpstr>
      <vt:lpstr>Objects, Classes and Collections</vt:lpstr>
      <vt:lpstr>Table of Contents</vt:lpstr>
      <vt:lpstr>Questions</vt:lpstr>
      <vt:lpstr>Objects and Classes</vt:lpstr>
      <vt:lpstr>Classes</vt:lpstr>
      <vt:lpstr>Class Members</vt:lpstr>
      <vt:lpstr>Creating an Object</vt:lpstr>
      <vt:lpstr>Object Reference</vt:lpstr>
      <vt:lpstr>Classes vs. Objects</vt:lpstr>
      <vt:lpstr>Built-in API Classes</vt:lpstr>
      <vt:lpstr>Collections API</vt:lpstr>
      <vt:lpstr>Stack Last In First Out</vt:lpstr>
      <vt:lpstr>Stack – Abstract Data Type</vt:lpstr>
      <vt:lpstr>ArrayDeque&lt;E&gt; – Java Stack Implementation</vt:lpstr>
      <vt:lpstr>ArrayDeque&lt;E&gt; – Java Stack Implementation (2)</vt:lpstr>
      <vt:lpstr>push() – Adds an element on top of the Stack</vt:lpstr>
      <vt:lpstr>pop() – Returns the last element from the stack  and removes it</vt:lpstr>
      <vt:lpstr>PowerPoint Presentation</vt:lpstr>
      <vt:lpstr>Stack – Utility Methods</vt:lpstr>
      <vt:lpstr>Problem: Matching Brackets</vt:lpstr>
      <vt:lpstr>Problem: Matching Brackets</vt:lpstr>
      <vt:lpstr>Queue First In First Out </vt:lpstr>
      <vt:lpstr>Queue – Abstract Data Type</vt:lpstr>
      <vt:lpstr>ArrayDeque&lt;E&gt; – Java Queue Implementation</vt:lpstr>
      <vt:lpstr>ArrayDeque&lt;E&gt; – Java Queue Implementation (2)</vt:lpstr>
      <vt:lpstr>add() / offer() Adds an element to the queue</vt:lpstr>
      <vt:lpstr>remove() / poll() Returns and removes first element</vt:lpstr>
      <vt:lpstr>Problem: Hot Potato</vt:lpstr>
      <vt:lpstr>Solution: Hot Potato (2)</vt:lpstr>
      <vt:lpstr>Queue – Utility Methods</vt:lpstr>
      <vt:lpstr>peek() Gets the first element without removing it</vt:lpstr>
      <vt:lpstr>Problem: Math Potato</vt:lpstr>
      <vt:lpstr>Solution: Math Potato</vt:lpstr>
      <vt:lpstr>Practice: Working with Stacks and Queues</vt:lpstr>
      <vt:lpstr>Sets</vt:lpstr>
      <vt:lpstr>Sets in Java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Associative Arrays</vt:lpstr>
      <vt:lpstr>Associative Arrays (Maps)</vt:lpstr>
      <vt:lpstr>Maps Methods</vt:lpstr>
      <vt:lpstr>HashMap&lt;K, V&gt; – put()</vt:lpstr>
      <vt:lpstr>HashMap&lt;K, V&gt; – remove()</vt:lpstr>
      <vt:lpstr>Looping Through Maps - Example</vt:lpstr>
      <vt:lpstr>TreeMap&lt;K, V&gt; – put()</vt:lpstr>
      <vt:lpstr>Problem: Academy Graduation</vt:lpstr>
      <vt:lpstr>Solution: Count Same Values in Array</vt:lpstr>
      <vt:lpstr>Maps - Utility Methods</vt:lpstr>
      <vt:lpstr>Practice: Working with Sets and Maps</vt:lpstr>
      <vt:lpstr>Summary</vt:lpstr>
      <vt:lpstr>Objects, Classes, Collections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Objects, Classes, Collections</dc:title>
  <dc:subject>Java Advanced – Practical Training Course @ SoftUni</dc:subject>
  <dc:creator/>
  <cp:keywords>Java, programming, Software University, SoftUni, programming, coding, software development, education, training, course</cp:keywords>
  <dc:description>Java Advanced Course @ SoftUni – https://softuni.bg/courses/java-advanced</dc:description>
  <cp:lastModifiedBy/>
  <cp:revision>1</cp:revision>
  <dcterms:created xsi:type="dcterms:W3CDTF">2014-01-02T17:00:34Z</dcterms:created>
  <dcterms:modified xsi:type="dcterms:W3CDTF">2017-10-02T08:42:40Z</dcterms:modified>
  <cp:category>programming,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