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402" r:id="rId3"/>
    <p:sldId id="403" r:id="rId4"/>
    <p:sldId id="404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50" r:id="rId40"/>
    <p:sldId id="416" r:id="rId41"/>
    <p:sldId id="400" r:id="rId42"/>
    <p:sldId id="420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04"/>
          </p14:sldIdLst>
        </p14:section>
        <p14:section name="Data Types" id="{A2E9A071-4CE6-48B9-ADE6-28570D9CFC0F}">
          <p14:sldIdLst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Creating Database" id="{FAA0004B-BF33-4391-A2DD-601663B9EC77}">
          <p14:sldIdLst>
            <p14:sldId id="459"/>
            <p14:sldId id="460"/>
            <p14:sldId id="461"/>
          </p14:sldIdLst>
        </p14:section>
        <p14:section name="Create Table" id="{3E743E31-33C3-4D16-BBD7-C7B0E16B14F6}">
          <p14:sldIdLst>
            <p14:sldId id="462"/>
            <p14:sldId id="463"/>
            <p14:sldId id="464"/>
            <p14:sldId id="465"/>
          </p14:sldIdLst>
        </p14:section>
        <p14:section name="Basic SQL Queries" id="{771FC821-2D54-4CF1-9D8E-FA0AD3F2918A}">
          <p14:sldIdLst>
            <p14:sldId id="466"/>
            <p14:sldId id="467"/>
            <p14:sldId id="468"/>
            <p14:sldId id="469"/>
          </p14:sldIdLst>
        </p14:section>
        <p14:section name="Table Customization" id="{80CC9486-65BE-41A7-88A6-A6504AE3C9B8}">
          <p14:sldIdLst>
            <p14:sldId id="470"/>
            <p14:sldId id="471"/>
          </p14:sldIdLst>
        </p14:section>
        <p14:section name="Altering Tables" id="{19FC8028-6DFD-4C62-A797-DD146D1C7E91}">
          <p14:sldIdLst>
            <p14:sldId id="472"/>
            <p14:sldId id="473"/>
            <p14:sldId id="474"/>
            <p14:sldId id="475"/>
            <p14:sldId id="476"/>
          </p14:sldIdLst>
        </p14:section>
        <p14:section name="Deleting Data" id="{6F04F0E5-D3F8-45A3-8245-DA69A77280C0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10E03AB1-9AA8-4E86-9A64-D741901E50A2}">
          <p14:sldIdLst>
            <p14:sldId id="450"/>
            <p14:sldId id="416"/>
            <p14:sldId id="400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6" d="100"/>
          <a:sy n="86" d="100"/>
        </p:scale>
        <p:origin x="31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0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2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2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1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0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slide" Target="slide23.xml"/><Relationship Id="rId4" Type="http://schemas.openxmlformats.org/officeDocument/2006/relationships/slide" Target="slide4.xml"/><Relationship Id="rId9" Type="http://schemas.openxmlformats.org/officeDocument/2006/relationships/image" Target="../media/image14.png"/><Relationship Id="rId1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basics-mysql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basics-mysql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74522" y="4015989"/>
            <a:ext cx="2182817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DB</a:t>
            </a:r>
          </a:p>
        </p:txBody>
      </p:sp>
      <p:pic>
        <p:nvPicPr>
          <p:cNvPr id="17" name="Picture Placeholder 2">
            <a:extLst>
              <a:ext uri="{FF2B5EF4-FFF2-40B4-BE49-F238E27FC236}">
                <a16:creationId xmlns:a16="http://schemas.microsoft.com/office/drawing/2014/main" id="{2CC0776C-46C3-4892-82D7-079DB8328C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989323" y="3199038"/>
            <a:ext cx="4722812" cy="304800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4F2357-7C18-4D37-839C-DA835F5CF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758459" y="420867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72" y="1151121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DATE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for values with a date part but </a:t>
            </a:r>
            <a:r>
              <a:rPr lang="en-US" sz="3000" dirty="0">
                <a:solidFill>
                  <a:srgbClr val="F3CD60"/>
                </a:solidFill>
              </a:rPr>
              <a:t>no time part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  <a:cs typeface="Consolas" pitchFamily="49" charset="0"/>
              </a:rPr>
              <a:t>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cs typeface="Consolas" pitchFamily="49" charset="0"/>
              </a:rPr>
              <a:t>- </a:t>
            </a:r>
            <a:r>
              <a:rPr lang="en-US" sz="3000" noProof="1">
                <a:cs typeface="Consolas" pitchFamily="49" charset="0"/>
              </a:rPr>
              <a:t>for values with time but </a:t>
            </a:r>
            <a:r>
              <a:rPr lang="en-US" sz="3000" noProof="1">
                <a:solidFill>
                  <a:srgbClr val="F3CD60"/>
                </a:solidFill>
                <a:cs typeface="Consolas" pitchFamily="49" charset="0"/>
              </a:rPr>
              <a:t>no date part</a:t>
            </a:r>
            <a:endParaRPr lang="en-US" sz="3000" noProof="1">
              <a:solidFill>
                <a:srgbClr val="F3CD60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DATETIME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values that contain both date </a:t>
            </a:r>
            <a:r>
              <a:rPr lang="en-US" sz="3000" dirty="0">
                <a:solidFill>
                  <a:srgbClr val="F3CD60"/>
                </a:solidFill>
              </a:rPr>
              <a:t>and</a:t>
            </a:r>
            <a:r>
              <a:rPr lang="en-US" sz="3000" dirty="0"/>
              <a:t> time parts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rgbClr val="F3CD60"/>
                </a:solidFill>
              </a:rPr>
              <a:t>TIMESTAMP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noProof="1"/>
              <a:t>-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both date </a:t>
            </a:r>
            <a:r>
              <a:rPr lang="en-US" sz="3000" dirty="0">
                <a:solidFill>
                  <a:srgbClr val="F3CD60"/>
                </a:solidFill>
              </a:rPr>
              <a:t>and</a:t>
            </a:r>
            <a:r>
              <a:rPr lang="en-US" sz="3000" dirty="0"/>
              <a:t> time parts</a:t>
            </a:r>
            <a:endParaRPr lang="en-US" sz="30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/>
          </p:nvPr>
        </p:nvGraphicFramePr>
        <p:xfrm>
          <a:off x="1095600" y="4162802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37423" y="3719701"/>
            <a:ext cx="3228989" cy="1752600"/>
          </a:xfrm>
          <a:prstGeom prst="wedgeRoundRectCallout">
            <a:avLst>
              <a:gd name="adj1" fmla="val -95269"/>
              <a:gd name="adj2" fmla="val -751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DATETIME and TIMESTAMP have different time ranges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MySQL retrieves values for a given date type in a </a:t>
            </a:r>
            <a:r>
              <a:rPr lang="en-US" sz="3200" noProof="1">
                <a:solidFill>
                  <a:srgbClr val="F3CD60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/>
          </p:nvPr>
        </p:nvGraphicFramePr>
        <p:xfrm>
          <a:off x="3006724" y="3430308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1204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Data Definition using GUI Clients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6925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dirty="0">
                <a:solidFill>
                  <a:srgbClr val="F3CD60"/>
                </a:solidFill>
              </a:rPr>
              <a:t>manage</a:t>
            </a:r>
            <a:r>
              <a:rPr lang="en-US" dirty="0"/>
              <a:t> databases with HeidiSQL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dirty="0">
                <a:solidFill>
                  <a:srgbClr val="F3CD60"/>
                </a:solidFill>
              </a:rPr>
              <a:t>objects in the database</a:t>
            </a:r>
            <a:r>
              <a:rPr lang="bg-BG" dirty="0">
                <a:solidFill>
                  <a:srgbClr val="F3CD6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3CD60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23320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the instance </a:t>
            </a:r>
            <a:r>
              <a:rPr lang="en-US" sz="3200" dirty="0">
                <a:solidFill>
                  <a:srgbClr val="F3CD60"/>
                </a:solidFill>
              </a:rPr>
              <a:t>Create new -&gt;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rgbClr val="F3CD60"/>
                </a:solidFill>
              </a:rPr>
              <a:t>context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281731" y="3467100"/>
            <a:ext cx="687388" cy="68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200400"/>
            <a:ext cx="5708736" cy="1141747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59" y="2057400"/>
            <a:ext cx="4494310" cy="35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click on database </a:t>
            </a:r>
            <a:r>
              <a:rPr lang="en-US" sz="3200" dirty="0">
                <a:solidFill>
                  <a:srgbClr val="F3CD60"/>
                </a:solidFill>
              </a:rPr>
              <a:t>Select Create new -&gt;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5" name="Arrow: Right 4"/>
          <p:cNvSpPr/>
          <p:nvPr/>
        </p:nvSpPr>
        <p:spPr>
          <a:xfrm rot="2353941">
            <a:off x="3874532" y="3726641"/>
            <a:ext cx="1023587" cy="61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6" y="2261901"/>
            <a:ext cx="6418966" cy="1000122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80" y="3713005"/>
            <a:ext cx="5811060" cy="2791215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542213" y="2653722"/>
            <a:ext cx="2895600" cy="574334"/>
          </a:xfrm>
          <a:prstGeom prst="wedgeRoundRectCallout">
            <a:avLst>
              <a:gd name="adj1" fmla="val -75290"/>
              <a:gd name="adj2" fmla="val 1187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Set up 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84412" y="5372106"/>
            <a:ext cx="2693201" cy="574334"/>
          </a:xfrm>
          <a:prstGeom prst="wedgeRoundRectCallout">
            <a:avLst>
              <a:gd name="adj1" fmla="val 82177"/>
              <a:gd name="adj2" fmla="val -57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Add new record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3CD60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  <a:p>
            <a:r>
              <a:rPr lang="en-US" dirty="0"/>
              <a:t>Click on row </a:t>
            </a:r>
            <a:r>
              <a:rPr lang="en-US" dirty="0">
                <a:solidFill>
                  <a:srgbClr val="F3CD60"/>
                </a:solidFill>
              </a:rPr>
              <a:t>Create new index -&gt; Primary </a:t>
            </a:r>
            <a:r>
              <a:rPr lang="en-US" dirty="0"/>
              <a:t>from the context menu of the desired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657600"/>
            <a:ext cx="483453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dirty="0">
                <a:solidFill>
                  <a:srgbClr val="F3CD60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2202822"/>
            <a:ext cx="4011036" cy="34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records with GUI Clients</a:t>
            </a:r>
          </a:p>
          <a:p>
            <a:r>
              <a:rPr lang="en-US" dirty="0"/>
              <a:t>To insert or edit a record, click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51" y="3048000"/>
            <a:ext cx="7225037" cy="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Data Definition using 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46019" y="1762855"/>
            <a:ext cx="5538858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441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DECF9E71-3971-416C-BF97-9850B37ED2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9756468"/>
                  </p:ext>
                </p:extLst>
              </p:nvPr>
            </p:nvGraphicFramePr>
            <p:xfrm>
              <a:off x="475586" y="1398973"/>
              <a:ext cx="3656647" cy="2057400"/>
            </p:xfrm>
            <a:graphic>
              <a:graphicData uri="http://schemas.microsoft.com/office/powerpoint/2016/slidezoom">
                <pslz:sldZm>
                  <pslz:sldZmObj sldId="451" cId="3855799642">
                    <pslz:zmPr id="{4013250B-A02E-468C-822E-DCC546E1091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ECF9E71-3971-416C-BF97-9850B37ED2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86" y="1398973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B1F3B8DE-95AD-476F-B13A-6F67468159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668205"/>
                  </p:ext>
                </p:extLst>
              </p:nvPr>
            </p:nvGraphicFramePr>
            <p:xfrm>
              <a:off x="4266088" y="1398973"/>
              <a:ext cx="3656647" cy="2057400"/>
            </p:xfrm>
            <a:graphic>
              <a:graphicData uri="http://schemas.microsoft.com/office/powerpoint/2016/slidezoom">
                <pslz:sldZm>
                  <pslz:sldZmObj sldId="459" cId="2769252408">
                    <pslz:zmPr id="{1BCD0E7C-18DF-4E7C-8834-A30DCC50053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F3B8DE-95AD-476F-B13A-6F67468159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6088" y="1398973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81320D30-4A14-4F6F-9667-BCD53F869D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4982065"/>
                  </p:ext>
                </p:extLst>
              </p:nvPr>
            </p:nvGraphicFramePr>
            <p:xfrm>
              <a:off x="8056589" y="1398973"/>
              <a:ext cx="3656647" cy="2057400"/>
            </p:xfrm>
            <a:graphic>
              <a:graphicData uri="http://schemas.microsoft.com/office/powerpoint/2016/slidezoom">
                <pslz:sldZm>
                  <pslz:sldZmObj sldId="466" cId="2744177789">
                    <pslz:zmPr id="{774BE3AD-0EA4-4CAF-ADDA-9CD7C34C440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320D30-4A14-4F6F-9667-BCD53F869D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6589" y="1398973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E3EFC968-C348-4F9D-9710-528692A370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8254540"/>
                  </p:ext>
                </p:extLst>
              </p:nvPr>
            </p:nvGraphicFramePr>
            <p:xfrm>
              <a:off x="475587" y="3810000"/>
              <a:ext cx="3656647" cy="2057400"/>
            </p:xfrm>
            <a:graphic>
              <a:graphicData uri="http://schemas.microsoft.com/office/powerpoint/2016/slidezoom">
                <pslz:sldZm>
                  <pslz:sldZmObj sldId="470" cId="1952633423">
                    <pslz:zmPr id="{5874FBD0-3319-4439-A682-97F17CA6FFA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3EFC968-C348-4F9D-9710-528692A370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587" y="3810000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951F96AF-ADF8-43C7-9613-E17D73E2FE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9768529"/>
                  </p:ext>
                </p:extLst>
              </p:nvPr>
            </p:nvGraphicFramePr>
            <p:xfrm>
              <a:off x="4266088" y="3810000"/>
              <a:ext cx="3656647" cy="2057400"/>
            </p:xfrm>
            <a:graphic>
              <a:graphicData uri="http://schemas.microsoft.com/office/powerpoint/2016/slidezoom">
                <pslz:sldZm>
                  <pslz:sldZmObj sldId="472" cId="458944396">
                    <pslz:zmPr id="{84904B34-18A0-4D7C-AAE7-477167782C3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951F96AF-ADF8-43C7-9613-E17D73E2FE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6088" y="3810000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D4B7ABE3-A11B-4C5C-A7A8-EC40B4FB0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2990707"/>
                  </p:ext>
                </p:extLst>
              </p:nvPr>
            </p:nvGraphicFramePr>
            <p:xfrm>
              <a:off x="8056589" y="3810000"/>
              <a:ext cx="3656647" cy="2057400"/>
            </p:xfrm>
            <a:graphic>
              <a:graphicData uri="http://schemas.microsoft.com/office/powerpoint/2016/slidezoom">
                <pslz:sldZm>
                  <pslz:sldZmObj sldId="477" cId="2167284162">
                    <pslz:zmPr id="{4C78FD7D-FD14-493C-B01A-311C6FE5E52D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6647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4B7ABE3-A11B-4C5C-A7A8-EC40B4FB0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56589" y="3810000"/>
                <a:ext cx="3656647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rgbClr val="F3CD60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rgbClr val="F3CD60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dirty="0">
                <a:solidFill>
                  <a:srgbClr val="F3CD60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200399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103812" y="3840480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39888" y="1269917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72006" y="5350824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78575" y="5377587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459274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838200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9267"/>
            <a:ext cx="10591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1371600"/>
            <a:ext cx="2057400" cy="558454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6254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0313" y="5783191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0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89" y="2365966"/>
            <a:ext cx="8333595" cy="1933575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Adding Rules, Constraints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5263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Primary Key</a:t>
            </a:r>
          </a:p>
          <a:p>
            <a:endParaRPr lang="en-US" sz="2800" dirty="0"/>
          </a:p>
          <a:p>
            <a:r>
              <a:rPr lang="en-US" sz="2800" dirty="0"/>
              <a:t>Auto-Increment (Identity)</a:t>
            </a:r>
          </a:p>
          <a:p>
            <a:endParaRPr lang="en-US" sz="2800" dirty="0"/>
          </a:p>
          <a:p>
            <a:r>
              <a:rPr lang="en-US" sz="2800" dirty="0"/>
              <a:t>Unique constraint – no repeating values in entire table</a:t>
            </a:r>
            <a:endParaRPr lang="bg-BG" sz="2800" dirty="0"/>
          </a:p>
          <a:p>
            <a:endParaRPr lang="bg-BG" sz="2800" dirty="0"/>
          </a:p>
          <a:p>
            <a:r>
              <a:rPr lang="en-US" sz="2800" dirty="0"/>
              <a:t>Default value – if not specified (otherwise set to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/>
              <a:t>)</a:t>
            </a:r>
          </a:p>
          <a:p>
            <a:pPr>
              <a:spcBef>
                <a:spcPts val="9000"/>
              </a:spcBef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6812" y="176031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12" y="291427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AUTO_INCREMENT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6812" y="412620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6812" y="532383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</p:spTree>
    <p:extLst>
      <p:ext uri="{BB962C8B-B14F-4D97-AF65-F5344CB8AC3E}">
        <p14:creationId xmlns:p14="http://schemas.microsoft.com/office/powerpoint/2010/main" val="42764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0A22E"/>
                </a:solidFill>
              </a:rPr>
              <a:t>Changing Table Properties After Creation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2" y="1447800"/>
            <a:ext cx="3980245" cy="3250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94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F3CD60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2878583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79612" y="5343778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343778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4267" y="1924785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2754" y="5609743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4267" y="5609743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74180" y="2928168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rgbClr val="F3CD60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6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99012" y="4181853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93618" y="281226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0A22E"/>
                </a:solidFill>
              </a:rPr>
              <a:t>Dropping and Truncating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16" y="1397296"/>
            <a:ext cx="3631793" cy="36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structures is called </a:t>
            </a:r>
            <a:r>
              <a:rPr lang="en-US" dirty="0">
                <a:solidFill>
                  <a:srgbClr val="F3CD60"/>
                </a:solidFill>
              </a:rPr>
              <a:t>dropping</a:t>
            </a:r>
          </a:p>
          <a:p>
            <a:pPr lvl="1"/>
            <a:r>
              <a:rPr lang="en-US" dirty="0"/>
              <a:t>You can drop </a:t>
            </a:r>
            <a:r>
              <a:rPr lang="en-US" dirty="0">
                <a:solidFill>
                  <a:srgbClr val="F3CD60"/>
                </a:solidFill>
              </a:rPr>
              <a:t>keys</a:t>
            </a:r>
            <a:r>
              <a:rPr lang="en-US" dirty="0"/>
              <a:t>,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constraints</a:t>
            </a:r>
            <a:r>
              <a:rPr lang="en-US" dirty="0"/>
              <a:t>,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tables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and entire </a:t>
            </a:r>
            <a:r>
              <a:rPr lang="en-US" dirty="0">
                <a:solidFill>
                  <a:srgbClr val="F3CD60"/>
                </a:solidFill>
              </a:rPr>
              <a:t>databases</a:t>
            </a:r>
          </a:p>
          <a:p>
            <a:r>
              <a:rPr lang="en-US" dirty="0"/>
              <a:t>Deleting all data in a table is called </a:t>
            </a:r>
            <a:r>
              <a:rPr lang="en-US" dirty="0">
                <a:solidFill>
                  <a:srgbClr val="F3CD60"/>
                </a:solidFill>
              </a:rPr>
              <a:t>truncating</a:t>
            </a:r>
          </a:p>
          <a:p>
            <a:r>
              <a:rPr lang="en-US" dirty="0"/>
              <a:t>Both of these actions </a:t>
            </a:r>
            <a:r>
              <a:rPr lang="en-US" dirty="0">
                <a:solidFill>
                  <a:srgbClr val="F3CD60"/>
                </a:solidFill>
              </a:rPr>
              <a:t>cannot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be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undone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8783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1905000" cy="635396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618412" y="5050509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CONSTRAINT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99412" y="2641206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COLUMN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94612" y="5923722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064917" y="5004209"/>
            <a:ext cx="2068095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columns have a </a:t>
            </a:r>
            <a:r>
              <a:rPr lang="en-US" sz="3200" dirty="0">
                <a:solidFill>
                  <a:srgbClr val="F3CD60"/>
                </a:solidFill>
              </a:rPr>
              <a:t>fixed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rgbClr val="F3CD60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can use GUI Clients to </a:t>
            </a:r>
            <a:r>
              <a:rPr lang="en-US" sz="3000" dirty="0">
                <a:solidFill>
                  <a:srgbClr val="F3CD60"/>
                </a:solidFill>
              </a:rPr>
              <a:t>create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F3CD60"/>
                </a:solidFill>
              </a:rPr>
              <a:t>customize</a:t>
            </a:r>
            <a:r>
              <a:rPr lang="en-US" sz="30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SQL provides </a:t>
            </a:r>
            <a:r>
              <a:rPr lang="en-US" sz="3000" dirty="0">
                <a:solidFill>
                  <a:srgbClr val="F3CD60"/>
                </a:solidFill>
              </a:rPr>
              <a:t>greater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>
                <a:solidFill>
                  <a:srgbClr val="F3CD60"/>
                </a:solidFill>
              </a:rPr>
              <a:t>control</a:t>
            </a:r>
            <a:endParaRPr lang="en-US" sz="32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3" y="3276599"/>
            <a:ext cx="5538858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51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https://softuni.bg/courses/databases-basics-mysql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57526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963423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solidFill>
                  <a:srgbClr val="F3CD60"/>
                </a:solidFill>
                <a:hlinkClick r:id="rId3"/>
              </a:rPr>
              <a:t>softuni.org</a:t>
            </a:r>
            <a:endParaRPr lang="en-US" sz="3200" noProof="1">
              <a:solidFill>
                <a:srgbClr val="F3CD6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solidFill>
                  <a:srgbClr val="F3CD60"/>
                </a:solidFill>
                <a:hlinkClick r:id="rId4"/>
              </a:rPr>
              <a:t>softuni.bg</a:t>
            </a:r>
            <a:r>
              <a:rPr lang="en-US" sz="2900" noProof="1">
                <a:solidFill>
                  <a:srgbClr val="F3CD60"/>
                </a:solidFill>
              </a:rPr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solidFill>
                  <a:srgbClr val="F3CD60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F3CD60"/>
              </a:solidFill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solidFill>
                  <a:srgbClr val="F3CD60"/>
                </a:solidFill>
                <a:hlinkClick r:id="rId6"/>
              </a:rPr>
              <a:t>forum.softuni.bg</a:t>
            </a:r>
            <a:endParaRPr lang="en-US" noProof="1">
              <a:solidFill>
                <a:srgbClr val="F3CD60"/>
              </a:solidFill>
            </a:endParaRPr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0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Table columns have a </a:t>
            </a:r>
            <a:r>
              <a:rPr lang="en-US" sz="3600" dirty="0">
                <a:solidFill>
                  <a:srgbClr val="F3CD60"/>
                </a:solidFill>
              </a:rPr>
              <a:t>fixed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rgbClr val="F3CD60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can use GUI Clients to </a:t>
            </a:r>
            <a:r>
              <a:rPr lang="en-US" sz="3200" dirty="0">
                <a:solidFill>
                  <a:srgbClr val="F3CD60"/>
                </a:solidFill>
              </a:rPr>
              <a:t>create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3CD60"/>
                </a:solidFill>
              </a:rPr>
              <a:t>customize</a:t>
            </a:r>
            <a:r>
              <a:rPr lang="en-US" sz="32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SQL provides </a:t>
            </a:r>
            <a:r>
              <a:rPr lang="en-US" sz="3200" dirty="0">
                <a:solidFill>
                  <a:srgbClr val="F3CD60"/>
                </a:solidFill>
              </a:rPr>
              <a:t>greater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rgbClr val="F3CD60"/>
                </a:solidFill>
              </a:rPr>
              <a:t>control</a:t>
            </a:r>
            <a:endParaRPr lang="en-US" sz="36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0D6F2-C5D0-42C2-85DC-9FFDE2015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477176"/>
            <a:ext cx="2209800" cy="141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156D9-21AF-431A-A3F8-F45BB8F759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5812" y="1981200"/>
            <a:ext cx="2108746" cy="22821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E383FC-23D8-448B-B14D-E9E8DCDB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3276599"/>
            <a:ext cx="5538858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last_name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Basics MySQL </a:t>
            </a:r>
            <a:r>
              <a:rPr lang="en-US"/>
              <a:t>– DDL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https://softuni.bg/courses/databases-basics-mysql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MySQL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Numeric, </a:t>
            </a:r>
            <a:r>
              <a:rPr lang="en-GB" dirty="0">
                <a:solidFill>
                  <a:srgbClr val="F0A22E"/>
                </a:solidFill>
              </a:rPr>
              <a:t>String and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292" t="8183" r="38050" b="4805"/>
          <a:stretch/>
        </p:blipFill>
        <p:spPr>
          <a:xfrm>
            <a:off x="6513512" y="1739861"/>
            <a:ext cx="1773561" cy="29298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8221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9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solidFill>
                  <a:srgbClr val="F3CD60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>
            <a:extLst/>
          </p:cNvPr>
          <p:cNvGraphicFramePr>
            <a:graphicFrameLocks/>
          </p:cNvGraphicFramePr>
          <p:nvPr>
            <p:extLst/>
          </p:nvPr>
        </p:nvGraphicFramePr>
        <p:xfrm>
          <a:off x="1293812" y="4343400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9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88" y="13716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noProof="1"/>
              <a:t>[(</a:t>
            </a:r>
            <a:r>
              <a:rPr lang="en-US" sz="2800" i="1" noProof="1"/>
              <a:t>M</a:t>
            </a:r>
            <a:r>
              <a:rPr lang="en-US" sz="2800" noProof="1"/>
              <a:t>)] [UNSIGNED] </a:t>
            </a:r>
          </a:p>
          <a:p>
            <a:pPr lvl="1">
              <a:lnSpc>
                <a:spcPct val="100000"/>
              </a:lnSpc>
            </a:pPr>
            <a:r>
              <a:rPr lang="en-US" sz="2400" noProof="1"/>
              <a:t>TINYINT, SMALLINT, MEDIUMINT, BIGINT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noProof="1"/>
              <a:t>[(</a:t>
            </a:r>
            <a:r>
              <a:rPr lang="en-US" sz="3000" i="1" noProof="1"/>
              <a:t>M, D</a:t>
            </a:r>
            <a:r>
              <a:rPr lang="en-US" sz="3000" noProof="1"/>
              <a:t>)] [UNSIGNED]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en-US" sz="2800" noProof="1"/>
              <a:t>E.g. DOUBLE[5, 2] – 999.99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rgbClr val="F3CD60"/>
                </a:solidFill>
              </a:rPr>
              <a:t>DECIMAL</a:t>
            </a:r>
            <a:r>
              <a:rPr lang="en-US" sz="2800" noProof="1"/>
              <a:t> [(</a:t>
            </a:r>
            <a:r>
              <a:rPr lang="en-US" sz="2800" i="1" noProof="1"/>
              <a:t>M, D </a:t>
            </a:r>
            <a:r>
              <a:rPr lang="en-US" sz="2800" noProof="1"/>
              <a:t>)] [UNSIGNED] [ZEROFILL]</a:t>
            </a:r>
          </a:p>
          <a:p>
            <a:pPr>
              <a:lnSpc>
                <a:spcPct val="100000"/>
              </a:lnSpc>
            </a:pPr>
            <a:endParaRPr lang="en-US" sz="2800" noProof="1"/>
          </a:p>
          <a:p>
            <a:pPr lvl="1">
              <a:lnSpc>
                <a:spcPct val="100000"/>
              </a:lnSpc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10570" y="3335237"/>
            <a:ext cx="3440761" cy="457200"/>
          </a:xfrm>
          <a:prstGeom prst="wedgeRoundRectCallout">
            <a:avLst>
              <a:gd name="adj1" fmla="val 10573"/>
              <a:gd name="adj2" fmla="val -1493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Digits stored for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84612" y="3144737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Decimals after floating point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51" y="1120961"/>
            <a:ext cx="11804822" cy="55022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String column definitions include attributes that specify the </a:t>
            </a:r>
            <a:r>
              <a:rPr lang="en-US" sz="3200" noProof="1">
                <a:solidFill>
                  <a:srgbClr val="F3CD60"/>
                </a:solidFill>
              </a:rPr>
              <a:t>character set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noProof="1"/>
              <a:t>or </a:t>
            </a:r>
            <a:r>
              <a:rPr lang="en-US" sz="3200" noProof="1">
                <a:solidFill>
                  <a:srgbClr val="F3CD60"/>
                </a:solidFill>
              </a:rPr>
              <a:t>collation 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rgbClr val="F3CD60"/>
                </a:solidFill>
              </a:rPr>
              <a:t>CHARACTER SET </a:t>
            </a:r>
            <a:r>
              <a:rPr lang="en-US" sz="30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2800" noProof="1"/>
              <a:t>E.g. utf8, </a:t>
            </a:r>
            <a:r>
              <a:rPr lang="en-US" sz="26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en-US" sz="3000" noProof="1">
                <a:solidFill>
                  <a:srgbClr val="F3CD60"/>
                </a:solidFill>
              </a:rPr>
              <a:t>CHARACTER COLLATION </a:t>
            </a:r>
            <a:r>
              <a:rPr lang="en-US" sz="3000" noProof="1"/>
              <a:t>– </a:t>
            </a:r>
            <a:r>
              <a:rPr lang="en-US" sz="2800" dirty="0"/>
              <a:t>rules for encoding comparison</a:t>
            </a:r>
            <a:endParaRPr lang="en-US" sz="3000" noProof="1"/>
          </a:p>
          <a:p>
            <a:pPr lvl="2">
              <a:lnSpc>
                <a:spcPct val="100000"/>
              </a:lnSpc>
            </a:pPr>
            <a:r>
              <a:rPr lang="en-US" sz="2800" noProof="1"/>
              <a:t>E.g. </a:t>
            </a:r>
            <a:r>
              <a:rPr lang="en-US" sz="2600" dirty="0"/>
              <a:t>latin1_general_cs, Traditional_Spanish_ci_ai etc.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Set and collation can be defined at the database, table 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84400" y="1854642"/>
            <a:ext cx="3927391" cy="1349381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Determines the storage of each character (single or multiple bytes)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01363" y="4800600"/>
            <a:ext cx="4338061" cy="872703"/>
          </a:xfrm>
          <a:prstGeom prst="wedgeRoundRectCallout">
            <a:avLst>
              <a:gd name="adj1" fmla="val -45265"/>
              <a:gd name="adj2" fmla="val -754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Determines the sorting order and case-sensitivity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5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CD60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COLLATION - Example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/>
          </p:nvPr>
        </p:nvGraphicFramePr>
        <p:xfrm>
          <a:off x="1217612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9072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5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56108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CHAR </a:t>
            </a:r>
            <a:r>
              <a:rPr lang="en-US" sz="3000" noProof="1"/>
              <a:t>[(M)] - </a:t>
            </a:r>
            <a:r>
              <a:rPr lang="en-US" sz="3200" dirty="0"/>
              <a:t>up to 30 characters</a:t>
            </a: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VARCHAR(M) – </a:t>
            </a:r>
            <a:r>
              <a:rPr lang="en-US" sz="3200" dirty="0"/>
              <a:t>up to 255 characters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TEXT</a:t>
            </a:r>
            <a:r>
              <a:rPr lang="en-US" sz="3000" noProof="1"/>
              <a:t> [(M)] – up to </a:t>
            </a:r>
            <a:r>
              <a:rPr lang="en-US" sz="32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TINYTEXT, MEDIUMTEXT, LONGTEXT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BLOB - </a:t>
            </a:r>
            <a:r>
              <a:rPr lang="en-US" sz="3200" dirty="0">
                <a:solidFill>
                  <a:srgbClr val="F3CD60"/>
                </a:solidFill>
              </a:rPr>
              <a:t>B</a:t>
            </a:r>
            <a:r>
              <a:rPr lang="en-US" sz="3200" dirty="0"/>
              <a:t>inary </a:t>
            </a:r>
            <a:r>
              <a:rPr lang="en-US" sz="3200" dirty="0">
                <a:solidFill>
                  <a:srgbClr val="F3CD60"/>
                </a:solidFill>
              </a:rPr>
              <a:t>L</a:t>
            </a:r>
            <a:r>
              <a:rPr lang="en-US" sz="3200" dirty="0"/>
              <a:t>arge </a:t>
            </a:r>
            <a:r>
              <a:rPr lang="en-US" sz="3200" dirty="0">
                <a:solidFill>
                  <a:srgbClr val="F3CD60"/>
                </a:solidFill>
              </a:rPr>
              <a:t>OB</a:t>
            </a:r>
            <a:r>
              <a:rPr lang="en-US" sz="3200" dirty="0"/>
              <a:t>ject</a:t>
            </a:r>
            <a:r>
              <a:rPr lang="en-US" sz="3000" noProof="1"/>
              <a:t> [(M)]  - </a:t>
            </a:r>
            <a:r>
              <a:rPr lang="en-US" sz="3200" dirty="0"/>
              <a:t>65 535 (2</a:t>
            </a:r>
            <a:r>
              <a:rPr lang="en-US" sz="3200" baseline="30000" dirty="0"/>
              <a:t>16</a:t>
            </a:r>
            <a:r>
              <a:rPr lang="en-US" sz="3200" dirty="0"/>
              <a:t> − 1) characters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graphicFrame>
        <p:nvGraphicFramePr>
          <p:cNvPr id="6" name="Group 49">
            <a:extLst/>
          </p:cNvPr>
          <p:cNvGraphicFramePr>
            <a:graphicFrameLocks/>
          </p:cNvGraphicFramePr>
          <p:nvPr>
            <p:extLst/>
          </p:nvPr>
        </p:nvGraphicFramePr>
        <p:xfrm>
          <a:off x="3006724" y="4627171"/>
          <a:ext cx="6288088" cy="2055638"/>
        </p:xfrm>
        <a:graphic>
          <a:graphicData uri="http://schemas.openxmlformats.org/drawingml/2006/table">
            <a:tbl>
              <a:tblPr/>
              <a:tblGrid>
                <a:gridCol w="2328547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95954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2707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VARCHAR(CHAR)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content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TEXT(LONGTEXT)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picture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BLOB(LONGBLOB)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317</TotalTime>
  <Words>1664</Words>
  <Application>Microsoft Office PowerPoint</Application>
  <PresentationFormat>Custom</PresentationFormat>
  <Paragraphs>362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Data Definition and Data Types</vt:lpstr>
      <vt:lpstr>Table of Contents</vt:lpstr>
      <vt:lpstr>Have a Question?</vt:lpstr>
      <vt:lpstr>Data Types in MySQL Server</vt:lpstr>
      <vt:lpstr>Numeric Data Types</vt:lpstr>
      <vt:lpstr>Numeric Data Types</vt:lpstr>
      <vt:lpstr>String Types </vt:lpstr>
      <vt:lpstr>CHARACTER COLLATION - Example</vt:lpstr>
      <vt:lpstr>String Types (2) </vt:lpstr>
      <vt:lpstr>Date Types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Free Trainings @ Software University</vt:lpstr>
      <vt:lpstr>Summary</vt:lpstr>
      <vt:lpstr>Database Basics MySQL – DDL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 Foundation</dc:creator>
  <cp:keywords/>
  <dc:description>Software University Foundation - http://softuni.foundation/</dc:description>
  <cp:lastModifiedBy>Ivaylo Jelev</cp:lastModifiedBy>
  <cp:revision>52</cp:revision>
  <dcterms:created xsi:type="dcterms:W3CDTF">2014-01-02T17:00:34Z</dcterms:created>
  <dcterms:modified xsi:type="dcterms:W3CDTF">2018-01-25T12:32:06Z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