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handoutMasterIdLst>
    <p:handoutMasterId r:id="rId36"/>
  </p:handoutMasterIdLst>
  <p:sldIdLst>
    <p:sldId id="402" r:id="rId3"/>
    <p:sldId id="403" r:id="rId4"/>
    <p:sldId id="404"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50" r:id="rId31"/>
    <p:sldId id="416" r:id="rId32"/>
    <p:sldId id="400" r:id="rId33"/>
    <p:sldId id="420"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03"/>
            <p14:sldId id="404"/>
          </p14:sldIdLst>
        </p14:section>
        <p14:section name="Query Basics" id="{54083675-7767-4D3E-A81A-34053BCA503C}">
          <p14:sldIdLst>
            <p14:sldId id="451"/>
            <p14:sldId id="452"/>
            <p14:sldId id="453"/>
          </p14:sldIdLst>
        </p14:section>
        <p14:section name="Retrieving Data" id="{8C9B2028-B8F2-44DB-8E62-CCC941262FD0}">
          <p14:sldIdLst>
            <p14:sldId id="454"/>
            <p14:sldId id="455"/>
            <p14:sldId id="456"/>
            <p14:sldId id="457"/>
            <p14:sldId id="458"/>
            <p14:sldId id="459"/>
            <p14:sldId id="460"/>
            <p14:sldId id="461"/>
            <p14:sldId id="462"/>
            <p14:sldId id="463"/>
            <p14:sldId id="464"/>
            <p14:sldId id="465"/>
            <p14:sldId id="466"/>
            <p14:sldId id="467"/>
            <p14:sldId id="468"/>
            <p14:sldId id="469"/>
          </p14:sldIdLst>
        </p14:section>
        <p14:section name="Writing Data" id="{A8DE8DEC-D481-4F4E-AD76-C7F7EB860802}">
          <p14:sldIdLst>
            <p14:sldId id="470"/>
            <p14:sldId id="471"/>
            <p14:sldId id="472"/>
          </p14:sldIdLst>
        </p14:section>
        <p14:section name="Updating and Deleting" id="{98F96385-65F2-4689-BF84-EC8DFAD50B98}">
          <p14:sldIdLst>
            <p14:sldId id="473"/>
            <p14:sldId id="474"/>
            <p14:sldId id="475"/>
          </p14:sldIdLst>
        </p14:section>
        <p14:section name="Conclusion" id="{10E03AB1-9AA8-4E86-9A64-D741901E50A2}">
          <p14:sldIdLst>
            <p14:sldId id="450"/>
            <p14:sldId id="416"/>
            <p14:sldId id="400"/>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533" autoAdjust="0"/>
  </p:normalViewPr>
  <p:slideViewPr>
    <p:cSldViewPr>
      <p:cViewPr varScale="1">
        <p:scale>
          <a:sx n="82" d="100"/>
          <a:sy n="82" d="100"/>
        </p:scale>
        <p:origin x="475" y="67"/>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1/29/2018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390546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23</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1180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9222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72890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255957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68090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57498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63240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34498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337790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360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8621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3935850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3192791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1/29/2018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7AA3D92-3261-477D-B938-027C7E7C28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499F432C-DAEA-400E-A53E-57A9FB8885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93202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1/29/2018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jpe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13.png"/><Relationship Id="rId10" Type="http://schemas.openxmlformats.org/officeDocument/2006/relationships/slide" Target="slide26.xml"/><Relationship Id="rId4" Type="http://schemas.openxmlformats.org/officeDocument/2006/relationships/slide" Target="slide4.xml"/><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6.png"/><Relationship Id="rId18" Type="http://schemas.openxmlformats.org/officeDocument/2006/relationships/hyperlink" Target="https://netpeak.net/" TargetMode="External"/><Relationship Id="rId3" Type="http://schemas.openxmlformats.org/officeDocument/2006/relationships/hyperlink" Target="https://softuni.bg/courses/databases-basics-mysql" TargetMode="External"/><Relationship Id="rId7" Type="http://schemas.openxmlformats.org/officeDocument/2006/relationships/image" Target="../media/image23.png"/><Relationship Id="rId12" Type="http://schemas.openxmlformats.org/officeDocument/2006/relationships/hyperlink" Target="http://www.superhosting.bg/" TargetMode="External"/><Relationship Id="rId17" Type="http://schemas.openxmlformats.org/officeDocument/2006/relationships/image" Target="../media/image28.png"/><Relationship Id="rId2" Type="http://schemas.openxmlformats.org/officeDocument/2006/relationships/notesSlide" Target="../notesSlides/notesSlide13.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hyperlink" Target="http://www.infragistics.com/" TargetMode="External"/><Relationship Id="rId19" Type="http://schemas.openxmlformats.org/officeDocument/2006/relationships/image" Target="../media/image29.png"/><Relationship Id="rId4" Type="http://schemas.openxmlformats.org/officeDocument/2006/relationships/hyperlink" Target="http://xs-software.com/" TargetMode="External"/><Relationship Id="rId9" Type="http://schemas.openxmlformats.org/officeDocument/2006/relationships/image" Target="../media/image24.png"/><Relationship Id="rId14" Type="http://schemas.openxmlformats.org/officeDocument/2006/relationships/hyperlink" Target="http://www.telenor.b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3.png"/><Relationship Id="rId5" Type="http://schemas.openxmlformats.org/officeDocument/2006/relationships/hyperlink" Target="https://www.facebook.com/SoftwareUniversity" TargetMode="External"/><Relationship Id="rId10" Type="http://schemas.openxmlformats.org/officeDocument/2006/relationships/image" Target="../media/image32.png"/><Relationship Id="rId4" Type="http://schemas.openxmlformats.org/officeDocument/2006/relationships/hyperlink" Target="http://softuni.foundation/" TargetMode="External"/><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272205"/>
            <a:ext cx="7910299" cy="1476352"/>
          </a:xfrm>
        </p:spPr>
        <p:txBody>
          <a:bodyPr>
            <a:normAutofit fontScale="90000"/>
          </a:bodyPr>
          <a:lstStyle/>
          <a:p>
            <a:r>
              <a:rPr lang="en-US" dirty="0"/>
              <a:t>Basic CRUD in MySQL Server</a:t>
            </a:r>
          </a:p>
        </p:txBody>
      </p:sp>
      <p:sp>
        <p:nvSpPr>
          <p:cNvPr id="6" name="Subtitle 5"/>
          <p:cNvSpPr>
            <a:spLocks noGrp="1"/>
          </p:cNvSpPr>
          <p:nvPr>
            <p:ph type="subTitle" idx="1"/>
          </p:nvPr>
        </p:nvSpPr>
        <p:spPr>
          <a:xfrm>
            <a:off x="3579812" y="1818147"/>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1" name="Text Placeholder 10"/>
          <p:cNvSpPr>
            <a:spLocks noGrp="1"/>
          </p:cNvSpPr>
          <p:nvPr>
            <p:ph type="body" sz="quarter" idx="14"/>
          </p:nvPr>
        </p:nvSpPr>
        <p:spPr>
          <a:xfrm>
            <a:off x="684212" y="5499803"/>
            <a:ext cx="3187613" cy="363552"/>
          </a:xfrm>
        </p:spPr>
        <p:txBody>
          <a:bodyPr/>
          <a:lstStyle/>
          <a:p>
            <a:r>
              <a:rPr lang="en-US" dirty="0"/>
              <a:t>Software University</a:t>
            </a:r>
          </a:p>
        </p:txBody>
      </p:sp>
      <p:sp>
        <p:nvSpPr>
          <p:cNvPr id="12" name="Text Placeholder 11"/>
          <p:cNvSpPr>
            <a:spLocks noGrp="1"/>
          </p:cNvSpPr>
          <p:nvPr>
            <p:ph type="body" sz="quarter" idx="17"/>
          </p:nvPr>
        </p:nvSpPr>
        <p:spPr>
          <a:xfrm>
            <a:off x="684212" y="5840965"/>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sp>
        <p:nvSpPr>
          <p:cNvPr id="20" name="TextBox 19">
            <a:extLst>
              <a:ext uri="{FF2B5EF4-FFF2-40B4-BE49-F238E27FC236}">
                <a16:creationId xmlns:a16="http://schemas.microsoft.com/office/drawing/2014/main" id="{87FF8955-9321-4222-B309-6A27C09B60B5}"/>
              </a:ext>
            </a:extLst>
          </p:cNvPr>
          <p:cNvSpPr txBox="1"/>
          <p:nvPr/>
        </p:nvSpPr>
        <p:spPr>
          <a:xfrm rot="1839686">
            <a:off x="4674522" y="4015989"/>
            <a:ext cx="2182817" cy="409023"/>
          </a:xfrm>
          <a:prstGeom prst="rect">
            <a:avLst/>
          </a:prstGeom>
          <a:noFill/>
        </p:spPr>
        <p:txBody>
          <a:bodyPr wrap="squar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Java DB</a:t>
            </a:r>
          </a:p>
        </p:txBody>
      </p:sp>
      <p:pic>
        <p:nvPicPr>
          <p:cNvPr id="16" name="Picture 15">
            <a:extLst>
              <a:ext uri="{FF2B5EF4-FFF2-40B4-BE49-F238E27FC236}">
                <a16:creationId xmlns:a16="http://schemas.microsoft.com/office/drawing/2014/main" id="{9FDE5393-A4D5-4BD2-B9A4-8BEC4C878632}"/>
              </a:ext>
            </a:extLst>
          </p:cNvPr>
          <p:cNvPicPr>
            <a:picLocks noChangeAspect="1"/>
          </p:cNvPicPr>
          <p:nvPr/>
        </p:nvPicPr>
        <p:blipFill>
          <a:blip r:embed="rId8"/>
          <a:stretch>
            <a:fillRect/>
          </a:stretch>
        </p:blipFill>
        <p:spPr>
          <a:xfrm>
            <a:off x="7367768" y="3649650"/>
            <a:ext cx="3201606" cy="2572047"/>
          </a:xfrm>
          <a:prstGeom prst="rect">
            <a:avLst/>
          </a:prstGeom>
          <a:effectLst>
            <a:softEdge rad="12700"/>
          </a:effectLst>
        </p:spPr>
      </p:pic>
      <p:pic>
        <p:nvPicPr>
          <p:cNvPr id="18" name="Picture 2" descr="database, storage icon">
            <a:extLst>
              <a:ext uri="{FF2B5EF4-FFF2-40B4-BE49-F238E27FC236}">
                <a16:creationId xmlns:a16="http://schemas.microsoft.com/office/drawing/2014/main" id="{11678739-3282-42AB-98F6-A8C525D9393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 name="Picture 2" descr="http://media.tumblr.com/a1b563bf83b9bb363597c13e76fde1b4/tumblr_inline_mfsrwy0g4r1rxkxbn.jpg">
            <a:extLst>
              <a:ext uri="{FF2B5EF4-FFF2-40B4-BE49-F238E27FC236}">
                <a16:creationId xmlns:a16="http://schemas.microsoft.com/office/drawing/2014/main" id="{C43BE171-1D75-4182-B854-8ADBA0CD1B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rgbClr val="F3CD60"/>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employee_id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first_name, last_name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rgbClr val="F3CD60"/>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rgbClr val="F3CD60"/>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b="1" dirty="0">
                <a:solidFill>
                  <a:srgbClr val="F3CD60"/>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5484812" y="2603774"/>
            <a:ext cx="2667000" cy="646687"/>
          </a:xfrm>
          <a:prstGeom prst="wedgeRoundRectCallout">
            <a:avLst>
              <a:gd name="adj1" fmla="val -36444"/>
              <a:gd name="adj2" fmla="val -1154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Display name</a:t>
            </a:r>
            <a:endParaRPr lang="bg-BG" sz="2800" noProof="1">
              <a:solidFill>
                <a:srgbClr val="FFFFFF"/>
              </a:solidFill>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7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dirty="0"/>
              <a:t>You can concatenate column names or strings using the </a:t>
            </a:r>
            <a:r>
              <a:rPr lang="en-US" sz="3000" b="1" dirty="0">
                <a:solidFill>
                  <a:srgbClr val="F3CD60"/>
                </a:solidFill>
                <a:effectLst>
                  <a:outerShdw blurRad="38100" dist="38100" dir="2700000" algn="tl">
                    <a:srgbClr val="000000">
                      <a:alpha val="43137"/>
                    </a:srgbClr>
                  </a:outerShdw>
                </a:effectLst>
                <a:latin typeface="Consolas" panose="020B0609020204030204" pitchFamily="49" charset="0"/>
              </a:rPr>
              <a:t>concat()</a:t>
            </a:r>
            <a:r>
              <a:rPr lang="en-US" sz="3000" dirty="0">
                <a:solidFill>
                  <a:srgbClr val="F3CD60"/>
                </a:solidFill>
              </a:rPr>
              <a:t> </a:t>
            </a:r>
            <a:r>
              <a:rPr lang="en-US" sz="3000" dirty="0"/>
              <a:t>function</a:t>
            </a:r>
          </a:p>
          <a:p>
            <a:pPr lvl="1">
              <a:lnSpc>
                <a:spcPct val="100000"/>
              </a:lnSpc>
            </a:pPr>
            <a:r>
              <a:rPr lang="en-US" sz="2700" dirty="0"/>
              <a:t>String literals are enclosed in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700" dirty="0"/>
              <a:t>](</a:t>
            </a:r>
            <a:r>
              <a:rPr lang="en-US" sz="2700" dirty="0">
                <a:solidFill>
                  <a:srgbClr val="F3CD60"/>
                </a:solidFill>
              </a:rPr>
              <a:t>single</a:t>
            </a:r>
            <a:r>
              <a:rPr lang="en-US" sz="2700" dirty="0">
                <a:solidFill>
                  <a:schemeClr val="accent1"/>
                </a:solidFill>
              </a:rPr>
              <a:t> </a:t>
            </a:r>
            <a:r>
              <a:rPr lang="en-US" sz="2700" dirty="0">
                <a:solidFill>
                  <a:srgbClr val="F3CD60"/>
                </a:solidFill>
              </a:rPr>
              <a:t>quotes</a:t>
            </a:r>
            <a:r>
              <a:rPr lang="en-US" sz="2700" dirty="0"/>
              <a:t>)</a:t>
            </a:r>
          </a:p>
          <a:p>
            <a:pPr lvl="1">
              <a:lnSpc>
                <a:spcPct val="100000"/>
              </a:lnSpc>
            </a:pPr>
            <a:r>
              <a:rPr lang="en-US" sz="2700" dirty="0"/>
              <a:t>Table and column names containing special symbols use </a:t>
            </a:r>
            <a:r>
              <a:rPr lang="en-US" sz="2700" dirty="0">
                <a:solidFill>
                  <a:schemeClr val="accent1"/>
                </a:solidFill>
              </a:rPr>
              <a:t> </a:t>
            </a:r>
            <a:r>
              <a:rPr lang="en-US" sz="2700" dirty="0"/>
              <a:t>[</a:t>
            </a:r>
            <a:r>
              <a:rPr lang="en-US" sz="2700" b="1" dirty="0">
                <a:solidFill>
                  <a:schemeClr val="accent1"/>
                </a:solidFill>
              </a:rPr>
              <a:t>`</a:t>
            </a:r>
            <a:r>
              <a:rPr lang="en-US" sz="2700" dirty="0"/>
              <a:t>]</a:t>
            </a:r>
            <a:r>
              <a:rPr lang="en-US" sz="2700" dirty="0">
                <a:solidFill>
                  <a:schemeClr val="accent1"/>
                </a:solidFill>
              </a:rPr>
              <a:t> </a:t>
            </a:r>
            <a:r>
              <a:rPr lang="en-US" sz="2700" dirty="0"/>
              <a:t>(</a:t>
            </a:r>
            <a:r>
              <a:rPr lang="en-US" sz="2700" dirty="0">
                <a:solidFill>
                  <a:srgbClr val="F3CD60"/>
                </a:solidFill>
              </a:rPr>
              <a:t>backtick</a:t>
            </a:r>
            <a:r>
              <a:rPr lang="en-US" sz="2700" dirty="0"/>
              <a:t>)</a:t>
            </a:r>
          </a:p>
        </p:txBody>
      </p:sp>
      <p:sp>
        <p:nvSpPr>
          <p:cNvPr id="504834" name="Rectangle 2"/>
          <p:cNvSpPr>
            <a:spLocks noGrp="1" noChangeArrowheads="1"/>
          </p:cNvSpPr>
          <p:nvPr>
            <p:ph type="title"/>
          </p:nvPr>
        </p:nvSpPr>
        <p:spPr/>
        <p:txBody>
          <a:bodyPr/>
          <a:lstStyle/>
          <a:p>
            <a:r>
              <a:rPr lang="en-US" dirty="0"/>
              <a:t>Concatenation</a:t>
            </a:r>
          </a:p>
        </p:txBody>
      </p:sp>
      <p:sp>
        <p:nvSpPr>
          <p:cNvPr id="504836" name="Rectangle 4"/>
          <p:cNvSpPr>
            <a:spLocks noChangeArrowheads="1"/>
          </p:cNvSpPr>
          <p:nvPr/>
        </p:nvSpPr>
        <p:spPr bwMode="auto">
          <a:xfrm>
            <a:off x="684212" y="3205646"/>
            <a:ext cx="108822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full_name</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 Title</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id</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a:t>
            </a:r>
          </a:p>
          <a:p>
            <a:pPr lvl="1"/>
            <a:r>
              <a:rPr lang="en-US" dirty="0">
                <a:solidFill>
                  <a:srgbClr val="F3CD60"/>
                </a:solidFill>
              </a:rPr>
              <a:t>Full Name</a:t>
            </a:r>
          </a:p>
          <a:p>
            <a:pPr lvl="1"/>
            <a:r>
              <a:rPr lang="en-US" dirty="0">
                <a:solidFill>
                  <a:srgbClr val="F3CD60"/>
                </a:solidFill>
              </a:rPr>
              <a:t>Job</a:t>
            </a:r>
            <a:r>
              <a:rPr lang="en-US" dirty="0">
                <a:solidFill>
                  <a:schemeClr val="accent1"/>
                </a:solidFill>
              </a:rPr>
              <a:t> </a:t>
            </a:r>
            <a:r>
              <a:rPr lang="en-US" dirty="0">
                <a:solidFill>
                  <a:srgbClr val="F3CD60"/>
                </a:solidFill>
              </a:rPr>
              <a:t>title</a:t>
            </a:r>
          </a:p>
          <a:p>
            <a:pPr lvl="1"/>
            <a:r>
              <a:rPr lang="en-US" dirty="0">
                <a:solidFill>
                  <a:srgbClr val="F3CD60"/>
                </a:solidFill>
              </a:rPr>
              <a:t>Salary</a:t>
            </a:r>
          </a:p>
          <a:p>
            <a:pPr marL="377887" lvl="1" indent="0">
              <a:buNone/>
            </a:pPr>
            <a:endParaRPr lang="en-US" dirty="0">
              <a:solidFill>
                <a:srgbClr val="F3CD60"/>
              </a:solidFill>
            </a:endParaRPr>
          </a:p>
          <a:p>
            <a:r>
              <a:rPr lang="en-US" dirty="0"/>
              <a:t>Use </a:t>
            </a:r>
            <a:r>
              <a:rPr lang="en-US" dirty="0">
                <a:solidFill>
                  <a:srgbClr val="F3CD60"/>
                </a:solidFill>
              </a:rPr>
              <a:t>concatenation</a:t>
            </a:r>
            <a:r>
              <a:rPr lang="en-US" dirty="0"/>
              <a:t> to display first and last names as </a:t>
            </a:r>
            <a:r>
              <a:rPr lang="en-US" dirty="0">
                <a:solidFill>
                  <a:srgbClr val="F3CD60"/>
                </a:solidFill>
              </a:rPr>
              <a:t>one</a:t>
            </a:r>
            <a:r>
              <a:rPr lang="en-US" dirty="0">
                <a:solidFill>
                  <a:schemeClr val="accent1"/>
                </a:solidFill>
              </a:rPr>
              <a:t> </a:t>
            </a:r>
            <a:r>
              <a:rPr lang="en-US" dirty="0">
                <a:solidFill>
                  <a:srgbClr val="F3CD60"/>
                </a:solidFill>
              </a:rPr>
              <a:t>field</a:t>
            </a:r>
          </a:p>
          <a:p>
            <a:r>
              <a:rPr lang="en-US" dirty="0"/>
              <a:t>Note: Query </a:t>
            </a:r>
            <a:r>
              <a:rPr lang="en-US" noProof="1">
                <a:solidFill>
                  <a:srgbClr val="F3CD60"/>
                </a:solidFill>
              </a:rPr>
              <a:t>Hospital</a:t>
            </a:r>
            <a:r>
              <a:rPr lang="en-US" dirty="0"/>
              <a:t> database</a:t>
            </a:r>
          </a:p>
        </p:txBody>
      </p:sp>
      <p:sp>
        <p:nvSpPr>
          <p:cNvPr id="4" name="Title 3"/>
          <p:cNvSpPr>
            <a:spLocks noGrp="1"/>
          </p:cNvSpPr>
          <p:nvPr>
            <p:ph type="title"/>
          </p:nvPr>
        </p:nvSpPr>
        <p:spPr/>
        <p:txBody>
          <a:bodyPr/>
          <a:lstStyle/>
          <a:p>
            <a:r>
              <a:rPr lang="en-US" dirty="0"/>
              <a:t>Problem: Employee Summary</a:t>
            </a:r>
          </a:p>
        </p:txBody>
      </p:sp>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Employee Summary - Solution</a:t>
            </a:r>
          </a:p>
        </p:txBody>
      </p:sp>
      <p:sp>
        <p:nvSpPr>
          <p:cNvPr id="5" name="Rectangle 4"/>
          <p:cNvSpPr>
            <a:spLocks noChangeArrowheads="1"/>
          </p:cNvSpPr>
          <p:nvPr/>
        </p:nvSpPr>
        <p:spPr bwMode="auto">
          <a:xfrm>
            <a:off x="455612" y="2819400"/>
            <a:ext cx="11201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concat(`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full_name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salary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&gt;=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1000;</a:t>
            </a:r>
          </a:p>
        </p:txBody>
      </p:sp>
      <p:sp>
        <p:nvSpPr>
          <p:cNvPr id="6" name="AutoShape 22"/>
          <p:cNvSpPr>
            <a:spLocks noChangeArrowheads="1"/>
          </p:cNvSpPr>
          <p:nvPr/>
        </p:nvSpPr>
        <p:spPr bwMode="auto">
          <a:xfrm>
            <a:off x="2741612" y="1752600"/>
            <a:ext cx="2439945" cy="646687"/>
          </a:xfrm>
          <a:prstGeom prst="wedgeRoundRectCallout">
            <a:avLst>
              <a:gd name="adj1" fmla="val -42577"/>
              <a:gd name="adj2" fmla="val 12375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Concatenation</a:t>
            </a:r>
            <a:endParaRPr lang="bg-BG" sz="2800" noProof="1">
              <a:solidFill>
                <a:srgbClr val="FFFFFF"/>
              </a:solidFill>
            </a:endParaRPr>
          </a:p>
        </p:txBody>
      </p:sp>
      <p:sp>
        <p:nvSpPr>
          <p:cNvPr id="7" name="AutoShape 22"/>
          <p:cNvSpPr>
            <a:spLocks noChangeArrowheads="1"/>
          </p:cNvSpPr>
          <p:nvPr/>
        </p:nvSpPr>
        <p:spPr bwMode="auto">
          <a:xfrm>
            <a:off x="8075612" y="3810000"/>
            <a:ext cx="2652151" cy="646687"/>
          </a:xfrm>
          <a:prstGeom prst="wedgeRoundRectCallout">
            <a:avLst>
              <a:gd name="adj1" fmla="val -86004"/>
              <a:gd name="adj2" fmla="val 124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endParaRPr lang="bg-BG" sz="2800" noProof="1">
              <a:solidFill>
                <a:srgbClr val="FFFFFF"/>
              </a:solidFill>
            </a:endParaRP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rgbClr val="F3CD60"/>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rgbClr val="F3CD60"/>
                </a:solidFill>
                <a:latin typeface="Consolas" pitchFamily="49" charset="0"/>
              </a:rPr>
              <a:t>WHERE</a:t>
            </a:r>
            <a:r>
              <a:rPr lang="en-US" dirty="0"/>
              <a:t> clause</a:t>
            </a:r>
          </a:p>
          <a:p>
            <a:pPr>
              <a:spcBef>
                <a:spcPts val="11400"/>
              </a:spcBef>
            </a:pPr>
            <a:r>
              <a:rPr lang="en-US" dirty="0"/>
              <a:t>Other </a:t>
            </a:r>
            <a:r>
              <a:rPr lang="en-US" dirty="0">
                <a:solidFill>
                  <a:srgbClr val="F3CD60"/>
                </a:solidFill>
              </a:rPr>
              <a:t>logical</a:t>
            </a:r>
            <a:r>
              <a:rPr lang="en-US" dirty="0">
                <a:solidFill>
                  <a:schemeClr val="accent1"/>
                </a:solidFill>
              </a:rPr>
              <a:t> </a:t>
            </a:r>
            <a:r>
              <a:rPr lang="en-US" dirty="0">
                <a:solidFill>
                  <a:srgbClr val="F3CD60"/>
                </a:solidFill>
              </a:rPr>
              <a:t>operators</a:t>
            </a:r>
            <a:r>
              <a:rPr lang="en-US" dirty="0">
                <a:solidFill>
                  <a:schemeClr val="accent1"/>
                </a:solidFill>
              </a:rPr>
              <a:t>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`department_id`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420824" y="5428814"/>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`salary`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9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09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09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rgbClr val="F3CD60"/>
                </a:solidFill>
                <a:latin typeface="Consolas" pitchFamily="49" charset="0"/>
                <a:cs typeface="Consolas" pitchFamily="49" charset="0"/>
              </a:rPr>
              <a:t>NOT</a:t>
            </a:r>
            <a:r>
              <a:rPr lang="en-US" dirty="0"/>
              <a:t>, </a:t>
            </a:r>
            <a:r>
              <a:rPr lang="en-US" b="1" dirty="0">
                <a:solidFill>
                  <a:srgbClr val="F3CD60"/>
                </a:solidFill>
                <a:latin typeface="Consolas" pitchFamily="49" charset="0"/>
              </a:rPr>
              <a:t>OR</a:t>
            </a:r>
            <a:r>
              <a:rPr lang="en-US" dirty="0"/>
              <a:t>, </a:t>
            </a:r>
            <a:r>
              <a:rPr lang="en-US" b="1" noProof="1">
                <a:solidFill>
                  <a:srgbClr val="F3CD60"/>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rgbClr val="F3CD60"/>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rgbClr val="F3CD60"/>
                </a:solidFill>
                <a:latin typeface="Consolas" pitchFamily="49" charset="0"/>
              </a:rPr>
              <a:t>IN</a:t>
            </a:r>
            <a:r>
              <a:rPr lang="en-US" dirty="0">
                <a:solidFill>
                  <a:srgbClr val="F3CD60"/>
                </a:solidFill>
              </a:rPr>
              <a:t> </a:t>
            </a:r>
            <a:r>
              <a:rPr lang="en-US" b="1" dirty="0">
                <a:solidFill>
                  <a:srgbClr val="F3CD60"/>
                </a:solidFill>
                <a:latin typeface="Consolas" pitchFamily="49" charset="0"/>
              </a:rPr>
              <a:t>/</a:t>
            </a:r>
            <a:r>
              <a:rPr lang="en-US" dirty="0">
                <a:solidFill>
                  <a:srgbClr val="F3CD60"/>
                </a:solidFill>
              </a:rPr>
              <a:t> </a:t>
            </a:r>
            <a:r>
              <a:rPr lang="en-US" b="1" dirty="0">
                <a:solidFill>
                  <a:srgbClr val="F3CD60"/>
                </a:solidFill>
                <a:latin typeface="Consolas" pitchFamily="49" charset="0"/>
              </a:rPr>
              <a:t>NOT</a:t>
            </a:r>
            <a:r>
              <a:rPr lang="en-US" dirty="0">
                <a:solidFill>
                  <a:srgbClr val="F3CD60"/>
                </a:solidFill>
              </a:rPr>
              <a:t> </a:t>
            </a:r>
            <a:r>
              <a:rPr lang="en-US" b="1" dirty="0">
                <a:solidFill>
                  <a:srgbClr val="F3CD60"/>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`salary`FROM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`first_name`,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 3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`manager_id` = 4</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0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02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b="1" dirty="0">
                <a:solidFill>
                  <a:srgbClr val="F3CD60"/>
                </a:solidFill>
                <a:latin typeface="Consolas" pitchFamily="49" charset="0"/>
              </a:rPr>
              <a:t>NULL</a:t>
            </a:r>
            <a:r>
              <a:rPr lang="en-US" sz="3000" dirty="0"/>
              <a:t> is a special value that means missing value</a:t>
            </a:r>
          </a:p>
          <a:p>
            <a:pPr lvl="1">
              <a:lnSpc>
                <a:spcPct val="100000"/>
              </a:lnSpc>
            </a:pPr>
            <a:r>
              <a:rPr lang="en-US" sz="2800" dirty="0"/>
              <a:t>Not the same as </a:t>
            </a:r>
            <a:r>
              <a:rPr lang="en-US" sz="2800" b="1" dirty="0">
                <a:solidFill>
                  <a:srgbClr val="F3CD60"/>
                </a:solidFill>
                <a:latin typeface="Consolas" panose="020B0609020204030204" pitchFamily="49" charset="0"/>
                <a:cs typeface="Consolas" panose="020B0609020204030204" pitchFamily="49" charset="0"/>
              </a:rPr>
              <a:t>0</a:t>
            </a:r>
            <a:r>
              <a:rPr lang="en-US" sz="2800" dirty="0"/>
              <a:t> or a blank space</a:t>
            </a:r>
          </a:p>
          <a:p>
            <a:pPr>
              <a:lnSpc>
                <a:spcPct val="100000"/>
              </a:lnSpc>
            </a:pPr>
            <a:r>
              <a:rPr lang="en-US" sz="3000" dirty="0"/>
              <a:t>Checking for </a:t>
            </a:r>
            <a:r>
              <a:rPr lang="en-US" sz="3000" b="1" dirty="0">
                <a:solidFill>
                  <a:srgbClr val="F3CD60"/>
                </a:solidFill>
                <a:latin typeface="Consolas" pitchFamily="49" charset="0"/>
                <a:cs typeface="Consolas" pitchFamily="49" charset="0"/>
              </a:rPr>
              <a:t>NULL</a:t>
            </a:r>
            <a:r>
              <a:rPr lang="en-US" sz="3000" dirty="0">
                <a:solidFill>
                  <a:schemeClr val="tx2">
                    <a:lumMod val="75000"/>
                  </a:schemeClr>
                </a:solidFill>
              </a:rPr>
              <a:t> </a:t>
            </a:r>
            <a:r>
              <a:rPr lang="en-US" sz="3000" dirty="0"/>
              <a:t>values</a:t>
            </a:r>
            <a:endParaRPr lang="en-US" sz="30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8" name="Rectangle 4"/>
          <p:cNvSpPr>
            <a:spLocks noChangeArrowheads="1"/>
          </p:cNvSpPr>
          <p:nvPr/>
        </p:nvSpPr>
        <p:spPr bwMode="auto">
          <a:xfrm>
            <a:off x="2429691" y="4113559"/>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IS</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9" name="Rectangle 7"/>
          <p:cNvSpPr>
            <a:spLocks noChangeArrowheads="1"/>
          </p:cNvSpPr>
          <p:nvPr/>
        </p:nvSpPr>
        <p:spPr bwMode="auto">
          <a:xfrm>
            <a:off x="2429691" y="5440337"/>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2429691" y="2790292"/>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11" name="AutoShape 22"/>
          <p:cNvSpPr>
            <a:spLocks noChangeArrowheads="1"/>
          </p:cNvSpPr>
          <p:nvPr/>
        </p:nvSpPr>
        <p:spPr bwMode="auto">
          <a:xfrm>
            <a:off x="7248975" y="3278381"/>
            <a:ext cx="3188837" cy="523812"/>
          </a:xfrm>
          <a:prstGeom prst="wedgeRoundRectCallout">
            <a:avLst>
              <a:gd name="adj1" fmla="val -57108"/>
              <a:gd name="adj2" fmla="val 258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This is always false!</a:t>
            </a:r>
            <a:endParaRPr lang="bg-BG" sz="2800" noProof="1">
              <a:solidFill>
                <a:srgbClr val="FFFFFF"/>
              </a:solidFill>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rgbClr val="F3CD60"/>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rgbClr val="F3CD60"/>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rgbClr val="F3CD60"/>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rgbClr val="F3CD60"/>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03138"/>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ORDER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BY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p>
        </p:txBody>
      </p:sp>
      <p:graphicFrame>
        <p:nvGraphicFramePr>
          <p:cNvPr id="517125" name="Group 5"/>
          <p:cNvGraphicFramePr>
            <a:graphicFrameLocks noGrp="1"/>
          </p:cNvGraphicFramePr>
          <p:nvPr>
            <p:extLst/>
          </p:nvPr>
        </p:nvGraphicFramePr>
        <p:xfrm>
          <a:off x="7557461" y="2070604"/>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Gilbert</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1998-07-31</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Brown</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1999-02-26</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a:ln>
                            <a:noFill/>
                          </a:ln>
                          <a:solidFill>
                            <a:schemeClr val="tx2">
                              <a:lumMod val="90000"/>
                            </a:schemeClr>
                          </a:solidFill>
                          <a:effectLst/>
                          <a:latin typeface="Consolas" pitchFamily="49" charset="0"/>
                          <a:ea typeface="+mn-ea"/>
                          <a:cs typeface="+mn-cs"/>
                        </a:rPr>
                        <a:t>Tamburello</a:t>
                      </a:r>
                      <a:endParaRPr kumimoji="1" lang="bg-BG" sz="2000" b="1" i="0" u="none" strike="noStrike" kern="1200" cap="none" normalizeH="0" baseline="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1999-12-12</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ORDER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BY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DESC;</a:t>
            </a:r>
          </a:p>
        </p:txBody>
      </p:sp>
      <p:graphicFrame>
        <p:nvGraphicFramePr>
          <p:cNvPr id="517146" name="Group 26"/>
          <p:cNvGraphicFramePr>
            <a:graphicFrameLocks noGrp="1"/>
          </p:cNvGraphicFramePr>
          <p:nvPr>
            <p:extLst/>
          </p:nvPr>
        </p:nvGraphicFramePr>
        <p:xfrm>
          <a:off x="7557461" y="4490763"/>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kern="1200" cap="none" normalizeH="0" baseline="0">
                          <a:ln>
                            <a:noFill/>
                          </a:ln>
                          <a:solidFill>
                            <a:schemeClr val="tx2">
                              <a:lumMod val="90000"/>
                            </a:schemeClr>
                          </a:solidFill>
                          <a:effectLst/>
                          <a:latin typeface="Consolas" pitchFamily="49" charset="0"/>
                          <a:ea typeface="+mn-ea"/>
                          <a:cs typeface="+mn-cs"/>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a:ln>
                            <a:noFill/>
                          </a:ln>
                          <a:solidFill>
                            <a:schemeClr val="tx2">
                              <a:lumMod val="90000"/>
                            </a:schemeClr>
                          </a:solidFill>
                          <a:effectLst/>
                          <a:latin typeface="Consolas" pitchFamily="49" charset="0"/>
                          <a:ea typeface="+mn-ea"/>
                          <a:cs typeface="+mn-cs"/>
                        </a:rPr>
                        <a:t>…</a:t>
                      </a: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11" name="AutoShape 22"/>
          <p:cNvSpPr>
            <a:spLocks noChangeArrowheads="1"/>
          </p:cNvSpPr>
          <p:nvPr/>
        </p:nvSpPr>
        <p:spPr bwMode="auto">
          <a:xfrm>
            <a:off x="5790122" y="2383578"/>
            <a:ext cx="2891406" cy="874403"/>
          </a:xfrm>
          <a:prstGeom prst="wedgeRoundRectCallout">
            <a:avLst>
              <a:gd name="adj1" fmla="val -65668"/>
              <a:gd name="adj2" fmla="val 601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ASC is the </a:t>
            </a:r>
            <a:r>
              <a:rPr lang="en-US" sz="2800" noProof="1">
                <a:solidFill>
                  <a:srgbClr val="F3CD60"/>
                </a:solidFill>
              </a:rPr>
              <a:t>default</a:t>
            </a:r>
            <a:r>
              <a:rPr lang="en-US" sz="2800" noProof="1">
                <a:solidFill>
                  <a:srgbClr val="FFFFFF"/>
                </a:solidFill>
              </a:rPr>
              <a:t> sorting order</a:t>
            </a:r>
            <a:endParaRPr lang="bg-BG" sz="2800" noProof="1">
              <a:solidFill>
                <a:srgbClr val="FFFFFF"/>
              </a:solidFill>
            </a:endParaRPr>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7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7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71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Views are </a:t>
            </a:r>
            <a:r>
              <a:rPr lang="en-US" dirty="0">
                <a:solidFill>
                  <a:srgbClr val="F3CD60"/>
                </a:solidFill>
              </a:rPr>
              <a:t>virtual tables </a:t>
            </a:r>
            <a:r>
              <a:rPr lang="en-US" dirty="0"/>
              <a:t>made from others tables, views or joins between them</a:t>
            </a:r>
          </a:p>
          <a:p>
            <a:r>
              <a:rPr lang="en-US" dirty="0"/>
              <a:t>Usage:</a:t>
            </a:r>
          </a:p>
          <a:p>
            <a:pPr lvl="1"/>
            <a:r>
              <a:rPr lang="en-US" dirty="0"/>
              <a:t>To simplify writing complex queries </a:t>
            </a:r>
          </a:p>
          <a:p>
            <a:pPr lvl="1"/>
            <a:r>
              <a:rPr lang="en-US" dirty="0"/>
              <a:t>To limit access to data for certain users</a:t>
            </a:r>
          </a:p>
        </p:txBody>
      </p:sp>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4" name="Title 3"/>
          <p:cNvSpPr>
            <a:spLocks noGrp="1"/>
          </p:cNvSpPr>
          <p:nvPr>
            <p:ph type="title"/>
          </p:nvPr>
        </p:nvSpPr>
        <p:spPr/>
        <p:txBody>
          <a:bodyPr/>
          <a:lstStyle/>
          <a:p>
            <a:r>
              <a:rPr lang="en-US" dirty="0"/>
              <a:t>Views (2)</a:t>
            </a:r>
          </a:p>
        </p:txBody>
      </p:sp>
      <p:graphicFrame>
        <p:nvGraphicFramePr>
          <p:cNvPr id="5" name="Group 26"/>
          <p:cNvGraphicFramePr>
            <a:graphicFrameLocks noGrp="1"/>
          </p:cNvGraphicFramePr>
          <p:nvPr>
            <p:extLst/>
          </p:nvPr>
        </p:nvGraphicFramePr>
        <p:xfrm>
          <a:off x="760412" y="4273950"/>
          <a:ext cx="4571999" cy="1639824"/>
        </p:xfrm>
        <a:graphic>
          <a:graphicData uri="http://schemas.openxmlformats.org/drawingml/2006/table">
            <a:tbl>
              <a:tblPr/>
              <a:tblGrid>
                <a:gridCol w="1497931">
                  <a:extLst>
                    <a:ext uri="{9D8B030D-6E8A-4147-A177-3AD203B41FA5}">
                      <a16:colId xmlns:a16="http://schemas.microsoft.com/office/drawing/2014/main" val="20000"/>
                    </a:ext>
                  </a:extLst>
                </a:gridCol>
                <a:gridCol w="1537034">
                  <a:extLst>
                    <a:ext uri="{9D8B030D-6E8A-4147-A177-3AD203B41FA5}">
                      <a16:colId xmlns:a16="http://schemas.microsoft.com/office/drawing/2014/main" val="20001"/>
                    </a:ext>
                  </a:extLst>
                </a:gridCol>
                <a:gridCol w="1537034">
                  <a:extLst>
                    <a:ext uri="{9D8B030D-6E8A-4147-A177-3AD203B41FA5}">
                      <a16:colId xmlns:a16="http://schemas.microsoft.com/office/drawing/2014/main" val="3062806984"/>
                    </a:ext>
                  </a:extLst>
                </a:gridCol>
              </a:tblGrid>
              <a:tr h="134112">
                <a:tc gridSpan="3">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Table 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h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hMerge="1">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319190188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26"/>
          <p:cNvGraphicFramePr>
            <a:graphicFrameLocks noGrp="1"/>
          </p:cNvGraphicFramePr>
          <p:nvPr>
            <p:extLst/>
          </p:nvPr>
        </p:nvGraphicFramePr>
        <p:xfrm>
          <a:off x="760411" y="1828800"/>
          <a:ext cx="4571999" cy="1639824"/>
        </p:xfrm>
        <a:graphic>
          <a:graphicData uri="http://schemas.openxmlformats.org/drawingml/2006/table">
            <a:tbl>
              <a:tblPr/>
              <a:tblGrid>
                <a:gridCol w="1497931">
                  <a:extLst>
                    <a:ext uri="{9D8B030D-6E8A-4147-A177-3AD203B41FA5}">
                      <a16:colId xmlns:a16="http://schemas.microsoft.com/office/drawing/2014/main" val="20000"/>
                    </a:ext>
                  </a:extLst>
                </a:gridCol>
                <a:gridCol w="1537034">
                  <a:extLst>
                    <a:ext uri="{9D8B030D-6E8A-4147-A177-3AD203B41FA5}">
                      <a16:colId xmlns:a16="http://schemas.microsoft.com/office/drawing/2014/main" val="20001"/>
                    </a:ext>
                  </a:extLst>
                </a:gridCol>
                <a:gridCol w="1537034">
                  <a:extLst>
                    <a:ext uri="{9D8B030D-6E8A-4147-A177-3AD203B41FA5}">
                      <a16:colId xmlns:a16="http://schemas.microsoft.com/office/drawing/2014/main" val="3062806984"/>
                    </a:ext>
                  </a:extLst>
                </a:gridCol>
              </a:tblGrid>
              <a:tr h="127504">
                <a:tc gridSpan="3">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Table 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h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hMerge="1">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319190188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26"/>
          <p:cNvGraphicFramePr>
            <a:graphicFrameLocks noGrp="1"/>
          </p:cNvGraphicFramePr>
          <p:nvPr>
            <p:extLst/>
          </p:nvPr>
        </p:nvGraphicFramePr>
        <p:xfrm>
          <a:off x="6994413" y="2895600"/>
          <a:ext cx="4571999" cy="1639824"/>
        </p:xfrm>
        <a:graphic>
          <a:graphicData uri="http://schemas.openxmlformats.org/drawingml/2006/table">
            <a:tbl>
              <a:tblPr/>
              <a:tblGrid>
                <a:gridCol w="1497931">
                  <a:extLst>
                    <a:ext uri="{9D8B030D-6E8A-4147-A177-3AD203B41FA5}">
                      <a16:colId xmlns:a16="http://schemas.microsoft.com/office/drawing/2014/main" val="20000"/>
                    </a:ext>
                  </a:extLst>
                </a:gridCol>
                <a:gridCol w="1537034">
                  <a:extLst>
                    <a:ext uri="{9D8B030D-6E8A-4147-A177-3AD203B41FA5}">
                      <a16:colId xmlns:a16="http://schemas.microsoft.com/office/drawing/2014/main" val="20001"/>
                    </a:ext>
                  </a:extLst>
                </a:gridCol>
                <a:gridCol w="1537034">
                  <a:extLst>
                    <a:ext uri="{9D8B030D-6E8A-4147-A177-3AD203B41FA5}">
                      <a16:colId xmlns:a16="http://schemas.microsoft.com/office/drawing/2014/main" val="3062806984"/>
                    </a:ext>
                  </a:extLst>
                </a:gridCol>
              </a:tblGrid>
              <a:tr h="232967">
                <a:tc gridSpan="3">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v_table1_table2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h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hMerge="1">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319190188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Column 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2000" b="1" i="0" u="none" strike="noStrike" kern="1200" cap="none" normalizeH="0" baseline="0" noProof="1">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92D050">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kern="1200" cap="none" normalizeH="0" baseline="0" dirty="0">
                        <a:ln>
                          <a:noFill/>
                        </a:ln>
                        <a:solidFill>
                          <a:schemeClr val="tx2">
                            <a:lumMod val="90000"/>
                          </a:schemeClr>
                        </a:solidFill>
                        <a:effectLst/>
                        <a:latin typeface="Consolas" pitchFamily="49" charset="0"/>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3">
                        <a:lumMod val="40000"/>
                        <a:lumOff val="60000"/>
                        <a:alpha val="50000"/>
                      </a:schemeClr>
                    </a:solidFill>
                  </a:tcPr>
                </a:tc>
                <a:extLst>
                  <a:ext uri="{0D108BD9-81ED-4DB2-BD59-A6C34878D82A}">
                    <a16:rowId xmlns:a16="http://schemas.microsoft.com/office/drawing/2014/main" val="10002"/>
                  </a:ext>
                </a:extLst>
              </a:tr>
            </a:tbl>
          </a:graphicData>
        </a:graphic>
      </p:graphicFrame>
      <p:sp>
        <p:nvSpPr>
          <p:cNvPr id="13" name="Arrow: Right 2"/>
          <p:cNvSpPr/>
          <p:nvPr/>
        </p:nvSpPr>
        <p:spPr>
          <a:xfrm>
            <a:off x="5917301" y="3468624"/>
            <a:ext cx="552136" cy="471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9810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566412" y="6562324"/>
            <a:ext cx="428822" cy="196477"/>
          </a:xfrm>
        </p:spPr>
        <p:txBody>
          <a:bodyPr/>
          <a:lstStyle/>
          <a:p>
            <a:fld id="{C014DD1E-5D91-48A3-AD6D-45FBA980D106}" type="slidenum">
              <a:rPr lang="en-US" smtClean="0"/>
              <a:pPr/>
              <a:t>2</a:t>
            </a:fld>
            <a:endParaRPr lang="en-US" dirty="0"/>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4281B578-A32E-4F75-9D7D-4BE8EA040B46}"/>
                  </a:ext>
                </a:extLst>
              </p:cNvPr>
              <p:cNvGraphicFramePr>
                <a:graphicFrameLocks noChangeAspect="1"/>
              </p:cNvGraphicFramePr>
              <p:nvPr>
                <p:extLst>
                  <p:ext uri="{D42A27DB-BD31-4B8C-83A1-F6EECF244321}">
                    <p14:modId xmlns:p14="http://schemas.microsoft.com/office/powerpoint/2010/main" val="51293035"/>
                  </p:ext>
                </p:extLst>
              </p:nvPr>
            </p:nvGraphicFramePr>
            <p:xfrm>
              <a:off x="930780" y="1171964"/>
              <a:ext cx="4096799" cy="2305050"/>
            </p:xfrm>
            <a:graphic>
              <a:graphicData uri="http://schemas.microsoft.com/office/powerpoint/2016/slidezoom">
                <pslz:sldZm>
                  <pslz:sldZmObj sldId="451" cId="587135111">
                    <pslz:zmPr id="{F3FDAA36-4EED-4F2C-842F-88A824F6D338}" returnToParent="0" transitionDur="1000">
                      <p166:blipFill xmlns:p166="http://schemas.microsoft.com/office/powerpoint/2016/6/main">
                        <a:blip r:embed="rId3"/>
                        <a:stretch>
                          <a:fillRect/>
                        </a:stretch>
                      </p166:blipFill>
                      <p166:spPr xmlns:p166="http://schemas.microsoft.com/office/powerpoint/2016/6/main">
                        <a:xfrm>
                          <a:off x="0" y="0"/>
                          <a:ext cx="4096799" cy="2305050"/>
                        </a:xfrm>
                        <a:prstGeom prst="rect">
                          <a:avLst/>
                        </a:prstGeom>
                        <a:ln w="3175">
                          <a:solidFill>
                            <a:prstClr val="ltGray"/>
                          </a:solidFill>
                        </a:ln>
                      </p166:spPr>
                    </pslz:zmPr>
                  </pslz:sldZmObj>
                </pslz:sldZm>
              </a:graphicData>
            </a:graphic>
          </p:graphicFrame>
        </mc:Choice>
        <mc:Fallback>
          <p:pic>
            <p:nvPicPr>
              <p:cNvPr id="4" name="Slide Zoom 3">
                <a:hlinkClick r:id="rId4" action="ppaction://hlinksldjump"/>
                <a:extLst>
                  <a:ext uri="{FF2B5EF4-FFF2-40B4-BE49-F238E27FC236}">
                    <a16:creationId xmlns:a16="http://schemas.microsoft.com/office/drawing/2014/main" id="{4281B578-A32E-4F75-9D7D-4BE8EA040B46}"/>
                  </a:ext>
                </a:extLst>
              </p:cNvPr>
              <p:cNvPicPr>
                <a:picLocks noGrp="1" noRot="1" noChangeAspect="1" noMove="1" noResize="1" noEditPoints="1" noAdjustHandles="1" noChangeArrowheads="1" noChangeShapeType="1"/>
              </p:cNvPicPr>
              <p:nvPr/>
            </p:nvPicPr>
            <p:blipFill>
              <a:blip r:embed="rId3"/>
              <a:stretch>
                <a:fillRect/>
              </a:stretch>
            </p:blipFill>
            <p:spPr>
              <a:xfrm>
                <a:off x="930780" y="1171964"/>
                <a:ext cx="4096799" cy="230505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E2F4940A-BAC1-4A52-B461-72FF1610267B}"/>
                  </a:ext>
                </a:extLst>
              </p:cNvPr>
              <p:cNvGraphicFramePr>
                <a:graphicFrameLocks noChangeAspect="1"/>
              </p:cNvGraphicFramePr>
              <p:nvPr>
                <p:extLst>
                  <p:ext uri="{D42A27DB-BD31-4B8C-83A1-F6EECF244321}">
                    <p14:modId xmlns:p14="http://schemas.microsoft.com/office/powerpoint/2010/main" val="3982405279"/>
                  </p:ext>
                </p:extLst>
              </p:nvPr>
            </p:nvGraphicFramePr>
            <p:xfrm>
              <a:off x="7103012" y="1190625"/>
              <a:ext cx="4096799" cy="2305050"/>
            </p:xfrm>
            <a:graphic>
              <a:graphicData uri="http://schemas.microsoft.com/office/powerpoint/2016/slidezoom">
                <pslz:sldZm>
                  <pslz:sldZmObj sldId="454" cId="4153620332">
                    <pslz:zmPr id="{3C0F53B2-4119-401D-A51F-1AD6659F04BB}" returnToParent="0" transitionDur="1000">
                      <p166:blipFill xmlns:p166="http://schemas.microsoft.com/office/powerpoint/2016/6/main">
                        <a:blip r:embed="rId5"/>
                        <a:stretch>
                          <a:fillRect/>
                        </a:stretch>
                      </p166:blipFill>
                      <p166:spPr xmlns:p166="http://schemas.microsoft.com/office/powerpoint/2016/6/main">
                        <a:xfrm>
                          <a:off x="0" y="0"/>
                          <a:ext cx="4096799" cy="2305050"/>
                        </a:xfrm>
                        <a:prstGeom prst="rect">
                          <a:avLst/>
                        </a:prstGeom>
                        <a:ln w="3175">
                          <a:solidFill>
                            <a:prstClr val="ltGray"/>
                          </a:solidFill>
                        </a:ln>
                      </p166:spPr>
                    </pslz:zmPr>
                  </pslz:sldZmObj>
                </pslz:sldZm>
              </a:graphicData>
            </a:graphic>
          </p:graphicFrame>
        </mc:Choice>
        <mc:Fallback>
          <p:pic>
            <p:nvPicPr>
              <p:cNvPr id="6" name="Slide Zoom 5">
                <a:hlinkClick r:id="rId6" action="ppaction://hlinksldjump"/>
                <a:extLst>
                  <a:ext uri="{FF2B5EF4-FFF2-40B4-BE49-F238E27FC236}">
                    <a16:creationId xmlns:a16="http://schemas.microsoft.com/office/drawing/2014/main" id="{E2F4940A-BAC1-4A52-B461-72FF1610267B}"/>
                  </a:ext>
                </a:extLst>
              </p:cNvPr>
              <p:cNvPicPr>
                <a:picLocks noGrp="1" noRot="1" noChangeAspect="1" noMove="1" noResize="1" noEditPoints="1" noAdjustHandles="1" noChangeArrowheads="1" noChangeShapeType="1"/>
              </p:cNvPicPr>
              <p:nvPr/>
            </p:nvPicPr>
            <p:blipFill>
              <a:blip r:embed="rId5"/>
              <a:stretch>
                <a:fillRect/>
              </a:stretch>
            </p:blipFill>
            <p:spPr>
              <a:xfrm>
                <a:off x="7103012" y="1190625"/>
                <a:ext cx="4096799" cy="230505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0080B86D-A615-42A6-A5EE-BF39EFBB0A15}"/>
                  </a:ext>
                </a:extLst>
              </p:cNvPr>
              <p:cNvGraphicFramePr>
                <a:graphicFrameLocks noChangeAspect="1"/>
              </p:cNvGraphicFramePr>
              <p:nvPr>
                <p:extLst>
                  <p:ext uri="{D42A27DB-BD31-4B8C-83A1-F6EECF244321}">
                    <p14:modId xmlns:p14="http://schemas.microsoft.com/office/powerpoint/2010/main" val="371501382"/>
                  </p:ext>
                </p:extLst>
              </p:nvPr>
            </p:nvGraphicFramePr>
            <p:xfrm>
              <a:off x="930813" y="3911130"/>
              <a:ext cx="4096799" cy="2305050"/>
            </p:xfrm>
            <a:graphic>
              <a:graphicData uri="http://schemas.microsoft.com/office/powerpoint/2016/slidezoom">
                <pslz:sldZm>
                  <pslz:sldZmObj sldId="470" cId="3727656899">
                    <pslz:zmPr id="{38CE55DF-29A0-4BB8-A085-B029547E02CD}" returnToParent="0" transitionDur="1000">
                      <p166:blipFill xmlns:p166="http://schemas.microsoft.com/office/powerpoint/2016/6/main">
                        <a:blip r:embed="rId7"/>
                        <a:stretch>
                          <a:fillRect/>
                        </a:stretch>
                      </p166:blipFill>
                      <p166:spPr xmlns:p166="http://schemas.microsoft.com/office/powerpoint/2016/6/main">
                        <a:xfrm>
                          <a:off x="0" y="0"/>
                          <a:ext cx="4096799" cy="2305050"/>
                        </a:xfrm>
                        <a:prstGeom prst="rect">
                          <a:avLst/>
                        </a:prstGeom>
                        <a:ln w="3175">
                          <a:solidFill>
                            <a:prstClr val="ltGray"/>
                          </a:solidFill>
                        </a:ln>
                      </p166:spPr>
                    </pslz:zmPr>
                  </pslz:sldZmObj>
                </pslz:sldZm>
              </a:graphicData>
            </a:graphic>
          </p:graphicFrame>
        </mc:Choice>
        <mc:Fallback>
          <p:pic>
            <p:nvPicPr>
              <p:cNvPr id="8" name="Slide Zoom 7">
                <a:hlinkClick r:id="rId8" action="ppaction://hlinksldjump"/>
                <a:extLst>
                  <a:ext uri="{FF2B5EF4-FFF2-40B4-BE49-F238E27FC236}">
                    <a16:creationId xmlns:a16="http://schemas.microsoft.com/office/drawing/2014/main" id="{0080B86D-A615-42A6-A5EE-BF39EFBB0A15}"/>
                  </a:ext>
                </a:extLst>
              </p:cNvPr>
              <p:cNvPicPr>
                <a:picLocks noGrp="1" noRot="1" noChangeAspect="1" noMove="1" noResize="1" noEditPoints="1" noAdjustHandles="1" noChangeArrowheads="1" noChangeShapeType="1"/>
              </p:cNvPicPr>
              <p:nvPr/>
            </p:nvPicPr>
            <p:blipFill>
              <a:blip r:embed="rId7"/>
              <a:stretch>
                <a:fillRect/>
              </a:stretch>
            </p:blipFill>
            <p:spPr>
              <a:xfrm>
                <a:off x="930813" y="3911130"/>
                <a:ext cx="4096799" cy="230505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3A2B1C01-186F-4A32-B2C8-CC220DE0EF97}"/>
                  </a:ext>
                </a:extLst>
              </p:cNvPr>
              <p:cNvGraphicFramePr>
                <a:graphicFrameLocks noChangeAspect="1"/>
              </p:cNvGraphicFramePr>
              <p:nvPr>
                <p:extLst>
                  <p:ext uri="{D42A27DB-BD31-4B8C-83A1-F6EECF244321}">
                    <p14:modId xmlns:p14="http://schemas.microsoft.com/office/powerpoint/2010/main" val="4048035695"/>
                  </p:ext>
                </p:extLst>
              </p:nvPr>
            </p:nvGraphicFramePr>
            <p:xfrm>
              <a:off x="7103013" y="3911130"/>
              <a:ext cx="4096799" cy="2305050"/>
            </p:xfrm>
            <a:graphic>
              <a:graphicData uri="http://schemas.microsoft.com/office/powerpoint/2016/slidezoom">
                <pslz:sldZm>
                  <pslz:sldZmObj sldId="473" cId="2158376277">
                    <pslz:zmPr id="{B4EC7952-E4E0-4C0B-84F1-181492919CC2}" returnToParent="0" transitionDur="1000">
                      <p166:blipFill xmlns:p166="http://schemas.microsoft.com/office/powerpoint/2016/6/main">
                        <a:blip r:embed="rId9"/>
                        <a:stretch>
                          <a:fillRect/>
                        </a:stretch>
                      </p166:blipFill>
                      <p166:spPr xmlns:p166="http://schemas.microsoft.com/office/powerpoint/2016/6/main">
                        <a:xfrm>
                          <a:off x="0" y="0"/>
                          <a:ext cx="4096799" cy="2305050"/>
                        </a:xfrm>
                        <a:prstGeom prst="rect">
                          <a:avLst/>
                        </a:prstGeom>
                        <a:ln w="3175">
                          <a:solidFill>
                            <a:prstClr val="ltGray"/>
                          </a:solidFill>
                        </a:ln>
                      </p166:spPr>
                    </pslz:zmPr>
                  </pslz:sldZmObj>
                </pslz:sldZm>
              </a:graphicData>
            </a:graphic>
          </p:graphicFrame>
        </mc:Choice>
        <mc:Fallback>
          <p:pic>
            <p:nvPicPr>
              <p:cNvPr id="10" name="Slide Zoom 9">
                <a:hlinkClick r:id="rId10" action="ppaction://hlinksldjump"/>
                <a:extLst>
                  <a:ext uri="{FF2B5EF4-FFF2-40B4-BE49-F238E27FC236}">
                    <a16:creationId xmlns:a16="http://schemas.microsoft.com/office/drawing/2014/main" id="{3A2B1C01-186F-4A32-B2C8-CC220DE0EF97}"/>
                  </a:ext>
                </a:extLst>
              </p:cNvPr>
              <p:cNvPicPr>
                <a:picLocks noGrp="1" noRot="1" noChangeAspect="1" noMove="1" noResize="1" noEditPoints="1" noAdjustHandles="1" noChangeArrowheads="1" noChangeShapeType="1"/>
              </p:cNvPicPr>
              <p:nvPr/>
            </p:nvPicPr>
            <p:blipFill>
              <a:blip r:embed="rId9"/>
              <a:stretch>
                <a:fillRect/>
              </a:stretch>
            </p:blipFill>
            <p:spPr>
              <a:xfrm>
                <a:off x="7103013" y="3911130"/>
                <a:ext cx="4096799" cy="2305050"/>
              </a:xfrm>
              <a:prstGeom prst="rect">
                <a:avLst/>
              </a:prstGeom>
              <a:ln w="3175">
                <a:solidFill>
                  <a:prstClr val="ltGray"/>
                </a:solidFill>
              </a:ln>
            </p:spPr>
          </p:pic>
        </mc:Fallback>
      </mc:AlternateContent>
    </p:spTree>
    <p:extLst>
      <p:ext uri="{BB962C8B-B14F-4D97-AF65-F5344CB8AC3E}">
        <p14:creationId xmlns:p14="http://schemas.microsoft.com/office/powerpoint/2010/main" val="42082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Get employee names and salaries, by department</a:t>
            </a:r>
          </a:p>
        </p:txBody>
      </p:sp>
      <p:sp>
        <p:nvSpPr>
          <p:cNvPr id="4" name="Title 3"/>
          <p:cNvSpPr>
            <a:spLocks noGrp="1"/>
          </p:cNvSpPr>
          <p:nvPr>
            <p:ph type="title"/>
          </p:nvPr>
        </p:nvSpPr>
        <p:spPr/>
        <p:txBody>
          <a:bodyPr/>
          <a:lstStyle/>
          <a:p>
            <a:r>
              <a:rPr lang="en-US" dirty="0"/>
              <a:t>Views - Example</a:t>
            </a:r>
          </a:p>
        </p:txBody>
      </p:sp>
      <p:sp>
        <p:nvSpPr>
          <p:cNvPr id="5" name="Rectangle 4"/>
          <p:cNvSpPr>
            <a:spLocks noChangeArrowheads="1"/>
          </p:cNvSpPr>
          <p:nvPr/>
        </p:nvSpPr>
        <p:spPr bwMode="auto">
          <a:xfrm>
            <a:off x="627069" y="1997307"/>
            <a:ext cx="11187000" cy="156966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CREATE VIEW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v_hr_result_set</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a:t>
            </a:r>
            <a:b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CONCAT(`first_name`,</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AS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ORDER BY `department_id`;</a:t>
            </a:r>
          </a:p>
        </p:txBody>
      </p:sp>
      <p:sp>
        <p:nvSpPr>
          <p:cNvPr id="6" name="Rectangle 5"/>
          <p:cNvSpPr>
            <a:spLocks noChangeArrowheads="1"/>
          </p:cNvSpPr>
          <p:nvPr/>
        </p:nvSpPr>
        <p:spPr bwMode="auto">
          <a:xfrm>
            <a:off x="627069" y="4154527"/>
            <a:ext cx="11187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`v_hr_result_set`</a:t>
            </a:r>
            <a:r>
              <a:rPr lang="en-US" sz="2800" b="1" noProof="1">
                <a:effectLst>
                  <a:outerShdw blurRad="38100" dist="38100" dir="2700000" algn="tl">
                    <a:srgbClr val="000000">
                      <a:alpha val="43137"/>
                    </a:srgbClr>
                  </a:outerShdw>
                </a:effectLst>
                <a:latin typeface="Consolas" pitchFamily="49" charset="0"/>
                <a:cs typeface="Consolas" pitchFamily="49" charset="0"/>
              </a:rPr>
              <a:t>;</a:t>
            </a:r>
            <a:endParaRPr lang="en-US" sz="26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37816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normAutofit fontScale="92500"/>
          </a:bodyPr>
          <a:lstStyle/>
          <a:p>
            <a:r>
              <a:rPr lang="en-US" dirty="0"/>
              <a:t>Create a </a:t>
            </a:r>
            <a:r>
              <a:rPr lang="en-US" dirty="0">
                <a:solidFill>
                  <a:srgbClr val="F3CD60"/>
                </a:solidFill>
              </a:rPr>
              <a:t>view</a:t>
            </a:r>
            <a:r>
              <a:rPr lang="en-US" dirty="0"/>
              <a:t> that selects all information about the </a:t>
            </a:r>
            <a:r>
              <a:rPr lang="en-US" dirty="0">
                <a:solidFill>
                  <a:srgbClr val="F3CD60"/>
                </a:solidFill>
              </a:rPr>
              <a:t>top paid employee</a:t>
            </a:r>
          </a:p>
          <a:p>
            <a:pPr lvl="1"/>
            <a:r>
              <a:rPr lang="en-US" dirty="0"/>
              <a:t>Name the view </a:t>
            </a:r>
            <a:r>
              <a:rPr lang="en-US" b="1" noProof="1">
                <a:solidFill>
                  <a:srgbClr val="F3CD60"/>
                </a:solidFill>
                <a:effectLst>
                  <a:outerShdw blurRad="38100" dist="38100" dir="2700000" algn="tl">
                    <a:srgbClr val="000000">
                      <a:alpha val="43137"/>
                    </a:srgbClr>
                  </a:outerShdw>
                </a:effectLst>
                <a:latin typeface="Consolas" panose="020B0609020204030204" pitchFamily="49" charset="0"/>
              </a:rPr>
              <a:t>v_top_paid_employee</a:t>
            </a:r>
          </a:p>
          <a:p>
            <a:pPr>
              <a:spcBef>
                <a:spcPts val="26400"/>
              </a:spcBef>
            </a:pPr>
            <a:r>
              <a:rPr lang="en-US" dirty="0"/>
              <a:t>Note: Query </a:t>
            </a:r>
            <a:r>
              <a:rPr lang="en-US" dirty="0">
                <a:solidFill>
                  <a:srgbClr val="F3CD60"/>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Top Paid Employee</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`v_top_paid_employee`;</a:t>
            </a:r>
          </a:p>
        </p:txBody>
      </p:sp>
      <p:sp>
        <p:nvSpPr>
          <p:cNvPr id="7" name="Arrow: Down 6"/>
          <p:cNvSpPr/>
          <p:nvPr/>
        </p:nvSpPr>
        <p:spPr>
          <a:xfrm>
            <a:off x="5637212" y="3867849"/>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6" name="Картина 5"/>
          <p:cNvPicPr>
            <a:picLocks noChangeAspect="1"/>
          </p:cNvPicPr>
          <p:nvPr/>
        </p:nvPicPr>
        <p:blipFill>
          <a:blip r:embed="rId2"/>
          <a:stretch>
            <a:fillRect/>
          </a:stretch>
        </p:blipFill>
        <p:spPr>
          <a:xfrm>
            <a:off x="2422412" y="4562286"/>
            <a:ext cx="7528053" cy="589152"/>
          </a:xfrm>
          <a:prstGeom prst="rect">
            <a:avLst/>
          </a:prstGeom>
        </p:spPr>
      </p:pic>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dirty="0"/>
              <a:t>Solution: Top Paid Employee</a:t>
            </a:r>
          </a:p>
        </p:txBody>
      </p:sp>
      <p:sp>
        <p:nvSpPr>
          <p:cNvPr id="5" name="Rectangle 4"/>
          <p:cNvSpPr>
            <a:spLocks noChangeArrowheads="1"/>
          </p:cNvSpPr>
          <p:nvPr/>
        </p:nvSpPr>
        <p:spPr bwMode="auto">
          <a:xfrm>
            <a:off x="2208212" y="2553831"/>
            <a:ext cx="7772400" cy="181588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CREATE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VIEW</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v_top_paid_employee</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ORDER</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BY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salary`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DESC</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LIMIT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22"/>
          <p:cNvSpPr>
            <a:spLocks noChangeArrowheads="1"/>
          </p:cNvSpPr>
          <p:nvPr/>
        </p:nvSpPr>
        <p:spPr bwMode="auto">
          <a:xfrm>
            <a:off x="7999412" y="4800600"/>
            <a:ext cx="3228989" cy="640710"/>
          </a:xfrm>
          <a:prstGeom prst="wedgeRoundRectCallout">
            <a:avLst>
              <a:gd name="adj1" fmla="val -9212"/>
              <a:gd name="adj2" fmla="val -1293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Greatest value first</a:t>
            </a:r>
            <a:endParaRPr lang="bg-BG" sz="2800" noProof="1">
              <a:solidFill>
                <a:srgbClr val="FFFFFF"/>
              </a:solidFill>
            </a:endParaRPr>
          </a:p>
        </p:txBody>
      </p:sp>
      <p:sp>
        <p:nvSpPr>
          <p:cNvPr id="7" name="AutoShape 22"/>
          <p:cNvSpPr>
            <a:spLocks noChangeArrowheads="1"/>
          </p:cNvSpPr>
          <p:nvPr/>
        </p:nvSpPr>
        <p:spPr bwMode="auto">
          <a:xfrm>
            <a:off x="2741612" y="4648200"/>
            <a:ext cx="2743200" cy="640710"/>
          </a:xfrm>
          <a:prstGeom prst="wedgeRoundRectCallout">
            <a:avLst>
              <a:gd name="adj1" fmla="val 49502"/>
              <a:gd name="adj2" fmla="val -10682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Sorting column</a:t>
            </a:r>
            <a:endParaRPr lang="bg-BG" sz="2800" noProof="1">
              <a:solidFill>
                <a:srgbClr val="FFFFFF"/>
              </a:solidFill>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803577"/>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5" name="Картина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012" y="1295400"/>
            <a:ext cx="3962400" cy="3472313"/>
          </a:xfrm>
          <a:prstGeom prst="rect">
            <a:avLst/>
          </a:prstGeom>
        </p:spPr>
      </p:pic>
    </p:spTree>
    <p:extLst>
      <p:ext uri="{BB962C8B-B14F-4D97-AF65-F5344CB8AC3E}">
        <p14:creationId xmlns:p14="http://schemas.microsoft.com/office/powerpoint/2010/main" val="3727656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rgbClr val="F3CD60"/>
                </a:solidFill>
                <a:latin typeface="Consolas" pitchFamily="49" charset="0"/>
              </a:rPr>
              <a:t>INSERT</a:t>
            </a:r>
            <a:r>
              <a:rPr lang="en-US" sz="3000" dirty="0"/>
              <a:t> command</a:t>
            </a:r>
          </a:p>
          <a:p>
            <a:pPr marL="357188" indent="-357188">
              <a:lnSpc>
                <a:spcPct val="100000"/>
              </a:lnSpc>
              <a:spcBef>
                <a:spcPts val="18000"/>
              </a:spcBef>
            </a:pPr>
            <a:r>
              <a:rPr lang="en-US" sz="3000" dirty="0">
                <a:solidFill>
                  <a:srgbClr val="F3CD60"/>
                </a:solidFill>
              </a:rPr>
              <a:t>Bulk</a:t>
            </a:r>
            <a:r>
              <a:rPr lang="en-US" sz="3000" dirty="0">
                <a:solidFill>
                  <a:schemeClr val="accent1"/>
                </a:solidFill>
              </a:rPr>
              <a:t> </a:t>
            </a:r>
            <a:r>
              <a:rPr lang="en-US" sz="3000" dirty="0">
                <a:solidFill>
                  <a:srgbClr val="F3CD60"/>
                </a:solidFill>
              </a:rPr>
              <a:t>data</a:t>
            </a:r>
            <a:r>
              <a:rPr lang="en-US" sz="3000" dirty="0">
                <a:solidFill>
                  <a:schemeClr val="accent1"/>
                </a:solidFill>
              </a:rPr>
              <a:t>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235845" y="896089"/>
            <a:ext cx="2430567" cy="956145"/>
          </a:xfrm>
          <a:prstGeom prst="wedgeRoundRectCallout">
            <a:avLst>
              <a:gd name="adj1" fmla="val -69720"/>
              <a:gd name="adj2" fmla="val 661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Values for</a:t>
            </a:r>
          </a:p>
          <a:p>
            <a:pPr algn="ctr"/>
            <a:r>
              <a:rPr lang="en-US" sz="2800" noProof="1">
                <a:solidFill>
                  <a:srgbClr val="FFFFFF"/>
                </a:solidFill>
              </a:rPr>
              <a:t>all columns</a:t>
            </a:r>
            <a:endParaRPr lang="bg-BG" sz="2800" noProof="1">
              <a:solidFill>
                <a:srgbClr val="FFFFFF"/>
              </a:solidFill>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`employees_projects`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NOW()</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22"/>
          <p:cNvSpPr>
            <a:spLocks noChangeArrowheads="1"/>
          </p:cNvSpPr>
          <p:nvPr/>
        </p:nvSpPr>
        <p:spPr bwMode="auto">
          <a:xfrm>
            <a:off x="9066212" y="2611740"/>
            <a:ext cx="1676400" cy="1079164"/>
          </a:xfrm>
          <a:prstGeom prst="wedgeRoundRectCallout">
            <a:avLst>
              <a:gd name="adj1" fmla="val -92646"/>
              <a:gd name="adj2" fmla="val -156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Specify</a:t>
            </a:r>
          </a:p>
          <a:p>
            <a:pPr algn="ctr"/>
            <a:r>
              <a:rPr lang="en-US" sz="2800" noProof="1">
                <a:solidFill>
                  <a:srgbClr val="FFFFFF"/>
                </a:solidFill>
              </a:rPr>
              <a:t>columns</a:t>
            </a:r>
            <a:endParaRPr lang="bg-BG" sz="2800" noProof="1">
              <a:solidFill>
                <a:srgbClr val="FFFFFF"/>
              </a:solidFill>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You can use existing records to create a </a:t>
            </a:r>
            <a:r>
              <a:rPr lang="en-US" sz="3000" dirty="0">
                <a:solidFill>
                  <a:srgbClr val="F3CD60"/>
                </a:solidFill>
              </a:rPr>
              <a:t>new table</a:t>
            </a:r>
          </a:p>
          <a:p>
            <a:pPr marL="357188" indent="-357188">
              <a:lnSpc>
                <a:spcPct val="100000"/>
              </a:lnSpc>
              <a:spcBef>
                <a:spcPts val="18000"/>
              </a:spcBef>
            </a:pPr>
            <a:r>
              <a:rPr lang="en-US" sz="3000" dirty="0"/>
              <a:t>Or into an existing table</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CONCAT(name,' ', ' Restructuring'),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NOW()</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9" name="Rectangle 4"/>
          <p:cNvSpPr>
            <a:spLocks noChangeArrowheads="1"/>
          </p:cNvSpPr>
          <p:nvPr/>
        </p:nvSpPr>
        <p:spPr bwMode="auto">
          <a:xfrm>
            <a:off x="836613" y="1935828"/>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CREATE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TABLE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`customer_contacts`</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`customer_id`, `first_name`, `email`, `phone`</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`customers`;</a:t>
            </a:r>
          </a:p>
        </p:txBody>
      </p:sp>
      <p:sp>
        <p:nvSpPr>
          <p:cNvPr id="10" name="AutoShape 22"/>
          <p:cNvSpPr>
            <a:spLocks noChangeArrowheads="1"/>
          </p:cNvSpPr>
          <p:nvPr/>
        </p:nvSpPr>
        <p:spPr bwMode="auto">
          <a:xfrm>
            <a:off x="7444623" y="1695700"/>
            <a:ext cx="2819400" cy="596911"/>
          </a:xfrm>
          <a:prstGeom prst="wedgeRoundRectCallout">
            <a:avLst>
              <a:gd name="adj1" fmla="val -76756"/>
              <a:gd name="adj2" fmla="val 408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table name</a:t>
            </a:r>
            <a:endParaRPr lang="bg-BG" sz="2800" noProof="1">
              <a:solidFill>
                <a:srgbClr val="FFFFFF"/>
              </a:solidFill>
            </a:endParaRPr>
          </a:p>
        </p:txBody>
      </p:sp>
      <p:sp>
        <p:nvSpPr>
          <p:cNvPr id="11" name="AutoShape 22"/>
          <p:cNvSpPr>
            <a:spLocks noChangeArrowheads="1"/>
          </p:cNvSpPr>
          <p:nvPr/>
        </p:nvSpPr>
        <p:spPr bwMode="auto">
          <a:xfrm>
            <a:off x="3991289" y="3377371"/>
            <a:ext cx="2636523" cy="596911"/>
          </a:xfrm>
          <a:prstGeom prst="wedgeRoundRectCallout">
            <a:avLst>
              <a:gd name="adj1" fmla="val -58454"/>
              <a:gd name="adj2" fmla="val -948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Existing source</a:t>
            </a:r>
            <a:endParaRPr lang="bg-BG" sz="2800" noProof="1">
              <a:solidFill>
                <a:srgbClr val="FFFFFF"/>
              </a:solidFill>
            </a:endParaRPr>
          </a:p>
        </p:txBody>
      </p:sp>
      <p:sp>
        <p:nvSpPr>
          <p:cNvPr id="12" name="AutoShape 22"/>
          <p:cNvSpPr>
            <a:spLocks noChangeArrowheads="1"/>
          </p:cNvSpPr>
          <p:nvPr/>
        </p:nvSpPr>
        <p:spPr bwMode="auto">
          <a:xfrm>
            <a:off x="6003812" y="4127489"/>
            <a:ext cx="2452800" cy="596911"/>
          </a:xfrm>
          <a:prstGeom prst="wedgeRoundRectCallout">
            <a:avLst>
              <a:gd name="adj1" fmla="val -35677"/>
              <a:gd name="adj2" fmla="val 1079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List of columns</a:t>
            </a:r>
            <a:endParaRPr lang="bg-BG" sz="2800" noProof="1">
              <a:solidFill>
                <a:srgbClr val="FFFFFF"/>
              </a:solidFill>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13" y="1676400"/>
            <a:ext cx="3276600" cy="3276600"/>
          </a:xfrm>
          <a:prstGeom prst="rect">
            <a:avLst/>
          </a:prstGeom>
        </p:spPr>
      </p:pic>
    </p:spTree>
    <p:extLst>
      <p:ext uri="{BB962C8B-B14F-4D97-AF65-F5344CB8AC3E}">
        <p14:creationId xmlns:p14="http://schemas.microsoft.com/office/powerpoint/2010/main"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lvl="1">
              <a:lnSpc>
                <a:spcPct val="100000"/>
              </a:lnSpc>
              <a:spcBef>
                <a:spcPts val="9600"/>
              </a:spcBef>
            </a:pPr>
            <a:r>
              <a:rPr lang="en-US" dirty="0"/>
              <a:t>Note: Don’t forget the </a:t>
            </a:r>
            <a:r>
              <a:rPr lang="en-US" b="1" dirty="0">
                <a:solidFill>
                  <a:srgbClr val="F3CD60"/>
                </a:solidFill>
                <a:latin typeface="Consolas" pitchFamily="49" charset="0"/>
              </a:rPr>
              <a:t>WHERE</a:t>
            </a:r>
            <a:r>
              <a:rPr lang="en-US" dirty="0"/>
              <a:t> clause!</a:t>
            </a:r>
          </a:p>
          <a:p>
            <a:pPr>
              <a:lnSpc>
                <a:spcPct val="100000"/>
              </a:lnSpc>
              <a:spcBef>
                <a:spcPts val="4800"/>
              </a:spcBef>
            </a:pPr>
            <a:r>
              <a:rPr lang="en-US" dirty="0"/>
              <a:t>Delete all rows from a table (</a:t>
            </a:r>
            <a:r>
              <a:rPr lang="en-US" b="1" dirty="0">
                <a:solidFill>
                  <a:srgbClr val="F3CD60"/>
                </a:solidFill>
              </a:rPr>
              <a:t>TRUNCATE</a:t>
            </a:r>
            <a:r>
              <a:rPr lang="en-US" dirty="0"/>
              <a:t> works faster than </a:t>
            </a:r>
            <a:r>
              <a:rPr lang="en-US" b="1" dirty="0">
                <a:solidFill>
                  <a:srgbClr val="F3CD60"/>
                </a:solidFill>
                <a:latin typeface="Consolas" panose="020B0609020204030204" pitchFamily="49" charset="0"/>
                <a:cs typeface="Consolas" panose="020B0609020204030204" pitchFamily="49" charset="0"/>
              </a:rPr>
              <a:t>DELETE</a:t>
            </a:r>
            <a:r>
              <a:rPr lang="en-US" b="1" dirty="0">
                <a:latin typeface="Consolas" panose="020B0609020204030204" pitchFamily="49" charset="0"/>
                <a:cs typeface="Consolas" panose="020B0609020204030204" pitchFamily="49" charset="0"/>
              </a:rPr>
              <a:t>)</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8026" y="1947894"/>
            <a:ext cx="822959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`employee_id` = 1;</a:t>
            </a: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9" name="AutoShape 22"/>
          <p:cNvSpPr>
            <a:spLocks noChangeArrowheads="1"/>
          </p:cNvSpPr>
          <p:nvPr/>
        </p:nvSpPr>
        <p:spPr bwMode="auto">
          <a:xfrm>
            <a:off x="7046429" y="1066800"/>
            <a:ext cx="1791184" cy="679926"/>
          </a:xfrm>
          <a:prstGeom prst="wedgeRoundRectCallout">
            <a:avLst>
              <a:gd name="adj1" fmla="val -90662"/>
              <a:gd name="adj2" fmla="val 1414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Condition</a:t>
            </a:r>
            <a:endParaRPr lang="bg-BG" sz="2800" noProof="1">
              <a:solidFill>
                <a:srgbClr val="FFFFFF"/>
              </a:solidFill>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62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rgbClr val="F3CD60"/>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rgbClr val="F3CD60"/>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`last_name`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`employee_id`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254496" y="3657600"/>
            <a:ext cx="967363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`job_title` = CONCAT('Senior',' ', `job_title`)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`department_id` = 3;</a:t>
            </a:r>
          </a:p>
        </p:txBody>
      </p:sp>
      <p:sp>
        <p:nvSpPr>
          <p:cNvPr id="7" name="AutoShape 22"/>
          <p:cNvSpPr>
            <a:spLocks noChangeArrowheads="1"/>
          </p:cNvSpPr>
          <p:nvPr/>
        </p:nvSpPr>
        <p:spPr bwMode="auto">
          <a:xfrm>
            <a:off x="6091315" y="1551295"/>
            <a:ext cx="2060498" cy="679926"/>
          </a:xfrm>
          <a:prstGeom prst="wedgeRoundRectCallout">
            <a:avLst>
              <a:gd name="adj1" fmla="val -93605"/>
              <a:gd name="adj2" fmla="val 782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values</a:t>
            </a:r>
            <a:endParaRPr lang="bg-BG" sz="2800" noProof="1">
              <a:solidFill>
                <a:srgbClr val="FFFFFF"/>
              </a:solidFill>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spcBef>
                <a:spcPts val="13800"/>
              </a:spcBef>
            </a:pPr>
            <a:r>
              <a:rPr lang="en-US" sz="3600" dirty="0"/>
              <a:t>We can easy manipulate our database with SQL queries</a:t>
            </a:r>
          </a:p>
          <a:p>
            <a:pPr>
              <a:lnSpc>
                <a:spcPct val="100000"/>
              </a:lnSpc>
              <a:spcBef>
                <a:spcPts val="13800"/>
              </a:spcBef>
            </a:pPr>
            <a:r>
              <a:rPr lang="en-US" sz="3600" dirty="0"/>
              <a:t>Queries provide a flexible and powerful</a:t>
            </a:r>
            <a:br>
              <a:rPr lang="en-US" sz="3600" dirty="0"/>
            </a:br>
            <a:r>
              <a:rPr lang="en-US" sz="3600" dirty="0"/>
              <a:t>method to manipulate records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3950D6F2-C5D0-42C2-85DC-9FFDE20159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811" y="2499411"/>
            <a:ext cx="2434835" cy="1555811"/>
          </a:xfrm>
          <a:prstGeom prst="rect">
            <a:avLst/>
          </a:prstGeom>
        </p:spPr>
      </p:pic>
      <p:pic>
        <p:nvPicPr>
          <p:cNvPr id="9" name="Picture 8">
            <a:extLst>
              <a:ext uri="{FF2B5EF4-FFF2-40B4-BE49-F238E27FC236}">
                <a16:creationId xmlns:a16="http://schemas.microsoft.com/office/drawing/2014/main" id="{5BE156D9-21AF-431A-A3F8-F45BB8F759A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371012" y="3003436"/>
            <a:ext cx="2323490" cy="2514600"/>
          </a:xfrm>
          <a:prstGeom prst="rect">
            <a:avLst/>
          </a:prstGeom>
        </p:spPr>
      </p:pic>
      <p:sp>
        <p:nvSpPr>
          <p:cNvPr id="10" name="Rectangle 5">
            <a:extLst>
              <a:ext uri="{FF2B5EF4-FFF2-40B4-BE49-F238E27FC236}">
                <a16:creationId xmlns:a16="http://schemas.microsoft.com/office/drawing/2014/main" id="{F115981B-B168-48F8-9625-666FA2F4E9F1}"/>
              </a:ext>
            </a:extLst>
          </p:cNvPr>
          <p:cNvSpPr>
            <a:spLocks noChangeArrowheads="1"/>
          </p:cNvSpPr>
          <p:nvPr/>
        </p:nvSpPr>
        <p:spPr bwMode="auto">
          <a:xfrm>
            <a:off x="956807" y="1956236"/>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br>
              <a:rPr lang="en-US" sz="6000" b="1" dirty="0"/>
            </a:br>
            <a:r>
              <a:rPr lang="en-US" sz="11500" b="1" noProof="1"/>
              <a:t>#JavaDB</a:t>
            </a:r>
          </a:p>
        </p:txBody>
      </p:sp>
      <p:sp>
        <p:nvSpPr>
          <p:cNvPr id="4"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21829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Database Basics MySQL – Basic CRUD</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https://softuni.bg/courses/databases-basics-mysql</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859"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65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Introduction</a:t>
            </a:r>
          </a:p>
        </p:txBody>
      </p:sp>
      <p:pic>
        <p:nvPicPr>
          <p:cNvPr id="15" name="Картина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2" y="1320766"/>
            <a:ext cx="3733800" cy="3733800"/>
          </a:xfrm>
          <a:prstGeom prst="rect">
            <a:avLst/>
          </a:prstGeom>
        </p:spPr>
      </p:pic>
    </p:spTree>
    <p:extLst>
      <p:ext uri="{BB962C8B-B14F-4D97-AF65-F5344CB8AC3E}">
        <p14:creationId xmlns:p14="http://schemas.microsoft.com/office/powerpoint/2010/main"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dirty="0"/>
              <a:t>Select first, last name and job title about employees:</a:t>
            </a:r>
          </a:p>
          <a:p>
            <a:pPr>
              <a:lnSpc>
                <a:spcPct val="100000"/>
              </a:lnSpc>
            </a:pPr>
            <a:endParaRPr lang="en-US" dirty="0"/>
          </a:p>
          <a:p>
            <a:pPr>
              <a:lnSpc>
                <a:spcPct val="100000"/>
              </a:lnSpc>
            </a:pPr>
            <a:r>
              <a:rPr lang="en-US" dirty="0"/>
              <a:t>Select projects which start on 01-06-2003:</a:t>
            </a:r>
          </a:p>
          <a:p>
            <a:pPr marL="0" indent="0">
              <a:lnSpc>
                <a:spcPct val="100000"/>
              </a:lnSpc>
              <a:buNone/>
            </a:pPr>
            <a:endParaRPr lang="en-US" sz="2400" dirty="0"/>
          </a:p>
          <a:p>
            <a:pPr>
              <a:lnSpc>
                <a:spcPct val="100000"/>
              </a:lnSpc>
              <a:spcBef>
                <a:spcPts val="1800"/>
              </a:spcBef>
            </a:pPr>
            <a:r>
              <a:rPr lang="en-US" dirty="0"/>
              <a:t>Inserting data into table:</a:t>
            </a:r>
          </a:p>
        </p:txBody>
      </p:sp>
      <p:sp>
        <p:nvSpPr>
          <p:cNvPr id="484354" name="Rectangle 2"/>
          <p:cNvSpPr>
            <a:spLocks noGrp="1" noChangeArrowheads="1"/>
          </p:cNvSpPr>
          <p:nvPr>
            <p:ph type="title"/>
          </p:nvPr>
        </p:nvSpPr>
        <p:spPr/>
        <p:txBody>
          <a:bodyPr/>
          <a:lstStyle/>
          <a:p>
            <a:r>
              <a:rPr lang="en-US" dirty="0"/>
              <a:t>SQL Queries – Few Examples</a:t>
            </a:r>
            <a:endParaRPr lang="bg-BG" dirty="0"/>
          </a:p>
        </p:txBody>
      </p:sp>
      <p:sp>
        <p:nvSpPr>
          <p:cNvPr id="484355" name="Rectangle 3"/>
          <p:cNvSpPr>
            <a:spLocks noChangeArrowheads="1"/>
          </p:cNvSpPr>
          <p:nvPr/>
        </p:nvSpPr>
        <p:spPr bwMode="auto">
          <a:xfrm>
            <a:off x="722312" y="177302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first_name, last_name, job_title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722312" y="4537921"/>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start_date)</a:t>
            </a:r>
          </a:p>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p>
        </p:txBody>
      </p:sp>
      <p:sp>
        <p:nvSpPr>
          <p:cNvPr id="484357" name="Rectangle 5"/>
          <p:cNvSpPr>
            <a:spLocks noChangeArrowheads="1"/>
          </p:cNvSpPr>
          <p:nvPr/>
        </p:nvSpPr>
        <p:spPr bwMode="auto">
          <a:xfrm>
            <a:off x="722314" y="3155473"/>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start_date='2003-06-01';</a:t>
            </a:r>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43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4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4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animBg="1"/>
      <p:bldP spid="484356" grpId="0" animBg="1"/>
      <p:bldP spid="4843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dirty="0"/>
              <a:t>Update end date of specific projects: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Delete specific projects:</a:t>
            </a:r>
          </a:p>
          <a:p>
            <a:pPr marL="0" indent="0">
              <a:lnSpc>
                <a:spcPct val="100000"/>
              </a:lnSpc>
              <a:spcBef>
                <a:spcPts val="1800"/>
              </a:spcBef>
              <a:buNone/>
            </a:pPr>
            <a:endParaRPr lang="en-US" dirty="0"/>
          </a:p>
        </p:txBody>
      </p:sp>
      <p:sp>
        <p:nvSpPr>
          <p:cNvPr id="484354" name="Rectangle 2"/>
          <p:cNvSpPr>
            <a:spLocks noGrp="1" noChangeArrowheads="1"/>
          </p:cNvSpPr>
          <p:nvPr>
            <p:ph type="title"/>
          </p:nvPr>
        </p:nvSpPr>
        <p:spPr/>
        <p:txBody>
          <a:bodyPr/>
          <a:lstStyle/>
          <a:p>
            <a:r>
              <a:rPr lang="en-US" dirty="0"/>
              <a:t>SQL Queries – Few Examples</a:t>
            </a:r>
            <a:endParaRPr lang="bg-BG" dirty="0"/>
          </a:p>
        </p:txBody>
      </p:sp>
      <p:sp>
        <p:nvSpPr>
          <p:cNvPr id="484358" name="Rectangle 6"/>
          <p:cNvSpPr>
            <a:spLocks noChangeArrowheads="1"/>
          </p:cNvSpPr>
          <p:nvPr/>
        </p:nvSpPr>
        <p:spPr bwMode="auto">
          <a:xfrm>
            <a:off x="831763" y="1942710"/>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end_date = '2006-08-31'</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
        <p:nvSpPr>
          <p:cNvPr id="484359" name="Rectangle 7"/>
          <p:cNvSpPr>
            <a:spLocks noChangeArrowheads="1"/>
          </p:cNvSpPr>
          <p:nvPr/>
        </p:nvSpPr>
        <p:spPr bwMode="auto">
          <a:xfrm>
            <a:off x="831763" y="4489987"/>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3716637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43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dirty="0">
                  <a:solidFill>
                    <a:srgbClr val="F3CD60"/>
                  </a:solidFill>
                  <a:effectLst>
                    <a:outerShdw blurRad="38100" dist="38100" dir="2700000" algn="tl">
                      <a:srgbClr val="000000">
                        <a:alpha val="43137"/>
                      </a:srgbClr>
                    </a:outerShdw>
                  </a:effectLst>
                </a:rPr>
                <a:t>Selection</a:t>
              </a:r>
            </a:p>
            <a:p>
              <a:pPr>
                <a:lnSpc>
                  <a:spcPct val="100000"/>
                </a:lnSpc>
              </a:pPr>
              <a:r>
                <a:rPr lang="en-US" sz="2800"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dirty="0">
                  <a:solidFill>
                    <a:srgbClr val="F3CD60"/>
                  </a:solidFill>
                  <a:effectLst>
                    <a:outerShdw blurRad="38100" dist="38100" dir="2700000" algn="tl">
                      <a:srgbClr val="000000">
                        <a:alpha val="43137"/>
                      </a:srgbClr>
                    </a:outerShdw>
                  </a:effectLst>
                </a:rPr>
                <a:t>Projection</a:t>
              </a:r>
              <a:endParaRPr lang="en-US" sz="2800" dirty="0">
                <a:solidFill>
                  <a:srgbClr val="F3CD60"/>
                </a:solidFill>
                <a:effectLst>
                  <a:outerShdw blurRad="38100" dist="38100" dir="2700000" algn="tl">
                    <a:srgbClr val="000000">
                      <a:alpha val="43137"/>
                    </a:srgbClr>
                  </a:outerShdw>
                </a:effectLst>
              </a:endParaRPr>
            </a:p>
            <a:p>
              <a:pPr>
                <a:lnSpc>
                  <a:spcPct val="100000"/>
                </a:lnSpc>
              </a:pPr>
              <a:r>
                <a:rPr lang="en-US" sz="2800"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dirty="0">
                  <a:solidFill>
                    <a:srgbClr val="F3CD60"/>
                  </a:solidFill>
                  <a:effectLst>
                    <a:outerShdw blurRad="38100" dist="38100" dir="2700000" algn="tl">
                      <a:srgbClr val="000000">
                        <a:alpha val="43137"/>
                      </a:srgbClr>
                    </a:outerShdw>
                  </a:effectLst>
                </a:rPr>
                <a:t>Join</a:t>
              </a:r>
            </a:p>
            <a:p>
              <a:pPr>
                <a:lnSpc>
                  <a:spcPct val="100000"/>
                </a:lnSpc>
              </a:pPr>
              <a:r>
                <a:rPr lang="en-US" sz="2800"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Examples</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217612" y="5176130"/>
            <a:ext cx="4953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3CD60"/>
                </a:solidFill>
                <a:effectLst>
                  <a:outerShdw blurRad="38100" dist="38100" dir="2700000" algn="tl">
                    <a:srgbClr val="000000">
                      <a:alpha val="43137"/>
                    </a:srgbClr>
                  </a:outerShdw>
                </a:effectLst>
                <a:latin typeface="Consolas" pitchFamily="49" charset="0"/>
              </a:rPr>
              <a:t>SELECT</a:t>
            </a:r>
            <a:r>
              <a:rPr lang="en-US" sz="2600" b="1" noProof="1">
                <a:solidFill>
                  <a:schemeClr val="accent1"/>
                </a:solidFill>
                <a:effectLst>
                  <a:outerShdw blurRad="38100" dist="38100" dir="2700000" algn="tl">
                    <a:srgbClr val="000000">
                      <a:alpha val="43137"/>
                    </a:srgbClr>
                  </a:outerShdw>
                </a:effectLst>
                <a:latin typeface="Consolas" pitchFamily="49" charset="0"/>
              </a:rPr>
              <a:t> </a:t>
            </a:r>
            <a:r>
              <a:rPr lang="en-US" sz="2600" b="1" noProof="1">
                <a:solidFill>
                  <a:schemeClr val="tx2"/>
                </a:solidFill>
                <a:effectLst>
                  <a:outerShdw blurRad="38100" dist="38100" dir="2700000" algn="tl">
                    <a:srgbClr val="000000">
                      <a:alpha val="43137"/>
                    </a:srgbClr>
                  </a:outerShdw>
                </a:effectLst>
                <a:latin typeface="Consolas" pitchFamily="49" charset="0"/>
              </a:rPr>
              <a:t>department_id,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rgbClr val="F3CD60"/>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9" name="AutoShape 22"/>
          <p:cNvSpPr>
            <a:spLocks noChangeArrowheads="1"/>
          </p:cNvSpPr>
          <p:nvPr/>
        </p:nvSpPr>
        <p:spPr bwMode="auto">
          <a:xfrm>
            <a:off x="1102513" y="2840026"/>
            <a:ext cx="2514600" cy="1054111"/>
          </a:xfrm>
          <a:prstGeom prst="wedgeRoundRectCallout">
            <a:avLst>
              <a:gd name="adj1" fmla="val 53941"/>
              <a:gd name="adj2" fmla="val -970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List of columns</a:t>
            </a:r>
          </a:p>
          <a:p>
            <a:pPr algn="ctr"/>
            <a:r>
              <a:rPr lang="en-US" sz="2800" noProof="1">
                <a:solidFill>
                  <a:srgbClr val="FFFFFF"/>
                </a:solidFill>
              </a:rPr>
              <a:t>(* for all)</a:t>
            </a:r>
            <a:endParaRPr lang="bg-BG" sz="2800" noProof="1">
              <a:solidFill>
                <a:srgbClr val="FFFFFF"/>
              </a:solidFill>
            </a:endParaRPr>
          </a:p>
        </p:txBody>
      </p:sp>
      <p:sp>
        <p:nvSpPr>
          <p:cNvPr id="10" name="AutoShape 22"/>
          <p:cNvSpPr>
            <a:spLocks noChangeArrowheads="1"/>
          </p:cNvSpPr>
          <p:nvPr/>
        </p:nvSpPr>
        <p:spPr bwMode="auto">
          <a:xfrm>
            <a:off x="5967158" y="2755889"/>
            <a:ext cx="2108454" cy="646687"/>
          </a:xfrm>
          <a:prstGeom prst="wedgeRoundRectCallout">
            <a:avLst>
              <a:gd name="adj1" fmla="val -45213"/>
              <a:gd name="adj2" fmla="val -1309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endParaRPr lang="bg-BG" sz="2800" noProof="1">
              <a:solidFill>
                <a:srgbClr val="FFFFFF"/>
              </a:solidFill>
            </a:endParaRPr>
          </a:p>
        </p:txBody>
      </p:sp>
      <p:sp>
        <p:nvSpPr>
          <p:cNvPr id="3" name="Arrow: Right 2"/>
          <p:cNvSpPr/>
          <p:nvPr/>
        </p:nvSpPr>
        <p:spPr>
          <a:xfrm>
            <a:off x="6320568" y="5386751"/>
            <a:ext cx="552136" cy="471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6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66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10" grpId="0" animBg="1"/>
      <p:bldP spid="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320</TotalTime>
  <Words>2599</Words>
  <Application>Microsoft Office PowerPoint</Application>
  <PresentationFormat>Custom</PresentationFormat>
  <Paragraphs>401</Paragraphs>
  <Slides>32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Times</vt:lpstr>
      <vt:lpstr>Wingdings</vt:lpstr>
      <vt:lpstr>Wingdings 2</vt:lpstr>
      <vt:lpstr>SoftUni 16x9</vt:lpstr>
      <vt:lpstr>Basic CRUD in MySQL Server</vt:lpstr>
      <vt:lpstr>Table of Contents</vt:lpstr>
      <vt:lpstr>Have a Question?</vt:lpstr>
      <vt:lpstr>Query Basics</vt:lpstr>
      <vt:lpstr>SQL Queries – Few Examples</vt:lpstr>
      <vt:lpstr>SQL Queries – Few Examples</vt:lpstr>
      <vt:lpstr>Retrieving Data</vt:lpstr>
      <vt:lpstr>Capabilities of SQL SELECT </vt:lpstr>
      <vt:lpstr>SELECT – Examples</vt:lpstr>
      <vt:lpstr>Column Aliases</vt:lpstr>
      <vt:lpstr>Concatenation</vt:lpstr>
      <vt:lpstr>Problem: Employee Summary</vt:lpstr>
      <vt:lpstr>Employee Summary - Solution</vt:lpstr>
      <vt:lpstr>Filtering the Selected Rows</vt:lpstr>
      <vt:lpstr>Other Comparison Conditions</vt:lpstr>
      <vt:lpstr>Comparing with NULL</vt:lpstr>
      <vt:lpstr>Sorting with ORDER BY</vt:lpstr>
      <vt:lpstr>Views</vt:lpstr>
      <vt:lpstr>Views (2)</vt:lpstr>
      <vt:lpstr>Views - Example</vt:lpstr>
      <vt:lpstr>Problem: Top Paid Employee</vt:lpstr>
      <vt:lpstr>Solution: Top Paid Employee</vt:lpstr>
      <vt:lpstr>Writing Data in Tables</vt:lpstr>
      <vt:lpstr>Inserting Data</vt:lpstr>
      <vt:lpstr>Inserting Data (2)</vt:lpstr>
      <vt:lpstr>Modifying Existing Records</vt:lpstr>
      <vt:lpstr>Deleting Data</vt:lpstr>
      <vt:lpstr>Updating Data</vt:lpstr>
      <vt:lpstr>Summary</vt:lpstr>
      <vt:lpstr>Database Basics MySQL – Basic CRUD</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Basics – Course Overview</dc:title>
  <dc:subject>Software Development Course</dc:subject>
  <dc:creator>Software University Foundation</dc:creator>
  <cp:keywords/>
  <dc:description>Software University Foundation - http://softuni.foundation/</dc:description>
  <cp:lastModifiedBy>Ivaylo Jelev</cp:lastModifiedBy>
  <cp:revision>57</cp:revision>
  <dcterms:created xsi:type="dcterms:W3CDTF">2014-01-02T17:00:34Z</dcterms:created>
  <dcterms:modified xsi:type="dcterms:W3CDTF">2018-01-29T11:06:57Z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