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394" r:id="rId3"/>
    <p:sldId id="395" r:id="rId4"/>
    <p:sldId id="477" r:id="rId5"/>
    <p:sldId id="484" r:id="rId6"/>
    <p:sldId id="490" r:id="rId7"/>
    <p:sldId id="508" r:id="rId8"/>
    <p:sldId id="485" r:id="rId9"/>
    <p:sldId id="493" r:id="rId10"/>
    <p:sldId id="507" r:id="rId11"/>
    <p:sldId id="499" r:id="rId12"/>
    <p:sldId id="494" r:id="rId13"/>
    <p:sldId id="506" r:id="rId14"/>
    <p:sldId id="496" r:id="rId15"/>
    <p:sldId id="512" r:id="rId16"/>
    <p:sldId id="529" r:id="rId17"/>
    <p:sldId id="530" r:id="rId18"/>
    <p:sldId id="519" r:id="rId19"/>
    <p:sldId id="520" r:id="rId20"/>
    <p:sldId id="523" r:id="rId21"/>
    <p:sldId id="488" r:id="rId22"/>
    <p:sldId id="501" r:id="rId23"/>
    <p:sldId id="502" r:id="rId24"/>
    <p:sldId id="521" r:id="rId25"/>
    <p:sldId id="522" r:id="rId26"/>
    <p:sldId id="524" r:id="rId27"/>
    <p:sldId id="527" r:id="rId28"/>
    <p:sldId id="525" r:id="rId29"/>
    <p:sldId id="528" r:id="rId30"/>
    <p:sldId id="486" r:id="rId31"/>
    <p:sldId id="503" r:id="rId32"/>
    <p:sldId id="509" r:id="rId33"/>
    <p:sldId id="505" r:id="rId34"/>
    <p:sldId id="504" r:id="rId35"/>
    <p:sldId id="531" r:id="rId36"/>
    <p:sldId id="532" r:id="rId37"/>
    <p:sldId id="489" r:id="rId38"/>
    <p:sldId id="510" r:id="rId39"/>
    <p:sldId id="534" r:id="rId40"/>
    <p:sldId id="511" r:id="rId41"/>
    <p:sldId id="513" r:id="rId42"/>
    <p:sldId id="516" r:id="rId43"/>
    <p:sldId id="517" r:id="rId44"/>
    <p:sldId id="518" r:id="rId45"/>
    <p:sldId id="533" r:id="rId46"/>
    <p:sldId id="421" r:id="rId47"/>
    <p:sldId id="535" r:id="rId48"/>
    <p:sldId id="472" r:id="rId49"/>
    <p:sldId id="393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8610" autoAdjust="0"/>
  </p:normalViewPr>
  <p:slideViewPr>
    <p:cSldViewPr>
      <p:cViewPr varScale="1">
        <p:scale>
          <a:sx n="68" d="100"/>
          <a:sy n="68" d="100"/>
        </p:scale>
        <p:origin x="564" y="5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1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98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9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5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2598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8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4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software-technologies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Classes, Fields, Constructors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8176" y="3810000"/>
            <a:ext cx="2152473" cy="236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76164">
            <a:off x="6674549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4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75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[] </a:t>
            </a:r>
            <a:r>
              <a:rPr lang="en-US" sz="3600" dirty="0" err="1">
                <a:solidFill>
                  <a:schemeClr val="tx2"/>
                </a:solidFill>
              </a:rPr>
              <a:t>rollFrequency</a:t>
            </a:r>
            <a:r>
              <a:rPr lang="en-US" sz="3600" dirty="0">
                <a:solidFill>
                  <a:schemeClr val="tx2"/>
                </a:solidFill>
              </a:rPr>
              <a:t>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6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14" y="2363707"/>
            <a:ext cx="5049801" cy="3427493"/>
          </a:xfrm>
          <a:prstGeom prst="roundRect">
            <a:avLst>
              <a:gd name="adj" fmla="val 2494"/>
            </a:avLst>
          </a:prstGeom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2286000"/>
            <a:ext cx="1066799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/>
              <a:t>public class </a:t>
            </a:r>
            <a:r>
              <a:rPr lang="en-GB" sz="3600" dirty="0" err="1"/>
              <a:t>BankAccount</a:t>
            </a:r>
            <a:r>
              <a:rPr lang="en-GB" sz="3600" dirty="0"/>
              <a:t> {</a:t>
            </a:r>
          </a:p>
          <a:p>
            <a:r>
              <a:rPr lang="en-GB" sz="3600" dirty="0"/>
              <a:t>  </a:t>
            </a:r>
            <a:r>
              <a:rPr lang="en-GB" sz="3600" dirty="0" err="1"/>
              <a:t>int</a:t>
            </a:r>
            <a:r>
              <a:rPr lang="en-GB" sz="3600" dirty="0"/>
              <a:t> id;</a:t>
            </a:r>
          </a:p>
          <a:p>
            <a:r>
              <a:rPr lang="en-GB" sz="3600" dirty="0"/>
              <a:t>  double balance;</a:t>
            </a:r>
          </a:p>
          <a:p>
            <a:r>
              <a:rPr lang="en-GB" sz="3600" dirty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</a:t>
            </a:r>
            <a:r>
              <a:rPr lang="en-US" sz="4000" dirty="0" err="1"/>
              <a:t>int</a:t>
            </a:r>
            <a:r>
              <a:rPr lang="en-US" sz="4000" dirty="0"/>
              <a:t>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</a:t>
            </a:r>
            <a:r>
              <a:rPr lang="en-US" sz="4000" dirty="0" err="1"/>
              <a:t>int</a:t>
            </a:r>
            <a:r>
              <a:rPr lang="en-US" sz="4000" dirty="0"/>
              <a:t>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Abstract Data Types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029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roll()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Random </a:t>
            </a:r>
            <a:r>
              <a:rPr lang="en-US" sz="3200" dirty="0" err="1">
                <a:solidFill>
                  <a:schemeClr val="tx2"/>
                </a:solidFill>
              </a:rPr>
              <a:t>rnd</a:t>
            </a:r>
            <a:r>
              <a:rPr lang="en-US" sz="3200" dirty="0">
                <a:solidFill>
                  <a:schemeClr val="tx2"/>
                </a:solidFill>
              </a:rPr>
              <a:t>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rollResult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 err="1">
                <a:solidFill>
                  <a:schemeClr val="tx2"/>
                </a:solidFill>
              </a:rPr>
              <a:t>nextInt</a:t>
            </a:r>
            <a:r>
              <a:rPr lang="en-US" sz="3200" dirty="0">
                <a:solidFill>
                  <a:schemeClr val="tx2"/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 err="1">
                <a:solidFill>
                  <a:schemeClr val="tx2"/>
                </a:solidFill>
              </a:rPr>
              <a:t>.sides</a:t>
            </a:r>
            <a:r>
              <a:rPr lang="en-US" sz="3200" dirty="0">
                <a:solidFill>
                  <a:schemeClr val="tx2"/>
                </a:solidFill>
              </a:rPr>
              <a:t>) + 1;       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rollResult</a:t>
            </a:r>
            <a:r>
              <a:rPr lang="en-US" sz="3200" dirty="0">
                <a:solidFill>
                  <a:schemeClr val="tx2"/>
                </a:solidFill>
              </a:rPr>
              <a:t>;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51812" y="3352800"/>
            <a:ext cx="3048000" cy="987119"/>
          </a:xfrm>
          <a:prstGeom prst="wedgeRoundRectCallout">
            <a:avLst>
              <a:gd name="adj1" fmla="val -59973"/>
              <a:gd name="adj2" fmla="val 56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err="1">
                <a:solidFill>
                  <a:schemeClr val="tx2"/>
                </a:solidFill>
              </a:rPr>
              <a:t>.sides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void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setSides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err="1">
                <a:solidFill>
                  <a:schemeClr val="tx2"/>
                </a:solidFill>
              </a:rPr>
              <a:t>.sides</a:t>
            </a:r>
            <a:r>
              <a:rPr lang="en-US" sz="2800" dirty="0">
                <a:solidFill>
                  <a:schemeClr val="tx2"/>
                </a:solidFill>
              </a:rPr>
              <a:t>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25040" y="2804185"/>
            <a:ext cx="2827789" cy="990600"/>
          </a:xfrm>
          <a:prstGeom prst="wedgeRoundRectCallout">
            <a:avLst>
              <a:gd name="adj1" fmla="val -58792"/>
              <a:gd name="adj2" fmla="val -23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4495800"/>
            <a:ext cx="2545245" cy="990600"/>
          </a:xfrm>
          <a:prstGeom prst="wedgeRoundRectCallout">
            <a:avLst>
              <a:gd name="adj1" fmla="val -58185"/>
              <a:gd name="adj2" fmla="val -21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+setId():void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43" y="2098752"/>
            <a:ext cx="5023669" cy="3680384"/>
          </a:xfrm>
          <a:prstGeom prst="roundRect">
            <a:avLst>
              <a:gd name="adj" fmla="val 2950"/>
            </a:avLst>
          </a:prstGeom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81572" y="3936297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481364" y="5181600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err="1"/>
              <a:t>BankAccount</a:t>
            </a:r>
            <a:r>
              <a:rPr lang="en-GB" sz="2800" dirty="0"/>
              <a:t> {</a:t>
            </a:r>
          </a:p>
          <a:p>
            <a:r>
              <a:rPr lang="en-GB" sz="2800" dirty="0"/>
              <a:t>  private </a:t>
            </a:r>
            <a:r>
              <a:rPr lang="en-GB" sz="2800" dirty="0" err="1"/>
              <a:t>int</a:t>
            </a:r>
            <a:r>
              <a:rPr lang="en-GB" sz="2800" dirty="0"/>
              <a:t> id;</a:t>
            </a:r>
          </a:p>
          <a:p>
            <a:r>
              <a:rPr lang="en-GB" sz="2800" dirty="0"/>
              <a:t>  private double balance;</a:t>
            </a:r>
          </a:p>
          <a:p>
            <a:endParaRPr lang="en-GB" sz="2800" dirty="0"/>
          </a:p>
          <a:p>
            <a:r>
              <a:rPr lang="en-GB" sz="2800" dirty="0"/>
              <a:t>  public void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/>
              <a:t>int</a:t>
            </a:r>
            <a:r>
              <a:rPr lang="en-GB" sz="2800" dirty="0"/>
              <a:t> 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  <a:r>
              <a:rPr lang="bg-BG" sz="2800" dirty="0"/>
              <a:t> </a:t>
            </a:r>
            <a:r>
              <a:rPr lang="en-GB" sz="2800" dirty="0"/>
              <a:t>return this.id; }</a:t>
            </a:r>
          </a:p>
          <a:p>
            <a:r>
              <a:rPr lang="en-GB" sz="2800" dirty="0"/>
              <a:t>  public double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getBalance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 { return </a:t>
            </a:r>
            <a:r>
              <a:rPr lang="en-GB" sz="2800" dirty="0" err="1"/>
              <a:t>this.balance</a:t>
            </a:r>
            <a:r>
              <a:rPr lang="en-GB" sz="2800" dirty="0"/>
              <a:t>;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deposit(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withdraw(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</a:p>
          <a:p>
            <a:r>
              <a:rPr lang="en-GB" sz="2800" dirty="0"/>
              <a:t>  public String </a:t>
            </a:r>
            <a:r>
              <a:rPr lang="en-GB" sz="2800" dirty="0" err="1"/>
              <a:t>toString</a:t>
            </a:r>
            <a:r>
              <a:rPr lang="en-GB" sz="2800" dirty="0"/>
              <a:t>()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 "ID" + this.id;</a:t>
            </a:r>
            <a:r>
              <a:rPr lang="en-GB" sz="2800" dirty="0"/>
              <a:t>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new Scanner(System.in);</a:t>
            </a:r>
          </a:p>
          <a:p>
            <a:r>
              <a:rPr lang="en-GB" dirty="0" err="1"/>
              <a:t>HashMap</a:t>
            </a:r>
            <a:r>
              <a:rPr lang="en-GB" dirty="0"/>
              <a:t>&lt;Integer, </a:t>
            </a:r>
            <a:r>
              <a:rPr lang="en-GB" dirty="0" err="1"/>
              <a:t>BankAccount</a:t>
            </a:r>
            <a:r>
              <a:rPr lang="en-GB" dirty="0"/>
              <a:t>&gt; accounts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endParaRPr lang="en-GB" dirty="0"/>
          </a:p>
          <a:p>
            <a:r>
              <a:rPr lang="en-GB" dirty="0"/>
              <a:t>String command = </a:t>
            </a:r>
            <a:r>
              <a:rPr lang="en-GB" dirty="0" err="1"/>
              <a:t>scanner.nextLine</a:t>
            </a:r>
            <a:r>
              <a:rPr lang="en-GB" dirty="0"/>
              <a:t>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arguments (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cmdArgs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[])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switch (</a:t>
            </a:r>
            <a:r>
              <a:rPr lang="en-GB" dirty="0" err="1"/>
              <a:t>cmdType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"Crete": </a:t>
            </a:r>
            <a:r>
              <a:rPr lang="en-GB" dirty="0" err="1"/>
              <a:t>execCreate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"Deposit": </a:t>
            </a:r>
            <a:r>
              <a:rPr lang="en-GB" dirty="0" err="1"/>
              <a:t>execDeposit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"Withdraw": </a:t>
            </a:r>
            <a:r>
              <a:rPr lang="en-GB" dirty="0" err="1"/>
              <a:t>execWithdraw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"Print": </a:t>
            </a:r>
            <a:r>
              <a:rPr lang="en-GB" dirty="0" err="1"/>
              <a:t>execPrint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 err="1"/>
              <a:t>int</a:t>
            </a:r>
            <a:r>
              <a:rPr lang="en-GB" sz="2800" dirty="0"/>
              <a:t> id = </a:t>
            </a:r>
            <a:r>
              <a:rPr lang="en-GB" sz="2800" dirty="0" err="1"/>
              <a:t>Integer.valueOf</a:t>
            </a:r>
            <a:r>
              <a:rPr lang="en-GB" sz="2800" dirty="0"/>
              <a:t>(</a:t>
            </a:r>
            <a:r>
              <a:rPr lang="en-GB" sz="2800" dirty="0" err="1"/>
              <a:t>cmdArgs</a:t>
            </a:r>
            <a:r>
              <a:rPr lang="en-GB" sz="2800" dirty="0"/>
              <a:t>[1]);</a:t>
            </a:r>
          </a:p>
          <a:p>
            <a:r>
              <a:rPr lang="en-GB" sz="2800" dirty="0"/>
              <a:t>if (</a:t>
            </a:r>
            <a:r>
              <a:rPr lang="en-GB" sz="2800" dirty="0" err="1"/>
              <a:t>accounts.containsKey</a:t>
            </a:r>
            <a:r>
              <a:rPr lang="en-GB" sz="2800" dirty="0"/>
              <a:t>(id))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System.out.println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"Account already exists"</a:t>
            </a:r>
            <a:r>
              <a:rPr lang="en-GB" sz="2800" dirty="0"/>
              <a:t>);</a:t>
            </a:r>
          </a:p>
          <a:p>
            <a:r>
              <a:rPr lang="en-GB" sz="2800" dirty="0"/>
              <a:t>} else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BankAccount</a:t>
            </a:r>
            <a:r>
              <a:rPr lang="en-GB" sz="2800" dirty="0"/>
              <a:t> account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id, 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</a:t>
            </a:r>
          </a:p>
          <a:p>
            <a:endParaRPr lang="en-GB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commands…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31873" y="2418980"/>
            <a:ext cx="1509430" cy="1509430"/>
            <a:chOff x="5054036" y="2819400"/>
            <a:chExt cx="2080752" cy="2080752"/>
          </a:xfrm>
        </p:grpSpPr>
        <p:sp>
          <p:nvSpPr>
            <p:cNvPr id="31" name="Oval 30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319095" y="2438399"/>
            <a:ext cx="1471152" cy="1471152"/>
            <a:chOff x="8814219" y="2845783"/>
            <a:chExt cx="2027986" cy="2027986"/>
          </a:xfrm>
        </p:grpSpPr>
        <p:sp>
          <p:nvSpPr>
            <p:cNvPr id="34" name="Oval 33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300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#Java-OOP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274896"/>
            <a:ext cx="1069377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7212" y="370402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28800"/>
            <a:ext cx="10693778" cy="46624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89812" y="4648200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84812" y="2971800"/>
            <a:ext cx="3276600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[] </a:t>
            </a:r>
            <a:r>
              <a:rPr lang="en-US" sz="3200" dirty="0" err="1">
                <a:solidFill>
                  <a:schemeClr val="tx2"/>
                </a:solidFill>
              </a:rPr>
              <a:t>rollFrequency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this.rollFrequency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8100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>
                <a:solidFill>
                  <a:schemeClr val="tx2"/>
                </a:solidFill>
              </a:rPr>
              <a:t>6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 err="1">
                <a:solidFill>
                  <a:schemeClr val="tx2"/>
                </a:solidFill>
              </a:rPr>
              <a:t>this.sides</a:t>
            </a:r>
            <a:r>
              <a:rPr lang="en-US" sz="2800" dirty="0">
                <a:solidFill>
                  <a:schemeClr val="tx2"/>
                </a:solidFill>
              </a:rPr>
              <a:t>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0812" y="1828800"/>
            <a:ext cx="3026612" cy="918284"/>
          </a:xfrm>
          <a:prstGeom prst="wedgeRoundRectCallout">
            <a:avLst>
              <a:gd name="adj1" fmla="val -59371"/>
              <a:gd name="adj2" fmla="val 5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7812" y="3775777"/>
            <a:ext cx="152400" cy="72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84458" y="3356115"/>
            <a:ext cx="3448353" cy="999846"/>
          </a:xfrm>
          <a:prstGeom prst="wedgeRoundRectCallout">
            <a:avLst>
              <a:gd name="adj1" fmla="val -99410"/>
              <a:gd name="adj2" fmla="val -3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6 should be declared in a final variable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55" y="3905156"/>
            <a:ext cx="5148570" cy="2038444"/>
          </a:xfrm>
          <a:prstGeom prst="rect">
            <a:avLst/>
          </a:prstGeom>
        </p:spPr>
      </p:pic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55696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430743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public Person(String name, </a:t>
            </a:r>
            <a:r>
              <a:rPr lang="en-GB" dirty="0" err="1"/>
              <a:t>int</a:t>
            </a:r>
            <a:r>
              <a:rPr lang="en-GB" dirty="0"/>
              <a:t> age)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&lt;&gt;();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Person(String name, </a:t>
            </a:r>
            <a:r>
              <a:rPr lang="en-GB" dirty="0" err="1"/>
              <a:t>int</a:t>
            </a:r>
            <a:r>
              <a:rPr lang="en-GB" dirty="0"/>
              <a:t> age, List&lt;</a:t>
            </a:r>
            <a:r>
              <a:rPr lang="en-GB" dirty="0" err="1"/>
              <a:t>BankAccount</a:t>
            </a:r>
            <a:r>
              <a:rPr lang="en-GB" dirty="0"/>
              <a:t>&gt; </a:t>
            </a:r>
            <a:r>
              <a:rPr lang="en-GB" dirty="0" err="1"/>
              <a:t>accs</a:t>
            </a:r>
            <a:r>
              <a:rPr lang="en-GB" dirty="0"/>
              <a:t>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</a:t>
            </a:r>
            <a:r>
              <a:rPr lang="en-GB" dirty="0" err="1"/>
              <a:t>accs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09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Static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dirty="0"/>
              <a:t>Members Common for the Class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13094" y="1021045"/>
            <a:ext cx="5976918" cy="3481973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 err="1">
                <a:solidFill>
                  <a:schemeClr val="tx2"/>
                </a:solidFill>
              </a:rPr>
              <a:t>BankAccount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++;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double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setInterestRate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doube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rate)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 = rate;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2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through the class name</a:t>
            </a:r>
          </a:p>
          <a:p>
            <a:r>
              <a:rPr lang="en-GB" dirty="0"/>
              <a:t>You don't need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802581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main(String[]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BankAccount.setInterestRate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/>
                </a:solidFill>
              </a:rPr>
              <a:t>2.2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3012" y="4648200"/>
            <a:ext cx="3033600" cy="1051947"/>
          </a:xfrm>
          <a:prstGeom prst="wedgeRoundRectCallout">
            <a:avLst>
              <a:gd name="adj1" fmla="val -48719"/>
              <a:gd name="adj2" fmla="val -70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Sets the rate 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all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bank accounts</a:t>
            </a:r>
          </a:p>
        </p:txBody>
      </p:sp>
    </p:spTree>
    <p:extLst>
      <p:ext uri="{BB962C8B-B14F-4D97-AF65-F5344CB8AC3E}">
        <p14:creationId xmlns:p14="http://schemas.microsoft.com/office/powerpoint/2010/main" val="41719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Abstract Data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Details from the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commands: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Static Id and Rate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54563" y="1092711"/>
            <a:ext cx="5450049" cy="3326889"/>
            <a:chOff x="-306388" y="2077297"/>
            <a:chExt cx="3137848" cy="332688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03812" y="4648200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69237" y="4649808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08524" y="525780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7212" y="566812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(20 * 0.02) * 10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273280" y="220326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underline ==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7712"/>
            <a:ext cx="10667998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class </a:t>
            </a:r>
            <a:r>
              <a:rPr lang="en-US" sz="2700" dirty="0" err="1"/>
              <a:t>BankAccount</a:t>
            </a:r>
            <a:r>
              <a:rPr lang="en-US" sz="2700" dirty="0"/>
              <a:t> {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final static</a:t>
            </a:r>
            <a:r>
              <a:rPr lang="en-US" sz="2700" dirty="0"/>
              <a:t> double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 = 0.02;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double rate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;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bankAccountsCount</a:t>
            </a:r>
            <a:r>
              <a:rPr lang="en-US" sz="2700" dirty="0"/>
              <a:t>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 err="1"/>
              <a:t>int</a:t>
            </a:r>
            <a:r>
              <a:rPr lang="en-US" sz="2700" dirty="0"/>
              <a:t> id;</a:t>
            </a:r>
          </a:p>
          <a:p>
            <a:r>
              <a:rPr lang="en-US" sz="2700" dirty="0"/>
              <a:t>  private double balance;</a:t>
            </a:r>
          </a:p>
          <a:p>
            <a:endParaRPr lang="en-US" sz="2700" dirty="0"/>
          </a:p>
          <a:p>
            <a:r>
              <a:rPr lang="en-US" sz="2700" dirty="0"/>
              <a:t>  </a:t>
            </a: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constructor and methods…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181545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class </a:t>
            </a:r>
            <a:r>
              <a:rPr lang="en-US" sz="2000" dirty="0" err="1"/>
              <a:t>BankAccount</a:t>
            </a:r>
            <a:r>
              <a:rPr lang="en-US" sz="2000" dirty="0"/>
              <a:t> {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continued…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BankAccount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this.id = ++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bankAccountsCount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void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(double interest)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rate = interest;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override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void deposit(double amount) </a:t>
            </a:r>
            <a:br>
              <a:rPr lang="en-US" sz="20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 // TODO: double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years)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71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err="1"/>
              <a:t>HashMap</a:t>
            </a:r>
            <a:r>
              <a:rPr lang="en-GB" dirty="0"/>
              <a:t>&lt;String, </a:t>
            </a:r>
            <a:r>
              <a:rPr lang="en-GB" dirty="0" err="1"/>
              <a:t>BankAccount</a:t>
            </a:r>
            <a:r>
              <a:rPr lang="en-GB" dirty="0"/>
              <a:t>&gt; </a:t>
            </a:r>
            <a:r>
              <a:rPr lang="en-GB" dirty="0" err="1"/>
              <a:t>bankAccounts</a:t>
            </a:r>
            <a:r>
              <a:rPr lang="en-GB" dirty="0"/>
              <a:t>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args</a:t>
            </a:r>
            <a:endParaRPr lang="en-GB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switch (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cmdType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"Create":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"Deposit":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// TODO: Read command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Constructors and Static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05282" y="2370852"/>
            <a:ext cx="2461476" cy="1433982"/>
            <a:chOff x="3013094" y="1021045"/>
            <a:chExt cx="5976918" cy="348197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41412" y="2372483"/>
            <a:ext cx="2413704" cy="1435700"/>
            <a:chOff x="3033634" y="1143000"/>
            <a:chExt cx="5892956" cy="3505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1" name="Oval 50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22843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375553"/>
            <a:ext cx="3178806" cy="23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9578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265850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Data type whose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representation</a:t>
            </a:r>
            <a:r>
              <a:rPr lang="en-GB" dirty="0"/>
              <a:t>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GB" dirty="0"/>
              <a:t> from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89012" y="2014551"/>
            <a:ext cx="102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String ADT – indexed sequence of chars: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          String()</a:t>
            </a:r>
          </a:p>
          <a:p>
            <a:r>
              <a:rPr lang="en-US" sz="3200" dirty="0">
                <a:effectLst/>
              </a:rPr>
              <a:t>    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>
                <a:effectLst/>
              </a:rPr>
              <a:t> length()</a:t>
            </a:r>
          </a:p>
          <a:p>
            <a:r>
              <a:rPr lang="en-US" sz="3200" dirty="0">
                <a:effectLst/>
              </a:rPr>
              <a:t>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charAt</a:t>
            </a:r>
            <a:r>
              <a:rPr lang="en-US" sz="3200" dirty="0">
                <a:effectLst/>
              </a:rPr>
              <a:t>(</a:t>
            </a:r>
            <a:r>
              <a:rPr lang="en-US" sz="3200" dirty="0" err="1">
                <a:effectLst/>
              </a:rPr>
              <a:t>int</a:t>
            </a:r>
            <a:r>
              <a:rPr lang="en-US" sz="3200" dirty="0">
                <a:effectLst/>
              </a:rPr>
              <a:t> index)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isEmpty</a:t>
            </a:r>
            <a:r>
              <a:rPr lang="en-US" sz="3200" dirty="0">
                <a:effectLst/>
              </a:rPr>
              <a:t>()</a:t>
            </a:r>
          </a:p>
          <a:p>
            <a:endParaRPr lang="en-US" sz="3200" dirty="0">
              <a:effectLst/>
            </a:endParaRPr>
          </a:p>
          <a:p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// many others…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933658" y="2979738"/>
            <a:ext cx="2971800" cy="1828800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ADTs are defined by their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don't need </a:t>
            </a:r>
            <a:r>
              <a:rPr lang="en-GB" dirty="0"/>
              <a:t>to know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implementation </a:t>
            </a:r>
            <a:r>
              <a:rPr lang="en-GB" dirty="0"/>
              <a:t>to use an ADT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 (2)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getName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turnOn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turnOff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getSpecs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69977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for an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326833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r>
              <a:rPr lang="en-US" dirty="0"/>
              <a:t> of an ADT</a:t>
            </a:r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681861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4730578"/>
            <a:ext cx="3305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2740</Words>
  <Application>Microsoft Office PowerPoint</Application>
  <PresentationFormat>Custom</PresentationFormat>
  <Paragraphs>579</Paragraphs>
  <Slides>48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 16x9</vt:lpstr>
      <vt:lpstr>Defining Classes</vt:lpstr>
      <vt:lpstr>Table of Contents</vt:lpstr>
      <vt:lpstr>Questions</vt:lpstr>
      <vt:lpstr>Abstract Data Type</vt:lpstr>
      <vt:lpstr>Abstract Data Type</vt:lpstr>
      <vt:lpstr>Abstract Data Type (2)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Problem: Define Class Bank Account</vt:lpstr>
      <vt:lpstr>Solution: Define Class Bank Account</vt:lpstr>
      <vt:lpstr>Modifiers</vt:lpstr>
      <vt:lpstr>Methods</vt:lpstr>
      <vt:lpstr>Methods</vt:lpstr>
      <vt:lpstr>Getters and Setters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Static Members</vt:lpstr>
      <vt:lpstr>Static Members</vt:lpstr>
      <vt:lpstr>Static Members (2)</vt:lpstr>
      <vt:lpstr>Accessing Static Members</vt:lpstr>
      <vt:lpstr>Problem: Static Id and Rate</vt:lpstr>
      <vt:lpstr>Solution: Bank Account</vt:lpstr>
      <vt:lpstr>Solution: Bank Account (2)</vt:lpstr>
      <vt:lpstr>Solution: Bank Account (2)</vt:lpstr>
      <vt:lpstr>Constructors and Static Members</vt:lpstr>
      <vt:lpstr>Summary</vt:lpstr>
      <vt:lpstr>Defining Classes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2017-02-22T09:16:13Z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