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0"/>
  </p:notesMasterIdLst>
  <p:handoutMasterIdLst>
    <p:handoutMasterId r:id="rId51"/>
  </p:handoutMasterIdLst>
  <p:sldIdLst>
    <p:sldId id="394" r:id="rId3"/>
    <p:sldId id="395" r:id="rId4"/>
    <p:sldId id="477" r:id="rId5"/>
    <p:sldId id="544" r:id="rId6"/>
    <p:sldId id="549" r:id="rId7"/>
    <p:sldId id="550" r:id="rId8"/>
    <p:sldId id="551" r:id="rId9"/>
    <p:sldId id="560" r:id="rId10"/>
    <p:sldId id="569" r:id="rId11"/>
    <p:sldId id="545" r:id="rId12"/>
    <p:sldId id="562" r:id="rId13"/>
    <p:sldId id="546" r:id="rId14"/>
    <p:sldId id="555" r:id="rId15"/>
    <p:sldId id="559" r:id="rId16"/>
    <p:sldId id="552" r:id="rId17"/>
    <p:sldId id="580" r:id="rId18"/>
    <p:sldId id="558" r:id="rId19"/>
    <p:sldId id="565" r:id="rId20"/>
    <p:sldId id="567" r:id="rId21"/>
    <p:sldId id="568" r:id="rId22"/>
    <p:sldId id="570" r:id="rId23"/>
    <p:sldId id="579" r:id="rId24"/>
    <p:sldId id="553" r:id="rId25"/>
    <p:sldId id="581" r:id="rId26"/>
    <p:sldId id="582" r:id="rId27"/>
    <p:sldId id="548" r:id="rId28"/>
    <p:sldId id="576" r:id="rId29"/>
    <p:sldId id="561" r:id="rId30"/>
    <p:sldId id="563" r:id="rId31"/>
    <p:sldId id="573" r:id="rId32"/>
    <p:sldId id="574" r:id="rId33"/>
    <p:sldId id="540" r:id="rId34"/>
    <p:sldId id="542" r:id="rId35"/>
    <p:sldId id="564" r:id="rId36"/>
    <p:sldId id="572" r:id="rId37"/>
    <p:sldId id="583" r:id="rId38"/>
    <p:sldId id="490" r:id="rId39"/>
    <p:sldId id="577" r:id="rId40"/>
    <p:sldId id="547" r:id="rId41"/>
    <p:sldId id="571" r:id="rId42"/>
    <p:sldId id="578" r:id="rId43"/>
    <p:sldId id="543" r:id="rId44"/>
    <p:sldId id="533" r:id="rId45"/>
    <p:sldId id="421" r:id="rId46"/>
    <p:sldId id="535" r:id="rId47"/>
    <p:sldId id="472" r:id="rId48"/>
    <p:sldId id="393" r:id="rId4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606"/>
    <a:srgbClr val="F9F0AB"/>
    <a:srgbClr val="F9E6AB"/>
    <a:srgbClr val="F9FAAB"/>
    <a:srgbClr val="767691"/>
    <a:srgbClr val="7676AA"/>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50" autoAdjust="0"/>
    <p:restoredTop sz="88610" autoAdjust="0"/>
  </p:normalViewPr>
  <p:slideViewPr>
    <p:cSldViewPr>
      <p:cViewPr varScale="1">
        <p:scale>
          <a:sx n="74" d="100"/>
          <a:sy n="74" d="100"/>
        </p:scale>
        <p:origin x="528" y="7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98"/>
    </p:cViewPr>
  </p:sorterViewPr>
  <p:notesViewPr>
    <p:cSldViewPr showGuides="1">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3/2/2017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3/2/2017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1151279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236657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309350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144144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397332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3103833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2289165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3612470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1476710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175579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55409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3988557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1304231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Tree>
    <p:extLst>
      <p:ext uri="{BB962C8B-B14F-4D97-AF65-F5344CB8AC3E}">
        <p14:creationId xmlns:p14="http://schemas.microsoft.com/office/powerpoint/2010/main" val="466346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Tree>
    <p:extLst>
      <p:ext uri="{BB962C8B-B14F-4D97-AF65-F5344CB8AC3E}">
        <p14:creationId xmlns:p14="http://schemas.microsoft.com/office/powerpoint/2010/main" val="1440430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Tree>
    <p:extLst>
      <p:ext uri="{BB962C8B-B14F-4D97-AF65-F5344CB8AC3E}">
        <p14:creationId xmlns:p14="http://schemas.microsoft.com/office/powerpoint/2010/main" val="4137292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Tree>
    <p:extLst>
      <p:ext uri="{BB962C8B-B14F-4D97-AF65-F5344CB8AC3E}">
        <p14:creationId xmlns:p14="http://schemas.microsoft.com/office/powerpoint/2010/main" val="3518944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Tree>
    <p:extLst>
      <p:ext uri="{BB962C8B-B14F-4D97-AF65-F5344CB8AC3E}">
        <p14:creationId xmlns:p14="http://schemas.microsoft.com/office/powerpoint/2010/main" val="12985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Tree>
    <p:extLst>
      <p:ext uri="{BB962C8B-B14F-4D97-AF65-F5344CB8AC3E}">
        <p14:creationId xmlns:p14="http://schemas.microsoft.com/office/powerpoint/2010/main" val="1246065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Tree>
    <p:extLst>
      <p:ext uri="{BB962C8B-B14F-4D97-AF65-F5344CB8AC3E}">
        <p14:creationId xmlns:p14="http://schemas.microsoft.com/office/powerpoint/2010/main" val="3099760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202456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14129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2891413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1284343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40</a:t>
            </a:fld>
            <a:r>
              <a:rPr lang="en-US" sz="1000" i="1" dirty="0"/>
              <a:t>##</a:t>
            </a:r>
            <a:endParaRPr lang="en-US" sz="1200" i="1" dirty="0"/>
          </a:p>
        </p:txBody>
      </p:sp>
    </p:spTree>
    <p:extLst>
      <p:ext uri="{BB962C8B-B14F-4D97-AF65-F5344CB8AC3E}">
        <p14:creationId xmlns:p14="http://schemas.microsoft.com/office/powerpoint/2010/main" val="2270626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41</a:t>
            </a:fld>
            <a:r>
              <a:rPr lang="en-US" sz="1000" i="1" dirty="0"/>
              <a:t>##</a:t>
            </a:r>
            <a:endParaRPr lang="en-US" sz="1200" i="1" dirty="0"/>
          </a:p>
        </p:txBody>
      </p:sp>
    </p:spTree>
    <p:extLst>
      <p:ext uri="{BB962C8B-B14F-4D97-AF65-F5344CB8AC3E}">
        <p14:creationId xmlns:p14="http://schemas.microsoft.com/office/powerpoint/2010/main" val="7397069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42</a:t>
            </a:fld>
            <a:r>
              <a:rPr lang="en-US" sz="1000" i="1" dirty="0"/>
              <a:t>##</a:t>
            </a:r>
            <a:endParaRPr lang="en-US" sz="1200" i="1" dirty="0"/>
          </a:p>
        </p:txBody>
      </p:sp>
    </p:spTree>
    <p:extLst>
      <p:ext uri="{BB962C8B-B14F-4D97-AF65-F5344CB8AC3E}">
        <p14:creationId xmlns:p14="http://schemas.microsoft.com/office/powerpoint/2010/main" val="2685840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42625988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0030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9538189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46</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47</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1104835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22807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50412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42461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6887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520738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3/2/2017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8944732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3/2/2017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5"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bg/" TargetMode="External"/><Relationship Id="rId5" Type="http://schemas.openxmlformats.org/officeDocument/2006/relationships/image" Target="../media/image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komfo.com/" TargetMode="External"/><Relationship Id="rId13" Type="http://schemas.openxmlformats.org/officeDocument/2006/relationships/image" Target="../media/image28.png"/><Relationship Id="rId18" Type="http://schemas.openxmlformats.org/officeDocument/2006/relationships/hyperlink" Target="http://netpeak.bg/" TargetMode="External"/><Relationship Id="rId3" Type="http://schemas.openxmlformats.org/officeDocument/2006/relationships/hyperlink" Target="https://softuni.bg/courses/software-technologies" TargetMode="External"/><Relationship Id="rId21" Type="http://schemas.openxmlformats.org/officeDocument/2006/relationships/image" Target="../media/image32.png"/><Relationship Id="rId7" Type="http://schemas.openxmlformats.org/officeDocument/2006/relationships/image" Target="../media/image25.png"/><Relationship Id="rId12" Type="http://schemas.openxmlformats.org/officeDocument/2006/relationships/hyperlink" Target="http://www.softwaregroup-bg.com/" TargetMode="External"/><Relationship Id="rId17" Type="http://schemas.openxmlformats.org/officeDocument/2006/relationships/image" Target="../media/image30.png"/><Relationship Id="rId2" Type="http://schemas.openxmlformats.org/officeDocument/2006/relationships/notesSlide" Target="../notesSlides/notesSlide37.xml"/><Relationship Id="rId16" Type="http://schemas.openxmlformats.org/officeDocument/2006/relationships/hyperlink" Target="http://www.infragistics.com/" TargetMode="External"/><Relationship Id="rId20" Type="http://schemas.openxmlformats.org/officeDocument/2006/relationships/hyperlink" Target="http://www.superhosting.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27.png"/><Relationship Id="rId5" Type="http://schemas.openxmlformats.org/officeDocument/2006/relationships/image" Target="../media/image24.png"/><Relationship Id="rId15" Type="http://schemas.openxmlformats.org/officeDocument/2006/relationships/image" Target="../media/image29.png"/><Relationship Id="rId23" Type="http://schemas.openxmlformats.org/officeDocument/2006/relationships/image" Target="../media/image33.png"/><Relationship Id="rId10" Type="http://schemas.openxmlformats.org/officeDocument/2006/relationships/hyperlink" Target="http://smartit.bg/" TargetMode="External"/><Relationship Id="rId19" Type="http://schemas.openxmlformats.org/officeDocument/2006/relationships/image" Target="../media/image31.png"/><Relationship Id="rId4" Type="http://schemas.openxmlformats.org/officeDocument/2006/relationships/hyperlink" Target="http://www.luxoft.com/" TargetMode="External"/><Relationship Id="rId9" Type="http://schemas.openxmlformats.org/officeDocument/2006/relationships/image" Target="../media/image26.png"/><Relationship Id="rId14" Type="http://schemas.openxmlformats.org/officeDocument/2006/relationships/hyperlink" Target="http://www.indeavr.com/" TargetMode="External"/><Relationship Id="rId22" Type="http://schemas.openxmlformats.org/officeDocument/2006/relationships/hyperlink" Target="http://www.telenor.bg/"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creativecommons.org/licenses/by-nc-sa/3.0/deed.en_US" TargetMode="External"/><Relationship Id="rId3" Type="http://schemas.openxmlformats.org/officeDocument/2006/relationships/hyperlink" Target="http://creativecommons.org/licenses/by-nc-sa/4.0/" TargetMode="External"/><Relationship Id="rId7" Type="http://schemas.openxmlformats.org/officeDocument/2006/relationships/hyperlink" Target="https://telerikacademy.com/Courses/Courses/Details/159"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intro-java-book/" TargetMode="Externa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8.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36.png"/><Relationship Id="rId5" Type="http://schemas.openxmlformats.org/officeDocument/2006/relationships/hyperlink" Target="https://www.facebook.com/SoftwareUniversity" TargetMode="External"/><Relationship Id="rId10" Type="http://schemas.openxmlformats.org/officeDocument/2006/relationships/image" Target="../media/image35.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 Id="rId1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51212" y="762000"/>
            <a:ext cx="8215099" cy="1171552"/>
          </a:xfrm>
        </p:spPr>
        <p:txBody>
          <a:bodyPr>
            <a:normAutofit/>
          </a:bodyPr>
          <a:lstStyle/>
          <a:p>
            <a:r>
              <a:rPr lang="en-US" dirty="0"/>
              <a:t>Inheritance</a:t>
            </a:r>
          </a:p>
        </p:txBody>
      </p:sp>
      <p:sp>
        <p:nvSpPr>
          <p:cNvPr id="6" name="Subtitle 5"/>
          <p:cNvSpPr>
            <a:spLocks noGrp="1"/>
          </p:cNvSpPr>
          <p:nvPr>
            <p:ph type="subTitle" idx="1"/>
          </p:nvPr>
        </p:nvSpPr>
        <p:spPr>
          <a:xfrm>
            <a:off x="4183970" y="1915603"/>
            <a:ext cx="7382341" cy="1235936"/>
          </a:xfrm>
        </p:spPr>
        <p:txBody>
          <a:bodyPr>
            <a:normAutofit/>
          </a:bodyPr>
          <a:lstStyle/>
          <a:p>
            <a:pPr>
              <a:lnSpc>
                <a:spcPct val="110000"/>
              </a:lnSpc>
            </a:pPr>
            <a:r>
              <a:rPr lang="en-US" dirty="0"/>
              <a:t>Extending Classes</a:t>
            </a:r>
            <a:endParaRPr lang="en-US" dirty="0">
              <a:solidFill>
                <a:srgbClr val="FF0000"/>
              </a:solidFill>
            </a:endParaRPr>
          </a:p>
        </p:txBody>
      </p:sp>
      <p:pic>
        <p:nvPicPr>
          <p:cNvPr id="102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33" t="-11972" r="-4044" b="1048"/>
          <a:stretch/>
        </p:blipFill>
        <p:spPr bwMode="auto">
          <a:xfrm>
            <a:off x="825157" y="1887144"/>
            <a:ext cx="2172351" cy="795696"/>
          </a:xfrm>
          <a:prstGeom prst="roundRect">
            <a:avLst>
              <a:gd name="adj" fmla="val 3940"/>
            </a:avLst>
          </a:prstGeom>
          <a:solidFill>
            <a:srgbClr val="231F20">
              <a:alpha val="50000"/>
            </a:srgbClr>
          </a:solidFill>
          <a:ln>
            <a:solidFill>
              <a:schemeClr val="accent1">
                <a:lumMod val="75000"/>
                <a:alpha val="50000"/>
              </a:schemeClr>
            </a:solidFill>
          </a:ln>
        </p:spPr>
      </p:pic>
      <p:sp>
        <p:nvSpPr>
          <p:cNvPr id="18" name="Text Placeholder 6"/>
          <p:cNvSpPr>
            <a:spLocks noGrp="1"/>
          </p:cNvSpPr>
          <p:nvPr>
            <p:ph type="body" sz="quarter" idx="10"/>
          </p:nvPr>
        </p:nvSpPr>
        <p:spPr>
          <a:xfrm>
            <a:off x="760412" y="4343400"/>
            <a:ext cx="3187613" cy="525135"/>
          </a:xfrm>
        </p:spPr>
        <p:txBody>
          <a:bodyPr/>
          <a:lstStyle/>
          <a:p>
            <a:r>
              <a:rPr lang="en-US" dirty="0"/>
              <a:t>SoftUni Team</a:t>
            </a:r>
          </a:p>
        </p:txBody>
      </p:sp>
      <p:sp>
        <p:nvSpPr>
          <p:cNvPr id="19" name="Text Placeholder 7"/>
          <p:cNvSpPr>
            <a:spLocks noGrp="1"/>
          </p:cNvSpPr>
          <p:nvPr>
            <p:ph type="body" sz="quarter" idx="13"/>
          </p:nvPr>
        </p:nvSpPr>
        <p:spPr>
          <a:xfrm>
            <a:off x="760413" y="4813299"/>
            <a:ext cx="3187614" cy="444343"/>
          </a:xfrm>
        </p:spPr>
        <p:txBody>
          <a:bodyPr/>
          <a:lstStyle/>
          <a:p>
            <a:r>
              <a:rPr lang="en-US" dirty="0"/>
              <a:t>Technical Trainers</a:t>
            </a:r>
          </a:p>
        </p:txBody>
      </p:sp>
      <p:sp>
        <p:nvSpPr>
          <p:cNvPr id="20" name="Text Placeholder 10"/>
          <p:cNvSpPr>
            <a:spLocks noGrp="1"/>
          </p:cNvSpPr>
          <p:nvPr>
            <p:ph type="body" sz="quarter" idx="17"/>
          </p:nvPr>
        </p:nvSpPr>
        <p:spPr>
          <a:xfrm>
            <a:off x="760412" y="5257800"/>
            <a:ext cx="3187613" cy="363552"/>
          </a:xfrm>
        </p:spPr>
        <p:txBody>
          <a:bodyPr/>
          <a:lstStyle/>
          <a:p>
            <a:r>
              <a:rPr lang="en-US" dirty="0"/>
              <a:t>Software University</a:t>
            </a:r>
          </a:p>
        </p:txBody>
      </p:sp>
      <p:sp>
        <p:nvSpPr>
          <p:cNvPr id="21" name="Text Placeholder 11"/>
          <p:cNvSpPr>
            <a:spLocks noGrp="1"/>
          </p:cNvSpPr>
          <p:nvPr>
            <p:ph type="body" sz="quarter" idx="18"/>
          </p:nvPr>
        </p:nvSpPr>
        <p:spPr>
          <a:xfrm>
            <a:off x="760412" y="5598962"/>
            <a:ext cx="3187613" cy="331235"/>
          </a:xfrm>
        </p:spPr>
        <p:txBody>
          <a:bodyPr/>
          <a:lstStyle/>
          <a:p>
            <a:r>
              <a:rPr lang="en-US" dirty="0">
                <a:hlinkClick r:id="rId6"/>
              </a:rPr>
              <a:t>http://softuni.bg</a:t>
            </a:r>
            <a:endParaRPr lang="en-US" dirty="0"/>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018176" y="3810000"/>
            <a:ext cx="2152473" cy="2362200"/>
          </a:xfrm>
          <a:prstGeom prst="rect">
            <a:avLst/>
          </a:prstGeom>
        </p:spPr>
      </p:pic>
      <p:sp>
        <p:nvSpPr>
          <p:cNvPr id="11" name="TextBox 10"/>
          <p:cNvSpPr txBox="1"/>
          <p:nvPr/>
        </p:nvSpPr>
        <p:spPr>
          <a:xfrm rot="576164">
            <a:off x="6674549" y="3761768"/>
            <a:ext cx="1228799" cy="615553"/>
          </a:xfrm>
          <a:prstGeom prst="rect">
            <a:avLst/>
          </a:prstGeom>
          <a:noFill/>
        </p:spPr>
        <p:txBody>
          <a:bodyPr wrap="none" rtlCol="0">
            <a:spAutoFit/>
          </a:bodyPr>
          <a:lstStyle/>
          <a:p>
            <a:pPr algn="ctr">
              <a:lnSpc>
                <a:spcPct val="85000"/>
              </a:lnSpc>
            </a:pPr>
            <a:r>
              <a:rPr lang="en-US" sz="2000" b="1" spc="50" dirty="0">
                <a:ln w="9525" cmpd="sng">
                  <a:solidFill>
                    <a:srgbClr val="FFA72A"/>
                  </a:solidFill>
                  <a:prstDash val="solid"/>
                </a:ln>
                <a:solidFill>
                  <a:srgbClr val="FFF0D9"/>
                </a:solidFill>
                <a:effectLst>
                  <a:glow rad="38100">
                    <a:srgbClr val="F0A22E">
                      <a:alpha val="40000"/>
                    </a:srgbClr>
                  </a:glow>
                </a:effectLst>
              </a:rPr>
              <a:t>Java OOP</a:t>
            </a:r>
          </a:p>
          <a:p>
            <a:pPr algn="ctr">
              <a:lnSpc>
                <a:spcPct val="85000"/>
              </a:lnSpc>
            </a:pPr>
            <a:r>
              <a:rPr lang="en-US" sz="2000" b="1" spc="50" dirty="0">
                <a:ln w="9525" cmpd="sng">
                  <a:solidFill>
                    <a:srgbClr val="FFA72A"/>
                  </a:solidFill>
                  <a:prstDash val="solid"/>
                </a:ln>
                <a:solidFill>
                  <a:srgbClr val="FFF0D9"/>
                </a:solidFill>
                <a:effectLst>
                  <a:glow rad="38100">
                    <a:srgbClr val="F0A22E">
                      <a:alpha val="40000"/>
                    </a:srgbClr>
                  </a:glow>
                </a:effectLst>
              </a:rPr>
              <a:t>Basics</a:t>
            </a:r>
          </a:p>
        </p:txBody>
      </p:sp>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Java supports inheritance through </a:t>
            </a:r>
            <a:r>
              <a:rPr lang="en-US" noProof="1">
                <a:solidFill>
                  <a:schemeClr val="tx2">
                    <a:lumMod val="75000"/>
                  </a:schemeClr>
                </a:solidFill>
              </a:rPr>
              <a:t>extends</a:t>
            </a:r>
            <a:r>
              <a:rPr lang="en-US" noProof="1">
                <a:solidFill>
                  <a:schemeClr val="tx1">
                    <a:lumMod val="40000"/>
                    <a:lumOff val="60000"/>
                  </a:schemeClr>
                </a:solidFill>
              </a:rPr>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Java</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10</a:t>
            </a:fld>
            <a:endParaRPr lang="en-US" dirty="0"/>
          </a:p>
        </p:txBody>
      </p:sp>
      <p:sp>
        <p:nvSpPr>
          <p:cNvPr id="7" name="Text Placeholder 5"/>
          <p:cNvSpPr txBox="1">
            <a:spLocks/>
          </p:cNvSpPr>
          <p:nvPr/>
        </p:nvSpPr>
        <p:spPr>
          <a:xfrm>
            <a:off x="745935" y="1964381"/>
            <a:ext cx="106062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class Person { … }</a:t>
            </a:r>
          </a:p>
          <a:p>
            <a:endParaRPr lang="en-US" sz="2800" dirty="0">
              <a:solidFill>
                <a:schemeClr val="accent1">
                  <a:lumMod val="20000"/>
                  <a:lumOff val="80000"/>
                </a:schemeClr>
              </a:solidFill>
            </a:endParaRPr>
          </a:p>
          <a:p>
            <a:r>
              <a:rPr lang="en-US" sz="2800" dirty="0">
                <a:solidFill>
                  <a:schemeClr val="accent1">
                    <a:lumMod val="20000"/>
                    <a:lumOff val="80000"/>
                  </a:schemeClr>
                </a:solidFill>
              </a:rPr>
              <a:t>class Student </a:t>
            </a:r>
            <a:r>
              <a:rPr lang="en-US" sz="2800" dirty="0">
                <a:solidFill>
                  <a:schemeClr val="tx2">
                    <a:lumMod val="75000"/>
                  </a:schemeClr>
                </a:solidFill>
              </a:rPr>
              <a:t>extends</a:t>
            </a:r>
            <a:r>
              <a:rPr lang="en-US" sz="2800" dirty="0">
                <a:solidFill>
                  <a:schemeClr val="accent1">
                    <a:lumMod val="20000"/>
                    <a:lumOff val="80000"/>
                  </a:schemeClr>
                </a:solidFill>
              </a:rPr>
              <a:t> Person { … }</a:t>
            </a:r>
          </a:p>
          <a:p>
            <a:r>
              <a:rPr lang="en-US" sz="2800" dirty="0">
                <a:solidFill>
                  <a:schemeClr val="accent1">
                    <a:lumMod val="20000"/>
                    <a:lumOff val="80000"/>
                  </a:schemeClr>
                </a:solidFill>
              </a:rPr>
              <a:t>class Employee </a:t>
            </a:r>
            <a:r>
              <a:rPr lang="en-US" sz="2800" dirty="0">
                <a:solidFill>
                  <a:schemeClr val="tx2">
                    <a:lumMod val="75000"/>
                  </a:schemeClr>
                </a:solidFill>
              </a:rPr>
              <a:t>extends</a:t>
            </a:r>
            <a:r>
              <a:rPr lang="en-US" sz="2800" dirty="0">
                <a:solidFill>
                  <a:schemeClr val="accent1">
                    <a:lumMod val="20000"/>
                    <a:lumOff val="80000"/>
                  </a:schemeClr>
                </a:solidFill>
              </a:rPr>
              <a:t> Person { … }</a:t>
            </a:r>
          </a:p>
        </p:txBody>
      </p:sp>
      <p:sp>
        <p:nvSpPr>
          <p:cNvPr id="9" name="Rectangle: Rounded Corners 8"/>
          <p:cNvSpPr/>
          <p:nvPr/>
        </p:nvSpPr>
        <p:spPr>
          <a:xfrm>
            <a:off x="6627812" y="4223982"/>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80756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Employee</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3" name="Straight Arrow Connector 12"/>
          <p:cNvCxnSpPr>
            <a:cxnSpLocks/>
            <a:stCxn id="12" idx="0"/>
            <a:endCxn id="9" idx="2"/>
          </p:cNvCxnSpPr>
          <p:nvPr/>
        </p:nvCxnSpPr>
        <p:spPr>
          <a:xfrm flipH="1" flipV="1">
            <a:off x="7969158" y="4816289"/>
            <a:ext cx="14478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127876" y="4520135"/>
            <a:ext cx="2857597" cy="1058862"/>
          </a:xfrm>
          <a:prstGeom prst="wedgeRoundRectCallout">
            <a:avLst>
              <a:gd name="adj1" fmla="val 57380"/>
              <a:gd name="adj2" fmla="val 50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Student </a:t>
            </a:r>
            <a:r>
              <a:rPr lang="en-US" sz="3200" dirty="0">
                <a:solidFill>
                  <a:schemeClr val="tx2">
                    <a:lumMod val="75000"/>
                  </a:schemeClr>
                </a:solidFill>
              </a:rPr>
              <a:t>extends</a:t>
            </a:r>
            <a:r>
              <a:rPr lang="en-US" sz="3200" dirty="0">
                <a:solidFill>
                  <a:srgbClr val="FFFFFF"/>
                </a:solidFill>
              </a:rPr>
              <a:t> person</a:t>
            </a:r>
            <a:endParaRPr lang="bg-BG" sz="3200" dirty="0">
              <a:solidFill>
                <a:schemeClr val="tx2">
                  <a:lumMod val="75000"/>
                </a:schemeClr>
              </a:solidFill>
            </a:endParaRPr>
          </a:p>
        </p:txBody>
      </p:sp>
      <p:sp>
        <p:nvSpPr>
          <p:cNvPr id="21" name="Rectangle: Rounded Corners 20"/>
          <p:cNvSpPr/>
          <p:nvPr/>
        </p:nvSpPr>
        <p:spPr>
          <a:xfrm>
            <a:off x="51038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22" name="Straight Arrow Connector 21"/>
          <p:cNvCxnSpPr>
            <a:cxnSpLocks/>
            <a:stCxn id="21" idx="0"/>
            <a:endCxn id="9" idx="2"/>
          </p:cNvCxnSpPr>
          <p:nvPr/>
        </p:nvCxnSpPr>
        <p:spPr>
          <a:xfrm flipV="1">
            <a:off x="6445158" y="4816289"/>
            <a:ext cx="15240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071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11</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pPr>
              <a:lnSpc>
                <a:spcPct val="110000"/>
              </a:lnSpc>
            </a:pPr>
            <a:r>
              <a:rPr lang="en-US" dirty="0"/>
              <a:t>Class</a:t>
            </a:r>
            <a:r>
              <a:rPr lang="en-US" dirty="0">
                <a:solidFill>
                  <a:schemeClr val="tx2">
                    <a:lumMod val="75000"/>
                  </a:schemeClr>
                </a:solidFill>
              </a:rPr>
              <a:t> takes</a:t>
            </a:r>
            <a:r>
              <a:rPr lang="en-US" dirty="0"/>
              <a:t> </a:t>
            </a:r>
            <a:r>
              <a:rPr lang="en-US" dirty="0">
                <a:solidFill>
                  <a:schemeClr val="tx2">
                    <a:lumMod val="75000"/>
                  </a:schemeClr>
                </a:solidFill>
              </a:rPr>
              <a:t>all members </a:t>
            </a:r>
            <a:r>
              <a:rPr lang="en-US" dirty="0"/>
              <a:t>from another class</a:t>
            </a:r>
          </a:p>
        </p:txBody>
      </p:sp>
      <p:sp>
        <p:nvSpPr>
          <p:cNvPr id="4" name="Title 3"/>
          <p:cNvSpPr>
            <a:spLocks noGrp="1"/>
          </p:cNvSpPr>
          <p:nvPr>
            <p:ph type="title"/>
          </p:nvPr>
        </p:nvSpPr>
        <p:spPr/>
        <p:txBody>
          <a:bodyPr>
            <a:normAutofit/>
          </a:bodyPr>
          <a:lstStyle/>
          <a:p>
            <a:r>
              <a:rPr lang="en-US" dirty="0"/>
              <a:t>Inheritance - Derived Class</a:t>
            </a:r>
          </a:p>
        </p:txBody>
      </p:sp>
      <p:grpSp>
        <p:nvGrpSpPr>
          <p:cNvPr id="5" name="Group 4"/>
          <p:cNvGrpSpPr/>
          <p:nvPr/>
        </p:nvGrpSpPr>
        <p:grpSpPr>
          <a:xfrm>
            <a:off x="2132012" y="1790983"/>
            <a:ext cx="7570199" cy="4686017"/>
            <a:chOff x="4037012" y="1333783"/>
            <a:chExt cx="7570199" cy="4686017"/>
          </a:xfrm>
        </p:grpSpPr>
        <p:sp>
          <p:nvSpPr>
            <p:cNvPr id="7" name="Rectangle: Rounded Corners 6"/>
            <p:cNvSpPr/>
            <p:nvPr/>
          </p:nvSpPr>
          <p:spPr>
            <a:xfrm>
              <a:off x="5366836" y="1333783"/>
              <a:ext cx="4815935" cy="232381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effectLst>
                    <a:outerShdw blurRad="38100" dist="38100" dir="2700000" algn="tl">
                      <a:srgbClr val="000000">
                        <a:alpha val="43137"/>
                      </a:srgbClr>
                    </a:outerShdw>
                  </a:effectLst>
                </a:rPr>
                <a:t>Person</a:t>
              </a:r>
            </a:p>
          </p:txBody>
        </p:sp>
        <p:sp>
          <p:nvSpPr>
            <p:cNvPr id="8" name="Rectangle: Rounded Corners 7"/>
            <p:cNvSpPr/>
            <p:nvPr/>
          </p:nvSpPr>
          <p:spPr>
            <a:xfrm>
              <a:off x="4037012"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Student</a:t>
              </a:r>
              <a:endParaRPr lang="en-US" sz="3600" dirty="0">
                <a:effectLst>
                  <a:outerShdw blurRad="38100" dist="38100" dir="2700000" algn="tl">
                    <a:srgbClr val="000000">
                      <a:alpha val="43137"/>
                    </a:srgbClr>
                  </a:outerShdw>
                </a:effectLst>
              </a:endParaRPr>
            </a:p>
          </p:txBody>
        </p:sp>
        <p:sp>
          <p:nvSpPr>
            <p:cNvPr id="9" name="Rectangle: Rounded Corners 8"/>
            <p:cNvSpPr/>
            <p:nvPr/>
          </p:nvSpPr>
          <p:spPr>
            <a:xfrm>
              <a:off x="8007211"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Employee</a:t>
              </a:r>
              <a:endParaRPr lang="en-US" sz="3600" dirty="0">
                <a:effectLst>
                  <a:outerShdw blurRad="38100" dist="38100" dir="2700000" algn="tl">
                    <a:srgbClr val="000000">
                      <a:alpha val="43137"/>
                    </a:srgbClr>
                  </a:outerShdw>
                </a:effectLst>
              </a:endParaRPr>
            </a:p>
          </p:txBody>
        </p:sp>
        <p:sp>
          <p:nvSpPr>
            <p:cNvPr id="13" name="Rectangle: Rounded Corners 12"/>
            <p:cNvSpPr/>
            <p:nvPr/>
          </p:nvSpPr>
          <p:spPr>
            <a:xfrm>
              <a:off x="5651871" y="2171983"/>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Mother : Person</a:t>
              </a:r>
              <a:endParaRPr lang="en-US" sz="3200" dirty="0">
                <a:effectLst>
                  <a:outerShdw blurRad="38100" dist="38100" dir="2700000" algn="tl">
                    <a:srgbClr val="000000">
                      <a:alpha val="43137"/>
                    </a:srgbClr>
                  </a:outerShdw>
                </a:effectLst>
              </a:endParaRPr>
            </a:p>
          </p:txBody>
        </p:sp>
        <p:sp>
          <p:nvSpPr>
            <p:cNvPr id="14" name="Rectangle: Rounded Corners 13"/>
            <p:cNvSpPr/>
            <p:nvPr/>
          </p:nvSpPr>
          <p:spPr>
            <a:xfrm>
              <a:off x="5651871" y="2891726"/>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Father : Person</a:t>
              </a:r>
              <a:endParaRPr lang="en-US" sz="3200" dirty="0">
                <a:effectLst>
                  <a:outerShdw blurRad="38100" dist="38100" dir="2700000" algn="tl">
                    <a:srgbClr val="000000">
                      <a:alpha val="43137"/>
                    </a:srgbClr>
                  </a:outerShdw>
                </a:effectLst>
              </a:endParaRPr>
            </a:p>
          </p:txBody>
        </p:sp>
        <p:sp>
          <p:nvSpPr>
            <p:cNvPr id="15" name="Rectangle: Rounded Corners 14"/>
            <p:cNvSpPr/>
            <p:nvPr/>
          </p:nvSpPr>
          <p:spPr>
            <a:xfrm>
              <a:off x="4230513" y="5233982"/>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School: School</a:t>
              </a:r>
              <a:endParaRPr lang="en-US" sz="3200" dirty="0">
                <a:effectLst>
                  <a:outerShdw blurRad="38100" dist="38100" dir="2700000" algn="tl">
                    <a:srgbClr val="000000">
                      <a:alpha val="43137"/>
                    </a:srgbClr>
                  </a:outerShdw>
                </a:effectLst>
              </a:endParaRPr>
            </a:p>
          </p:txBody>
        </p:sp>
        <p:sp>
          <p:nvSpPr>
            <p:cNvPr id="16" name="Rectangle: Rounded Corners 15"/>
            <p:cNvSpPr/>
            <p:nvPr/>
          </p:nvSpPr>
          <p:spPr>
            <a:xfrm>
              <a:off x="8189461" y="5226135"/>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Org: Organization</a:t>
              </a:r>
              <a:endParaRPr lang="en-US" sz="3200" dirty="0">
                <a:effectLst>
                  <a:outerShdw blurRad="38100" dist="38100" dir="2700000" algn="tl">
                    <a:srgbClr val="000000">
                      <a:alpha val="43137"/>
                    </a:srgbClr>
                  </a:outerShdw>
                </a:effectLst>
              </a:endParaRPr>
            </a:p>
          </p:txBody>
        </p:sp>
      </p:grpSp>
      <p:cxnSp>
        <p:nvCxnSpPr>
          <p:cNvPr id="17" name="Straight Arrow Connector 16"/>
          <p:cNvCxnSpPr>
            <a:cxnSpLocks/>
            <a:stCxn id="8" idx="0"/>
            <a:endCxn id="7" idx="2"/>
          </p:cNvCxnSpPr>
          <p:nvPr/>
        </p:nvCxnSpPr>
        <p:spPr>
          <a:xfrm flipV="1">
            <a:off x="3932012" y="4114800"/>
            <a:ext cx="1937792"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a:endCxn id="7" idx="2"/>
          </p:cNvCxnSpPr>
          <p:nvPr/>
        </p:nvCxnSpPr>
        <p:spPr>
          <a:xfrm flipH="1" flipV="1">
            <a:off x="5869804" y="4114800"/>
            <a:ext cx="2032407"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884426" y="1261269"/>
            <a:ext cx="2239186" cy="1287462"/>
          </a:xfrm>
          <a:prstGeom prst="wedgeRoundRectCallout">
            <a:avLst>
              <a:gd name="adj1" fmla="val -123720"/>
              <a:gd name="adj2" fmla="val 3031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Person</a:t>
            </a:r>
            <a:endParaRPr lang="bg-BG" sz="3600" dirty="0">
              <a:solidFill>
                <a:schemeClr val="tx2">
                  <a:lumMod val="75000"/>
                </a:schemeClr>
              </a:solidFill>
            </a:endParaRPr>
          </a:p>
        </p:txBody>
      </p:sp>
    </p:spTree>
    <p:extLst>
      <p:ext uri="{BB962C8B-B14F-4D97-AF65-F5344CB8AC3E}">
        <p14:creationId xmlns:p14="http://schemas.microsoft.com/office/powerpoint/2010/main" val="395974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en-US" noProof="1">
                <a:solidFill>
                  <a:schemeClr val="tx1">
                    <a:lumMod val="40000"/>
                    <a:lumOff val="60000"/>
                  </a:schemeClr>
                </a:solidFill>
              </a:rPr>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7" name="Text Placeholder 5"/>
          <p:cNvSpPr txBox="1">
            <a:spLocks/>
          </p:cNvSpPr>
          <p:nvPr/>
        </p:nvSpPr>
        <p:spPr>
          <a:xfrm>
            <a:off x="776555" y="1981200"/>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public void </a:t>
            </a:r>
            <a:r>
              <a:rPr lang="en-US" sz="3200" dirty="0">
                <a:solidFill>
                  <a:schemeClr val="tx2">
                    <a:lumMod val="75000"/>
                  </a:schemeClr>
                </a:solidFill>
              </a:rPr>
              <a:t>sleep()</a:t>
            </a:r>
            <a:r>
              <a:rPr lang="en-US" sz="3200" dirty="0">
                <a:solidFill>
                  <a:schemeClr val="accent1">
                    <a:lumMod val="20000"/>
                    <a:lumOff val="80000"/>
                  </a:schemeClr>
                </a:solidFill>
              </a:rPr>
              <a:t> { … } }</a:t>
            </a:r>
          </a:p>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Employee </a:t>
            </a:r>
            <a:r>
              <a:rPr lang="en-US" sz="3200" dirty="0">
                <a:solidFill>
                  <a:schemeClr val="tx2">
                    <a:lumMod val="75000"/>
                  </a:schemeClr>
                </a:solidFill>
              </a:rPr>
              <a:t>extends</a:t>
            </a:r>
            <a:r>
              <a:rPr lang="en-US" sz="3200" dirty="0">
                <a:solidFill>
                  <a:schemeClr val="accent1">
                    <a:lumMod val="20000"/>
                    <a:lumOff val="80000"/>
                  </a:schemeClr>
                </a:solidFill>
              </a:rPr>
              <a:t> Person { … }</a:t>
            </a:r>
          </a:p>
        </p:txBody>
      </p:sp>
      <p:sp>
        <p:nvSpPr>
          <p:cNvPr id="10" name="Text Placeholder 5"/>
          <p:cNvSpPr txBox="1">
            <a:spLocks/>
          </p:cNvSpPr>
          <p:nvPr/>
        </p:nvSpPr>
        <p:spPr>
          <a:xfrm>
            <a:off x="776555" y="3886200"/>
            <a:ext cx="10693778" cy="23613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600" dirty="0">
                <a:solidFill>
                  <a:schemeClr val="accent1">
                    <a:lumMod val="20000"/>
                    <a:lumOff val="80000"/>
                  </a:schemeClr>
                </a:solidFill>
              </a:rPr>
              <a:t>Student </a:t>
            </a:r>
            <a:r>
              <a:rPr lang="en-US" sz="3600" dirty="0" err="1">
                <a:solidFill>
                  <a:schemeClr val="accent1">
                    <a:lumMod val="20000"/>
                    <a:lumOff val="80000"/>
                  </a:schemeClr>
                </a:solidFill>
              </a:rPr>
              <a:t>student</a:t>
            </a:r>
            <a:r>
              <a:rPr lang="en-US" sz="3600" dirty="0">
                <a:solidFill>
                  <a:schemeClr val="accent1">
                    <a:lumMod val="20000"/>
                    <a:lumOff val="80000"/>
                  </a:schemeClr>
                </a:solidFill>
              </a:rPr>
              <a:t> = new Student();</a:t>
            </a:r>
          </a:p>
          <a:p>
            <a:r>
              <a:rPr lang="en-US" sz="3600" dirty="0" err="1">
                <a:solidFill>
                  <a:schemeClr val="accent1">
                    <a:lumMod val="20000"/>
                    <a:lumOff val="80000"/>
                  </a:schemeClr>
                </a:solidFill>
              </a:rPr>
              <a:t>student.</a:t>
            </a:r>
            <a:r>
              <a:rPr lang="en-US" sz="3600" dirty="0" err="1">
                <a:solidFill>
                  <a:schemeClr val="tx2">
                    <a:lumMod val="75000"/>
                  </a:schemeClr>
                </a:solidFill>
              </a:rPr>
              <a:t>sleep</a:t>
            </a:r>
            <a:r>
              <a:rPr lang="en-US" sz="3600" dirty="0">
                <a:solidFill>
                  <a:schemeClr val="tx2">
                    <a:lumMod val="75000"/>
                  </a:schemeClr>
                </a:solidFill>
              </a:rPr>
              <a:t>()</a:t>
            </a:r>
            <a:r>
              <a:rPr lang="en-US" sz="3600" dirty="0">
                <a:solidFill>
                  <a:schemeClr val="accent1">
                    <a:lumMod val="20000"/>
                    <a:lumOff val="80000"/>
                  </a:schemeClr>
                </a:solidFill>
              </a:rPr>
              <a:t>;</a:t>
            </a:r>
            <a:endParaRPr lang="en-GB" sz="3600" dirty="0">
              <a:solidFill>
                <a:schemeClr val="accent1">
                  <a:lumMod val="20000"/>
                  <a:lumOff val="80000"/>
                </a:schemeClr>
              </a:solidFill>
            </a:endParaRPr>
          </a:p>
          <a:p>
            <a:r>
              <a:rPr lang="en-US" sz="3600" dirty="0">
                <a:solidFill>
                  <a:schemeClr val="accent1">
                    <a:lumMod val="20000"/>
                    <a:lumOff val="80000"/>
                  </a:schemeClr>
                </a:solidFill>
              </a:rPr>
              <a:t>Employee </a:t>
            </a:r>
            <a:r>
              <a:rPr lang="en-US" sz="3600" dirty="0" err="1">
                <a:solidFill>
                  <a:schemeClr val="accent1">
                    <a:lumMod val="20000"/>
                    <a:lumOff val="80000"/>
                  </a:schemeClr>
                </a:solidFill>
              </a:rPr>
              <a:t>employee</a:t>
            </a:r>
            <a:r>
              <a:rPr lang="en-US" sz="3600" dirty="0">
                <a:solidFill>
                  <a:schemeClr val="accent1">
                    <a:lumMod val="20000"/>
                    <a:lumOff val="80000"/>
                  </a:schemeClr>
                </a:solidFill>
              </a:rPr>
              <a:t> = new Employee();</a:t>
            </a:r>
          </a:p>
          <a:p>
            <a:r>
              <a:rPr lang="en-GB" sz="3600" dirty="0" err="1">
                <a:solidFill>
                  <a:schemeClr val="accent1">
                    <a:lumMod val="20000"/>
                    <a:lumOff val="80000"/>
                  </a:schemeClr>
                </a:solidFill>
              </a:rPr>
              <a:t>employee.</a:t>
            </a:r>
            <a:r>
              <a:rPr lang="en-GB" sz="3600" dirty="0" err="1">
                <a:solidFill>
                  <a:schemeClr val="tx2">
                    <a:lumMod val="75000"/>
                  </a:schemeClr>
                </a:solidFill>
              </a:rPr>
              <a:t>sleep</a:t>
            </a:r>
            <a:r>
              <a:rPr lang="en-GB" sz="3600" dirty="0">
                <a:solidFill>
                  <a:schemeClr val="tx2">
                    <a:lumMod val="75000"/>
                  </a:schemeClr>
                </a:solidFill>
              </a:rPr>
              <a:t>()</a:t>
            </a:r>
            <a:r>
              <a:rPr lang="en-GB" sz="3600" dirty="0">
                <a:solidFill>
                  <a:schemeClr val="accent1">
                    <a:lumMod val="20000"/>
                    <a:lumOff val="80000"/>
                  </a:schemeClr>
                </a:solidFill>
              </a:rPr>
              <a:t>;</a:t>
            </a:r>
            <a:endParaRPr lang="en-US" sz="3600" dirty="0">
              <a:solidFill>
                <a:schemeClr val="accent1">
                  <a:lumMod val="20000"/>
                  <a:lumOff val="80000"/>
                </a:schemeClr>
              </a:solidFill>
            </a:endParaRPr>
          </a:p>
        </p:txBody>
      </p:sp>
    </p:spTree>
    <p:extLst>
      <p:ext uri="{BB962C8B-B14F-4D97-AF65-F5344CB8AC3E}">
        <p14:creationId xmlns:p14="http://schemas.microsoft.com/office/powerpoint/2010/main" val="2984227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Constructors are </a:t>
            </a:r>
            <a:r>
              <a:rPr lang="en-US" dirty="0">
                <a:solidFill>
                  <a:schemeClr val="tx2">
                    <a:lumMod val="75000"/>
                  </a:schemeClr>
                </a:solidFill>
              </a:rPr>
              <a:t>not inherited </a:t>
            </a:r>
          </a:p>
          <a:p>
            <a:pPr marL="361950" indent="-361950">
              <a:lnSpc>
                <a:spcPct val="110000"/>
              </a:lnSpc>
            </a:pPr>
            <a:r>
              <a:rPr lang="en-US" dirty="0"/>
              <a:t>Constructors </a:t>
            </a:r>
            <a:r>
              <a:rPr lang="en-US" dirty="0">
                <a:solidFill>
                  <a:schemeClr val="tx2">
                    <a:lumMod val="75000"/>
                  </a:schemeClr>
                </a:solidFill>
              </a:rPr>
              <a:t>can be reused</a:t>
            </a:r>
            <a:r>
              <a:rPr lang="en-US" dirty="0"/>
              <a:t> 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6" name="Text Placeholder 5"/>
          <p:cNvSpPr txBox="1">
            <a:spLocks/>
          </p:cNvSpPr>
          <p:nvPr/>
        </p:nvSpPr>
        <p:spPr>
          <a:xfrm>
            <a:off x="843648" y="27432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a:t>
            </a:r>
          </a:p>
          <a:p>
            <a:r>
              <a:rPr lang="en-US" sz="3200" dirty="0">
                <a:solidFill>
                  <a:schemeClr val="accent1">
                    <a:lumMod val="20000"/>
                    <a:lumOff val="80000"/>
                  </a:schemeClr>
                </a:solidFill>
              </a:rPr>
              <a:t>  private School </a:t>
            </a:r>
            <a:r>
              <a:rPr lang="en-US" sz="3200" dirty="0" err="1">
                <a:solidFill>
                  <a:schemeClr val="accent1">
                    <a:lumMod val="20000"/>
                    <a:lumOff val="80000"/>
                  </a:schemeClr>
                </a:solidFill>
              </a:rPr>
              <a:t>school</a:t>
            </a:r>
            <a:r>
              <a:rPr lang="en-US" sz="3200" dirty="0">
                <a:solidFill>
                  <a:schemeClr val="accent1">
                    <a:lumMod val="20000"/>
                    <a:lumOff val="80000"/>
                  </a:schemeClr>
                </a:solidFill>
              </a:rPr>
              <a:t>;</a:t>
            </a:r>
          </a:p>
          <a:p>
            <a:r>
              <a:rPr lang="en-US" sz="3200" dirty="0">
                <a:solidFill>
                  <a:schemeClr val="accent1">
                    <a:lumMod val="20000"/>
                    <a:lumOff val="80000"/>
                  </a:schemeClr>
                </a:solidFill>
              </a:rPr>
              <a:t>  public Student(String name, School school) {</a:t>
            </a:r>
          </a:p>
          <a:p>
            <a:r>
              <a:rPr lang="en-US" sz="3200" dirty="0">
                <a:solidFill>
                  <a:schemeClr val="accent1">
                    <a:lumMod val="20000"/>
                    <a:lumOff val="80000"/>
                  </a:schemeClr>
                </a:solidFill>
              </a:rPr>
              <a:t>    </a:t>
            </a:r>
            <a:r>
              <a:rPr lang="en-US" sz="3200" dirty="0">
                <a:solidFill>
                  <a:schemeClr val="tx2">
                    <a:lumMod val="75000"/>
                  </a:schemeClr>
                </a:solidFill>
              </a:rPr>
              <a:t>super(</a:t>
            </a:r>
            <a:r>
              <a:rPr lang="en-US" sz="3200" dirty="0">
                <a:solidFill>
                  <a:schemeClr val="accent1">
                    <a:lumMod val="20000"/>
                    <a:lumOff val="80000"/>
                  </a:schemeClr>
                </a:solidFill>
              </a:rPr>
              <a:t>name</a:t>
            </a:r>
            <a:r>
              <a:rPr lang="en-US" sz="3200" dirty="0">
                <a:solidFill>
                  <a:schemeClr val="tx2">
                    <a:lumMod val="75000"/>
                  </a:schemeClr>
                </a:solidFill>
              </a:rPr>
              <a:t>)</a:t>
            </a:r>
            <a:r>
              <a:rPr lang="en-US" sz="3200" dirty="0">
                <a:solidFill>
                  <a:schemeClr val="accent1">
                    <a:lumMod val="20000"/>
                    <a:lumOff val="80000"/>
                  </a:schemeClr>
                </a:solidFill>
              </a:rPr>
              <a:t>;</a:t>
            </a:r>
          </a:p>
          <a:p>
            <a:r>
              <a:rPr lang="en-US" sz="3200" dirty="0">
                <a:solidFill>
                  <a:schemeClr val="accent1">
                    <a:lumMod val="20000"/>
                    <a:lumOff val="80000"/>
                  </a:schemeClr>
                </a:solidFill>
              </a:rPr>
              <a:t>    </a:t>
            </a:r>
            <a:r>
              <a:rPr lang="en-US" sz="3200" dirty="0" err="1">
                <a:solidFill>
                  <a:schemeClr val="accent1">
                    <a:lumMod val="20000"/>
                    <a:lumOff val="80000"/>
                  </a:schemeClr>
                </a:solidFill>
              </a:rPr>
              <a:t>this.school</a:t>
            </a:r>
            <a:r>
              <a:rPr lang="en-US" sz="3200" dirty="0">
                <a:solidFill>
                  <a:schemeClr val="accent1">
                    <a:lumMod val="20000"/>
                    <a:lumOff val="80000"/>
                  </a:schemeClr>
                </a:solidFill>
              </a:rPr>
              <a:t> = school;</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7389812" y="4343400"/>
            <a:ext cx="3338400" cy="1062828"/>
          </a:xfrm>
          <a:prstGeom prst="wedgeRoundRectCallout">
            <a:avLst>
              <a:gd name="adj1" fmla="val -133480"/>
              <a:gd name="adj2" fmla="val -305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Constructor call should be first</a:t>
            </a:r>
            <a:endParaRPr lang="bg-BG" sz="3200" dirty="0">
              <a:solidFill>
                <a:schemeClr val="tx2">
                  <a:lumMod val="75000"/>
                </a:schemeClr>
              </a:solidFill>
            </a:endParaRPr>
          </a:p>
        </p:txBody>
      </p:sp>
    </p:spTree>
    <p:extLst>
      <p:ext uri="{BB962C8B-B14F-4D97-AF65-F5344CB8AC3E}">
        <p14:creationId xmlns:p14="http://schemas.microsoft.com/office/powerpoint/2010/main" val="3368945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Derived class instance </a:t>
            </a:r>
            <a:r>
              <a:rPr lang="en-GB" dirty="0">
                <a:solidFill>
                  <a:schemeClr val="tx2">
                    <a:lumMod val="75000"/>
                  </a:schemeClr>
                </a:solidFill>
              </a:rPr>
              <a:t>contains</a:t>
            </a:r>
            <a:r>
              <a:rPr lang="en-GB" dirty="0"/>
              <a:t> instance of its base class</a:t>
            </a:r>
            <a:endParaRPr lang="en-US" dirty="0"/>
          </a:p>
          <a:p>
            <a:endParaRPr lang="en-US" dirty="0"/>
          </a:p>
        </p:txBody>
      </p:sp>
      <p:sp>
        <p:nvSpPr>
          <p:cNvPr id="10" name="Rectangle: Rounded Corners 9"/>
          <p:cNvSpPr/>
          <p:nvPr/>
        </p:nvSpPr>
        <p:spPr>
          <a:xfrm>
            <a:off x="1687364" y="2069969"/>
            <a:ext cx="9055248" cy="2425831"/>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effectLst>
                  <a:outerShdw blurRad="38100" dist="38100" dir="2700000" algn="tl">
                    <a:srgbClr val="000000">
                      <a:alpha val="43137"/>
                    </a:srgbClr>
                  </a:outerShdw>
                </a:effectLst>
                <a:latin typeface="Consolas" panose="020B0609020204030204" pitchFamily="49" charset="0"/>
              </a:rPr>
              <a:t>Employee</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(Derived Class)</a:t>
            </a:r>
          </a:p>
          <a:p>
            <a:pPr algn="r"/>
            <a:endParaRPr lang="en-US" sz="2800" b="1" dirty="0">
              <a:effectLst>
                <a:outerShdw blurRad="38100" dist="38100" dir="2700000" algn="tl">
                  <a:srgbClr val="000000">
                    <a:alpha val="43137"/>
                  </a:srgbClr>
                </a:outerShdw>
              </a:effectLst>
              <a:latin typeface="Consolas" panose="020B0609020204030204" pitchFamily="49" charset="0"/>
            </a:endParaRPr>
          </a:p>
          <a:p>
            <a:pPr algn="r"/>
            <a:r>
              <a:rPr lang="en-GB" sz="2800" b="1" dirty="0">
                <a:effectLst>
                  <a:outerShdw blurRad="38100" dist="38100" dir="2700000" algn="tl">
                    <a:srgbClr val="000000">
                      <a:alpha val="43137"/>
                    </a:srgbClr>
                  </a:outerShdw>
                </a:effectLst>
                <a:latin typeface="Consolas" panose="020B0609020204030204" pitchFamily="49" charset="0"/>
              </a:rPr>
              <a:t>+work():void</a:t>
            </a:r>
          </a:p>
        </p:txBody>
      </p:sp>
      <p:sp>
        <p:nvSpPr>
          <p:cNvPr id="13" name="Rectangle: Rounded Corners 12"/>
          <p:cNvSpPr/>
          <p:nvPr/>
        </p:nvSpPr>
        <p:spPr>
          <a:xfrm>
            <a:off x="1674812" y="2057400"/>
            <a:ext cx="5195506" cy="413889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Student (Derived Class)</a:t>
            </a:r>
            <a:br>
              <a:rPr lang="en-GB" sz="2800" b="1" dirty="0">
                <a:effectLst>
                  <a:outerShdw blurRad="38100" dist="38100" dir="2700000" algn="tl">
                    <a:srgbClr val="000000">
                      <a:alpha val="43137"/>
                    </a:srgbClr>
                  </a:outerShdw>
                </a:effectLst>
                <a:latin typeface="Consolas" panose="020B0609020204030204" pitchFamily="49" charset="0"/>
              </a:rPr>
            </a:b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+study():void</a:t>
            </a:r>
          </a:p>
        </p:txBody>
      </p:sp>
      <p:sp>
        <p:nvSpPr>
          <p:cNvPr id="12" name="Rectangle: Rounded Corners 11"/>
          <p:cNvSpPr/>
          <p:nvPr/>
        </p:nvSpPr>
        <p:spPr>
          <a:xfrm>
            <a:off x="1917520" y="2310100"/>
            <a:ext cx="4710089" cy="20333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Person </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(Base Class)</a:t>
            </a:r>
          </a:p>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+sleep():void</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4" name="Title 3"/>
          <p:cNvSpPr>
            <a:spLocks noGrp="1"/>
          </p:cNvSpPr>
          <p:nvPr>
            <p:ph type="title"/>
          </p:nvPr>
        </p:nvSpPr>
        <p:spPr/>
        <p:txBody>
          <a:bodyPr/>
          <a:lstStyle/>
          <a:p>
            <a:r>
              <a:rPr lang="en-US" dirty="0"/>
              <a:t>Thinking About Inheritance - Extends</a:t>
            </a:r>
          </a:p>
        </p:txBody>
      </p:sp>
    </p:spTree>
    <p:extLst>
      <p:ext uri="{BB962C8B-B14F-4D97-AF65-F5344CB8AC3E}">
        <p14:creationId xmlns:p14="http://schemas.microsoft.com/office/powerpoint/2010/main" val="390889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Inheritance has a </a:t>
            </a:r>
            <a:r>
              <a:rPr lang="en-US" noProof="1">
                <a:solidFill>
                  <a:schemeClr val="tx2">
                    <a:lumMod val="75000"/>
                  </a:schemeClr>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15</a:t>
            </a:fld>
            <a:endParaRPr lang="en-US" dirty="0"/>
          </a:p>
        </p:txBody>
      </p:sp>
      <p:sp>
        <p:nvSpPr>
          <p:cNvPr id="7" name="Text Placeholder 5"/>
          <p:cNvSpPr txBox="1">
            <a:spLocks/>
          </p:cNvSpPr>
          <p:nvPr/>
        </p:nvSpPr>
        <p:spPr>
          <a:xfrm>
            <a:off x="745935" y="1867633"/>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a:t>
            </a:r>
            <a:r>
              <a:rPr lang="en-US" sz="3200" dirty="0" err="1">
                <a:solidFill>
                  <a:schemeClr val="accent1">
                    <a:lumMod val="20000"/>
                    <a:lumOff val="80000"/>
                  </a:schemeClr>
                </a:solidFill>
              </a:rPr>
              <a:t>CollegeStudent</a:t>
            </a:r>
            <a:r>
              <a:rPr lang="en-US" sz="3200" dirty="0">
                <a:solidFill>
                  <a:schemeClr val="accent1">
                    <a:lumMod val="20000"/>
                    <a:lumOff val="80000"/>
                  </a:schemeClr>
                </a:solidFill>
              </a:rPr>
              <a:t> </a:t>
            </a:r>
            <a:r>
              <a:rPr lang="en-US" sz="3200" dirty="0">
                <a:solidFill>
                  <a:schemeClr val="tx2">
                    <a:lumMod val="75000"/>
                  </a:schemeClr>
                </a:solidFill>
              </a:rPr>
              <a:t>extends</a:t>
            </a:r>
            <a:r>
              <a:rPr lang="en-US" sz="3200" dirty="0">
                <a:solidFill>
                  <a:schemeClr val="accent1">
                    <a:lumMod val="20000"/>
                    <a:lumOff val="80000"/>
                  </a:schemeClr>
                </a:solidFill>
              </a:rPr>
              <a:t> Student { … }</a:t>
            </a:r>
          </a:p>
        </p:txBody>
      </p:sp>
      <p:sp>
        <p:nvSpPr>
          <p:cNvPr id="9" name="Rectangle: Rounded Corners 8"/>
          <p:cNvSpPr/>
          <p:nvPr/>
        </p:nvSpPr>
        <p:spPr>
          <a:xfrm>
            <a:off x="2132012" y="38100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7008812" y="5809799"/>
            <a:ext cx="340370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21" name="Rectangle: Rounded Corners 20"/>
          <p:cNvSpPr/>
          <p:nvPr/>
        </p:nvSpPr>
        <p:spPr>
          <a:xfrm>
            <a:off x="4653013" y="48099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254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In Java there is no </a:t>
            </a:r>
            <a:r>
              <a:rPr lang="en-US" dirty="0">
                <a:solidFill>
                  <a:schemeClr val="tx2">
                    <a:lumMod val="75000"/>
                  </a:schemeClr>
                </a:solidFill>
              </a:rPr>
              <a:t>multiple </a:t>
            </a:r>
            <a:r>
              <a:rPr lang="en-US" dirty="0"/>
              <a:t>inheritance</a:t>
            </a:r>
          </a:p>
          <a:p>
            <a:pPr marL="404867" indent="-361950">
              <a:lnSpc>
                <a:spcPct val="110000"/>
              </a:lnSpc>
            </a:pPr>
            <a:r>
              <a:rPr lang="en-US" dirty="0"/>
              <a:t>Only </a:t>
            </a:r>
            <a:r>
              <a:rPr lang="en-US" dirty="0">
                <a:solidFill>
                  <a:schemeClr val="tx2">
                    <a:lumMod val="75000"/>
                  </a:schemeClr>
                </a:solidFill>
              </a:rPr>
              <a:t>multiple interfaces can be 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16</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7" name="Rectangle: Rounded Corners 6"/>
          <p:cNvSpPr/>
          <p:nvPr/>
        </p:nvSpPr>
        <p:spPr>
          <a:xfrm>
            <a:off x="4418012" y="4953001"/>
            <a:ext cx="35052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8" name="Straight Arrow Connector 7"/>
          <p:cNvCxnSpPr>
            <a:cxnSpLocks/>
            <a:stCxn id="7" idx="0"/>
            <a:endCxn id="9" idx="2"/>
          </p:cNvCxnSpPr>
          <p:nvPr/>
        </p:nvCxnSpPr>
        <p:spPr>
          <a:xfrm flipV="1">
            <a:off x="6170612" y="4027485"/>
            <a:ext cx="1936383" cy="9255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5649" y="3435178"/>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0" name="Straight Arrow Connector 9"/>
          <p:cNvCxnSpPr>
            <a:cxnSpLocks/>
            <a:stCxn id="7" idx="0"/>
            <a:endCxn id="6" idx="2"/>
          </p:cNvCxnSpPr>
          <p:nvPr/>
        </p:nvCxnSpPr>
        <p:spPr>
          <a:xfrm flipH="1" flipV="1">
            <a:off x="4082958" y="4021307"/>
            <a:ext cx="2087654" cy="93169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0213" y="4182354"/>
            <a:ext cx="1219200" cy="1066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Tree>
    <p:extLst>
      <p:ext uri="{BB962C8B-B14F-4D97-AF65-F5344CB8AC3E}">
        <p14:creationId xmlns:p14="http://schemas.microsoft.com/office/powerpoint/2010/main" val="425675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413" y="1151121"/>
            <a:ext cx="11804822" cy="5570355"/>
          </a:xfrm>
          <a:prstGeom prst="rect">
            <a:avLst/>
          </a:prstGeom>
        </p:spPr>
        <p:txBody>
          <a:bodyPr>
            <a:normAutofit/>
          </a:bodyPr>
          <a:lstStyle/>
          <a:p>
            <a:pPr marL="361950" indent="-361950">
              <a:lnSpc>
                <a:spcPct val="110000"/>
              </a:lnSpc>
            </a:pPr>
            <a:r>
              <a:rPr lang="en-US" dirty="0"/>
              <a:t>Use the </a:t>
            </a:r>
            <a:r>
              <a:rPr lang="en-US" b="1" dirty="0">
                <a:solidFill>
                  <a:schemeClr val="tx2">
                    <a:lumMod val="75000"/>
                  </a:schemeClr>
                </a:solidFill>
                <a:latin typeface="Consolas" panose="020B0609020204030204" pitchFamily="49" charset="0"/>
              </a:rPr>
              <a:t>super</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sp>
        <p:nvSpPr>
          <p:cNvPr id="6" name="Text Placeholder 5"/>
          <p:cNvSpPr txBox="1">
            <a:spLocks/>
          </p:cNvSpPr>
          <p:nvPr/>
        </p:nvSpPr>
        <p:spPr>
          <a:xfrm>
            <a:off x="745935" y="1905000"/>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class Employee </a:t>
            </a:r>
            <a:r>
              <a:rPr lang="en-US" sz="3200" dirty="0">
                <a:solidFill>
                  <a:schemeClr val="tx2">
                    <a:lumMod val="75000"/>
                  </a:schemeClr>
                </a:solidFill>
              </a:rPr>
              <a:t>extends</a:t>
            </a:r>
            <a:r>
              <a:rPr lang="en-US" sz="3200" dirty="0">
                <a:solidFill>
                  <a:schemeClr val="accent1">
                    <a:lumMod val="20000"/>
                    <a:lumOff val="80000"/>
                  </a:schemeClr>
                </a:solidFill>
              </a:rPr>
              <a:t> Person { </a:t>
            </a:r>
          </a:p>
          <a:p>
            <a:r>
              <a:rPr lang="en-US" sz="3200" dirty="0">
                <a:solidFill>
                  <a:schemeClr val="accent1">
                    <a:lumMod val="20000"/>
                    <a:lumOff val="80000"/>
                  </a:schemeClr>
                </a:solidFill>
              </a:rPr>
              <a:t>  void fire(String reasons) { </a:t>
            </a:r>
          </a:p>
          <a:p>
            <a:r>
              <a:rPr lang="en-US" sz="3200" dirty="0">
                <a:solidFill>
                  <a:schemeClr val="tx2">
                    <a:lumMod val="75000"/>
                  </a:schemeClr>
                </a:solidFill>
              </a:rPr>
              <a:t>    </a:t>
            </a:r>
            <a:r>
              <a:rPr lang="en-US" sz="3200" dirty="0" err="1">
                <a:solidFill>
                  <a:schemeClr val="accent1">
                    <a:lumMod val="20000"/>
                    <a:lumOff val="80000"/>
                  </a:schemeClr>
                </a:solidFill>
              </a:rPr>
              <a:t>System.out.println</a:t>
            </a:r>
            <a:r>
              <a:rPr lang="en-US" sz="3200" dirty="0">
                <a:solidFill>
                  <a:schemeClr val="accent1">
                    <a:lumMod val="20000"/>
                    <a:lumOff val="80000"/>
                  </a:schemeClr>
                </a:solidFill>
              </a:rPr>
              <a:t>(</a:t>
            </a:r>
            <a:br>
              <a:rPr lang="en-US" sz="3200" dirty="0">
                <a:solidFill>
                  <a:schemeClr val="accent1">
                    <a:lumMod val="20000"/>
                    <a:lumOff val="80000"/>
                  </a:schemeClr>
                </a:solidFill>
              </a:rPr>
            </a:br>
            <a:r>
              <a:rPr lang="en-US" sz="3200" dirty="0">
                <a:solidFill>
                  <a:schemeClr val="accent1">
                    <a:lumMod val="20000"/>
                    <a:lumOff val="80000"/>
                  </a:schemeClr>
                </a:solidFill>
              </a:rPr>
              <a:t>		</a:t>
            </a:r>
            <a:r>
              <a:rPr lang="en-US" sz="3200" dirty="0">
                <a:solidFill>
                  <a:schemeClr val="tx2">
                    <a:lumMod val="75000"/>
                  </a:schemeClr>
                </a:solidFill>
              </a:rPr>
              <a:t>super</a:t>
            </a:r>
            <a:r>
              <a:rPr lang="en-US" sz="3200" dirty="0">
                <a:solidFill>
                  <a:schemeClr val="accent1">
                    <a:lumMod val="20000"/>
                    <a:lumOff val="80000"/>
                  </a:schemeClr>
                </a:solidFill>
              </a:rPr>
              <a:t>.name + </a:t>
            </a:r>
            <a:r>
              <a:rPr lang="en-US" sz="3200" dirty="0">
                <a:solidFill>
                  <a:schemeClr val="tx2">
                    <a:lumMod val="75000"/>
                  </a:schemeClr>
                </a:solidFill>
              </a:rPr>
              <a:t/>
            </a:r>
            <a:br>
              <a:rPr lang="en-US" sz="3200" dirty="0">
                <a:solidFill>
                  <a:schemeClr val="tx2">
                    <a:lumMod val="75000"/>
                  </a:schemeClr>
                </a:solidFill>
              </a:rPr>
            </a:br>
            <a:r>
              <a:rPr lang="en-US" sz="3200" dirty="0">
                <a:solidFill>
                  <a:schemeClr val="tx2">
                    <a:lumMod val="75000"/>
                  </a:schemeClr>
                </a:solidFill>
              </a:rPr>
              <a:t>		</a:t>
            </a:r>
            <a:r>
              <a:rPr lang="en-US" sz="3200" dirty="0">
                <a:solidFill>
                  <a:schemeClr val="accent1">
                    <a:lumMod val="20000"/>
                    <a:lumOff val="80000"/>
                  </a:schemeClr>
                </a:solidFill>
              </a:rPr>
              <a:t>" got fired because " + reasons);</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575510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grpSp>
        <p:nvGrpSpPr>
          <p:cNvPr id="6" name="Group 5"/>
          <p:cNvGrpSpPr/>
          <p:nvPr/>
        </p:nvGrpSpPr>
        <p:grpSpPr>
          <a:xfrm>
            <a:off x="836612" y="1755671"/>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843262" y="3583778"/>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Dog</a:t>
              </a:r>
              <a:endParaRPr lang="en-US" sz="18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flipH="1">
            <a:off x="3080894" y="3173007"/>
            <a:ext cx="4571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916229" y="294147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67081" y="1685828"/>
            <a:ext cx="5334000" cy="1775503"/>
          </a:xfrm>
          <a:prstGeom prst="roundRect">
            <a:avLst>
              <a:gd name="adj" fmla="val 4140"/>
            </a:avLst>
          </a:prstGeom>
          <a:ln>
            <a:solidFill>
              <a:schemeClr val="tx1">
                <a:lumMod val="85000"/>
              </a:schemeClr>
            </a:solidFill>
          </a:ln>
        </p:spPr>
      </p:pic>
      <p:sp>
        <p:nvSpPr>
          <p:cNvPr id="30" name="Arrow: Right 29"/>
          <p:cNvSpPr/>
          <p:nvPr/>
        </p:nvSpPr>
        <p:spPr>
          <a:xfrm>
            <a:off x="5633318" y="2998203"/>
            <a:ext cx="482238" cy="485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pic>
        <p:nvPicPr>
          <p:cNvPr id="31" name="Picture 30"/>
          <p:cNvPicPr>
            <a:picLocks noChangeAspect="1"/>
          </p:cNvPicPr>
          <p:nvPr/>
        </p:nvPicPr>
        <p:blipFill>
          <a:blip r:embed="rId4"/>
          <a:stretch>
            <a:fillRect/>
          </a:stretch>
        </p:blipFill>
        <p:spPr>
          <a:xfrm>
            <a:off x="6267081" y="3799835"/>
            <a:ext cx="5319292" cy="901039"/>
          </a:xfrm>
          <a:prstGeom prst="roundRect">
            <a:avLst>
              <a:gd name="adj" fmla="val 15981"/>
            </a:avLst>
          </a:prstGeom>
          <a:ln>
            <a:solidFill>
              <a:schemeClr val="tx1">
                <a:lumMod val="85000"/>
              </a:schemeClr>
            </a:solidFill>
          </a:ln>
        </p:spPr>
      </p:pic>
    </p:spTree>
    <p:extLst>
      <p:ext uri="{BB962C8B-B14F-4D97-AF65-F5344CB8AC3E}">
        <p14:creationId xmlns:p14="http://schemas.microsoft.com/office/powerpoint/2010/main" val="18941776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Multilevel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19</a:t>
            </a:fld>
            <a:endParaRPr lang="en-US" dirty="0"/>
          </a:p>
        </p:txBody>
      </p:sp>
      <p:grpSp>
        <p:nvGrpSpPr>
          <p:cNvPr id="6" name="Group 5"/>
          <p:cNvGrpSpPr/>
          <p:nvPr/>
        </p:nvGrpSpPr>
        <p:grpSpPr>
          <a:xfrm>
            <a:off x="578632" y="1496304"/>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581236"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3803"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89139"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4931" y="3328467"/>
            <a:ext cx="476614" cy="462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580142" y="4592490"/>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3801"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89137"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3351" y="3559542"/>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910123" y="2209800"/>
            <a:ext cx="4772025" cy="1457325"/>
          </a:xfrm>
          <a:prstGeom prst="roundRect">
            <a:avLst>
              <a:gd name="adj" fmla="val 7340"/>
            </a:avLst>
          </a:prstGeom>
          <a:ln>
            <a:solidFill>
              <a:schemeClr val="tx1">
                <a:lumMod val="85000"/>
              </a:schemeClr>
            </a:solidFill>
          </a:ln>
        </p:spPr>
      </p:pic>
    </p:spTree>
    <p:extLst>
      <p:ext uri="{BB962C8B-B14F-4D97-AF65-F5344CB8AC3E}">
        <p14:creationId xmlns:p14="http://schemas.microsoft.com/office/powerpoint/2010/main" val="6891783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en-US" dirty="0"/>
              <a:t>Inheritance</a:t>
            </a:r>
          </a:p>
          <a:p>
            <a:pPr marL="442913" indent="-442913">
              <a:lnSpc>
                <a:spcPct val="100000"/>
              </a:lnSpc>
              <a:spcBef>
                <a:spcPts val="500"/>
              </a:spcBef>
              <a:buFontTx/>
              <a:buAutoNum type="arabicPeriod"/>
            </a:pPr>
            <a:r>
              <a:rPr lang="en-US" dirty="0"/>
              <a:t>Class Hierarchies</a:t>
            </a:r>
          </a:p>
          <a:p>
            <a:pPr marL="442913" indent="-442913">
              <a:lnSpc>
                <a:spcPct val="100000"/>
              </a:lnSpc>
              <a:spcBef>
                <a:spcPts val="500"/>
              </a:spcBef>
              <a:buFontTx/>
              <a:buAutoNum type="arabicPeriod"/>
            </a:pPr>
            <a:r>
              <a:rPr lang="en-US" dirty="0"/>
              <a:t>Inheritance in Java</a:t>
            </a:r>
          </a:p>
          <a:p>
            <a:pPr marL="442913" indent="-442913">
              <a:lnSpc>
                <a:spcPct val="100000"/>
              </a:lnSpc>
              <a:spcBef>
                <a:spcPts val="500"/>
              </a:spcBef>
              <a:buFontTx/>
              <a:buAutoNum type="arabicPeriod"/>
            </a:pPr>
            <a:r>
              <a:rPr lang="en-US" dirty="0"/>
              <a:t>Accessing Members of the Base Class</a:t>
            </a:r>
          </a:p>
          <a:p>
            <a:pPr marL="442913" indent="-442913">
              <a:lnSpc>
                <a:spcPct val="100000"/>
              </a:lnSpc>
              <a:spcBef>
                <a:spcPts val="500"/>
              </a:spcBef>
              <a:buFontTx/>
              <a:buAutoNum type="arabicPeriod"/>
            </a:pPr>
            <a:r>
              <a:rPr lang="en-US" dirty="0"/>
              <a:t>When to Use Inheritance</a:t>
            </a:r>
          </a:p>
          <a:p>
            <a:pPr marL="442913" indent="-442913">
              <a:lnSpc>
                <a:spcPct val="100000"/>
              </a:lnSpc>
              <a:spcBef>
                <a:spcPts val="500"/>
              </a:spcBef>
              <a:buFontTx/>
              <a:buAutoNum type="arabicPeriod"/>
            </a:pPr>
            <a:r>
              <a:rPr lang="en-US" dirty="0"/>
              <a:t>Composition</a:t>
            </a:r>
          </a:p>
        </p:txBody>
      </p:sp>
    </p:spTree>
    <p:extLst>
      <p:ext uri="{BB962C8B-B14F-4D97-AF65-F5344CB8AC3E}">
        <p14:creationId xmlns:p14="http://schemas.microsoft.com/office/powerpoint/2010/main" val="137868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20</a:t>
            </a:fld>
            <a:endParaRPr lang="en-US" dirty="0"/>
          </a:p>
        </p:txBody>
      </p:sp>
      <p:grpSp>
        <p:nvGrpSpPr>
          <p:cNvPr id="6" name="Group 5"/>
          <p:cNvGrpSpPr/>
          <p:nvPr/>
        </p:nvGrpSpPr>
        <p:grpSpPr>
          <a:xfrm>
            <a:off x="864141" y="1981200"/>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379412"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59541" y="3077529"/>
            <a:ext cx="420770" cy="457285"/>
            <a:chOff x="2729348" y="2928467"/>
            <a:chExt cx="420770" cy="457285"/>
          </a:xfrm>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4203" y="2895600"/>
            <a:ext cx="541421" cy="52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3207629" y="3526766"/>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09742" y="3078461"/>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384779" y="3249118"/>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8076802" y="2017668"/>
            <a:ext cx="3314700" cy="2076450"/>
          </a:xfrm>
          <a:prstGeom prst="roundRect">
            <a:avLst>
              <a:gd name="adj" fmla="val 4765"/>
            </a:avLst>
          </a:prstGeom>
          <a:ln>
            <a:solidFill>
              <a:schemeClr val="tx1">
                <a:lumMod val="85000"/>
              </a:schemeClr>
            </a:solidFill>
          </a:ln>
        </p:spPr>
      </p:pic>
    </p:spTree>
    <p:extLst>
      <p:ext uri="{BB962C8B-B14F-4D97-AF65-F5344CB8AC3E}">
        <p14:creationId xmlns:p14="http://schemas.microsoft.com/office/powerpoint/2010/main" val="217547394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Inheritance</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3640415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Reusing Classes</a:t>
            </a:r>
          </a:p>
        </p:txBody>
      </p:sp>
      <p:sp>
        <p:nvSpPr>
          <p:cNvPr id="7" name="Text Placeholder 6"/>
          <p:cNvSpPr>
            <a:spLocks noGrp="1"/>
          </p:cNvSpPr>
          <p:nvPr>
            <p:ph type="body" idx="1"/>
          </p:nvPr>
        </p:nvSpPr>
        <p:spPr/>
        <p:txBody>
          <a:bodyPr/>
          <a:lstStyle/>
          <a:p>
            <a:r>
              <a:rPr lang="en-GB" dirty="0"/>
              <a:t>Reusing Code at Class Level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365300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noProof="1">
                <a:solidFill>
                  <a:schemeClr val="tx2">
                    <a:lumMod val="75000"/>
                  </a:schemeClr>
                </a:solidFill>
              </a:rPr>
              <a:t>can</a:t>
            </a:r>
            <a:r>
              <a:rPr lang="en-US" noProof="1"/>
              <a:t> </a:t>
            </a:r>
            <a:r>
              <a:rPr lang="en-US" noProof="1">
                <a:solidFill>
                  <a:schemeClr val="tx2">
                    <a:lumMod val="75000"/>
                  </a:schemeClr>
                </a:solidFill>
              </a:rPr>
              <a:t>acces all public</a:t>
            </a:r>
            <a:r>
              <a:rPr lang="en-US" noProof="1"/>
              <a:t> and </a:t>
            </a:r>
            <a:r>
              <a:rPr lang="en-US" noProof="1">
                <a:solidFill>
                  <a:schemeClr val="tx2">
                    <a:lumMod val="75000"/>
                  </a:schemeClr>
                </a:solidFill>
              </a:rPr>
              <a:t>protected</a:t>
            </a:r>
            <a:r>
              <a:rPr lang="en-US" noProof="1"/>
              <a:t> members</a:t>
            </a:r>
          </a:p>
          <a:p>
            <a:r>
              <a:rPr lang="en-US" noProof="1"/>
              <a:t>Derived classes can access </a:t>
            </a:r>
            <a:r>
              <a:rPr lang="en-US" noProof="1">
                <a:solidFill>
                  <a:schemeClr val="tx2">
                    <a:lumMod val="75000"/>
                  </a:schemeClr>
                </a:solidFill>
              </a:rPr>
              <a:t>default</a:t>
            </a:r>
            <a:r>
              <a:rPr lang="en-US" noProof="1"/>
              <a:t> members </a:t>
            </a:r>
            <a:r>
              <a:rPr lang="en-US" noProof="1">
                <a:solidFill>
                  <a:schemeClr val="tx2">
                    <a:lumMod val="75000"/>
                  </a:schemeClr>
                </a:solidFill>
              </a:rPr>
              <a:t>if in same package</a:t>
            </a:r>
          </a:p>
          <a:p>
            <a:r>
              <a:rPr lang="en-US" noProof="1">
                <a:solidFill>
                  <a:schemeClr val="tx2">
                    <a:lumMod val="75000"/>
                  </a:schemeClr>
                </a:solidFill>
              </a:rPr>
              <a:t>Private</a:t>
            </a:r>
            <a:r>
              <a:rPr lang="en-US" noProof="1"/>
              <a:t> fields are </a:t>
            </a:r>
            <a:r>
              <a:rPr lang="en-US" noProof="1">
                <a:solidFill>
                  <a:schemeClr val="tx2">
                    <a:lumMod val="75000"/>
                  </a:schemeClr>
                </a:solidFill>
              </a:rPr>
              <a:t>not inherited</a:t>
            </a:r>
            <a:r>
              <a:rPr lang="en-US" noProof="1"/>
              <a:t> 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23</a:t>
            </a:fld>
            <a:endParaRPr lang="en-US" dirty="0"/>
          </a:p>
        </p:txBody>
      </p:sp>
      <p:sp>
        <p:nvSpPr>
          <p:cNvPr id="6" name="Text Placeholder 5"/>
          <p:cNvSpPr txBox="1">
            <a:spLocks/>
          </p:cNvSpPr>
          <p:nvPr/>
        </p:nvSpPr>
        <p:spPr>
          <a:xfrm>
            <a:off x="745935" y="3376939"/>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a:t>
            </a:r>
          </a:p>
          <a:p>
            <a:r>
              <a:rPr lang="en-US" sz="3200" dirty="0">
                <a:solidFill>
                  <a:schemeClr val="accent1">
                    <a:lumMod val="20000"/>
                    <a:lumOff val="80000"/>
                  </a:schemeClr>
                </a:solidFill>
              </a:rPr>
              <a:t>  </a:t>
            </a:r>
            <a:r>
              <a:rPr lang="en-US" sz="3200" dirty="0">
                <a:solidFill>
                  <a:schemeClr val="tx2">
                    <a:lumMod val="75000"/>
                  </a:schemeClr>
                </a:solidFill>
              </a:rPr>
              <a:t>private</a:t>
            </a:r>
            <a:r>
              <a:rPr lang="en-US" sz="3200" dirty="0">
                <a:solidFill>
                  <a:schemeClr val="accent1">
                    <a:lumMod val="20000"/>
                    <a:lumOff val="80000"/>
                  </a:schemeClr>
                </a:solidFill>
              </a:rPr>
              <a:t> String id;</a:t>
            </a:r>
          </a:p>
          <a:p>
            <a:r>
              <a:rPr lang="en-US" sz="3200" dirty="0">
                <a:solidFill>
                  <a:schemeClr val="accent1">
                    <a:lumMod val="20000"/>
                    <a:lumOff val="80000"/>
                  </a:schemeClr>
                </a:solidFill>
              </a:rPr>
              <a:t>  </a:t>
            </a:r>
            <a:r>
              <a:rPr lang="en-US" sz="3200" dirty="0">
                <a:solidFill>
                  <a:schemeClr val="tx2">
                    <a:lumMod val="75000"/>
                  </a:schemeClr>
                </a:solidFill>
              </a:rPr>
              <a:t>String</a:t>
            </a:r>
            <a:r>
              <a:rPr lang="en-US" sz="3200" dirty="0">
                <a:solidFill>
                  <a:schemeClr val="accent1">
                    <a:lumMod val="20000"/>
                    <a:lumOff val="80000"/>
                  </a:schemeClr>
                </a:solidFill>
              </a:rPr>
              <a:t> name;</a:t>
            </a:r>
          </a:p>
          <a:p>
            <a:r>
              <a:rPr lang="en-US" sz="3200" dirty="0">
                <a:solidFill>
                  <a:schemeClr val="accent1">
                    <a:lumMod val="20000"/>
                    <a:lumOff val="80000"/>
                  </a:schemeClr>
                </a:solidFill>
              </a:rPr>
              <a:t>  </a:t>
            </a:r>
            <a:r>
              <a:rPr lang="en-US" sz="3200" dirty="0">
                <a:solidFill>
                  <a:schemeClr val="tx2">
                    <a:lumMod val="75000"/>
                  </a:schemeClr>
                </a:solidFill>
              </a:rPr>
              <a:t>protected</a:t>
            </a:r>
            <a:r>
              <a:rPr lang="en-US" sz="3200" dirty="0">
                <a:solidFill>
                  <a:schemeClr val="accent1">
                    <a:lumMod val="20000"/>
                    <a:lumOff val="80000"/>
                  </a:schemeClr>
                </a:solidFill>
              </a:rPr>
              <a:t> String address;</a:t>
            </a:r>
          </a:p>
          <a:p>
            <a:r>
              <a:rPr lang="en-US" sz="3200" dirty="0">
                <a:solidFill>
                  <a:schemeClr val="accent1">
                    <a:lumMod val="20000"/>
                    <a:lumOff val="80000"/>
                  </a:schemeClr>
                </a:solidFill>
              </a:rPr>
              <a:t>  </a:t>
            </a:r>
            <a:r>
              <a:rPr lang="en-US" sz="3200" dirty="0">
                <a:solidFill>
                  <a:schemeClr val="tx2">
                    <a:lumMod val="75000"/>
                  </a:schemeClr>
                </a:solidFill>
              </a:rPr>
              <a:t>public</a:t>
            </a:r>
            <a:r>
              <a:rPr lang="en-US" sz="3200" dirty="0">
                <a:solidFill>
                  <a:schemeClr val="accent1">
                    <a:lumMod val="20000"/>
                    <a:lumOff val="80000"/>
                  </a:schemeClr>
                </a:solidFill>
              </a:rPr>
              <a:t> void sleep();</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6170612" y="3657600"/>
            <a:ext cx="4038600" cy="810112"/>
          </a:xfrm>
          <a:prstGeom prst="wedgeRoundRectCallout">
            <a:avLst>
              <a:gd name="adj1" fmla="val -65364"/>
              <a:gd name="adj2" fmla="val 2169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can be accessed through other methods</a:t>
            </a:r>
            <a:endParaRPr lang="bg-BG" sz="2800" dirty="0">
              <a:solidFill>
                <a:schemeClr val="tx2">
                  <a:lumMod val="75000"/>
                </a:schemeClr>
              </a:solidFill>
            </a:endParaRPr>
          </a:p>
        </p:txBody>
      </p:sp>
    </p:spTree>
    <p:extLst>
      <p:ext uri="{BB962C8B-B14F-4D97-AF65-F5344CB8AC3E}">
        <p14:creationId xmlns:p14="http://schemas.microsoft.com/office/powerpoint/2010/main" val="409121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noProof="1">
                <a:solidFill>
                  <a:schemeClr val="tx2">
                    <a:lumMod val="75000"/>
                  </a:schemeClr>
                </a:solidFill>
              </a:rPr>
              <a:t>can</a:t>
            </a:r>
            <a:r>
              <a:rPr lang="en-US" noProof="1"/>
              <a:t> </a:t>
            </a:r>
            <a:r>
              <a:rPr lang="en-US" noProof="1">
                <a:solidFill>
                  <a:schemeClr val="tx2">
                    <a:lumMod val="75000"/>
                  </a:schemeClr>
                </a:solidFill>
              </a:rPr>
              <a:t>hide</a:t>
            </a:r>
            <a:r>
              <a:rPr lang="en-US" noProof="1"/>
              <a:t> superclass variables</a:t>
            </a:r>
          </a:p>
        </p:txBody>
      </p:sp>
      <p:sp>
        <p:nvSpPr>
          <p:cNvPr id="8" name="Text Placeholder 5"/>
          <p:cNvSpPr txBox="1">
            <a:spLocks/>
          </p:cNvSpPr>
          <p:nvPr/>
        </p:nvSpPr>
        <p:spPr>
          <a:xfrm>
            <a:off x="744061" y="2538739"/>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extends Person {</a:t>
            </a:r>
          </a:p>
          <a:p>
            <a:r>
              <a:rPr lang="en-US" sz="3200" dirty="0">
                <a:solidFill>
                  <a:schemeClr val="accent1">
                    <a:lumMod val="20000"/>
                    <a:lumOff val="80000"/>
                  </a:schemeClr>
                </a:solidFill>
              </a:rPr>
              <a:t>  protected </a:t>
            </a:r>
            <a:r>
              <a:rPr lang="en-US" sz="3200" dirty="0">
                <a:solidFill>
                  <a:schemeClr val="tx2">
                    <a:lumMod val="75000"/>
                  </a:schemeClr>
                </a:solidFill>
              </a:rPr>
              <a:t>float</a:t>
            </a:r>
            <a:r>
              <a:rPr lang="en-US" sz="3200" dirty="0">
                <a:solidFill>
                  <a:schemeClr val="accent1">
                    <a:lumMod val="20000"/>
                    <a:lumOff val="80000"/>
                  </a:schemeClr>
                </a:solidFill>
              </a:rPr>
              <a:t> weight;</a:t>
            </a:r>
          </a:p>
          <a:p>
            <a:r>
              <a:rPr lang="en-US" sz="3200" dirty="0">
                <a:solidFill>
                  <a:schemeClr val="accent1">
                    <a:lumMod val="20000"/>
                    <a:lumOff val="80000"/>
                  </a:schemeClr>
                </a:solidFill>
              </a:rPr>
              <a:t>  public void method() {</a:t>
            </a:r>
          </a:p>
          <a:p>
            <a:r>
              <a:rPr lang="en-US" sz="3200" dirty="0">
                <a:solidFill>
                  <a:schemeClr val="accent1">
                    <a:lumMod val="20000"/>
                    <a:lumOff val="80000"/>
                  </a:schemeClr>
                </a:solidFill>
              </a:rPr>
              <a:t>    </a:t>
            </a:r>
            <a:r>
              <a:rPr lang="en-US" sz="3200" dirty="0">
                <a:solidFill>
                  <a:schemeClr val="tx2">
                    <a:lumMod val="75000"/>
                  </a:schemeClr>
                </a:solidFill>
              </a:rPr>
              <a:t>double</a:t>
            </a:r>
            <a:r>
              <a:rPr lang="en-US" sz="3200" dirty="0">
                <a:solidFill>
                  <a:schemeClr val="accent1">
                    <a:lumMod val="20000"/>
                    <a:lumOff val="80000"/>
                  </a:schemeClr>
                </a:solidFill>
              </a:rPr>
              <a:t> weight = 0.5d;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24</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err="1">
                <a:solidFill>
                  <a:schemeClr val="tx2">
                    <a:lumMod val="75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7313612" y="3224539"/>
            <a:ext cx="3276600" cy="609600"/>
          </a:xfrm>
          <a:prstGeom prst="wedgeRoundRectCallout">
            <a:avLst>
              <a:gd name="adj1" fmla="val -71824"/>
              <a:gd name="adj2" fmla="val -257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a:t>
            </a:r>
            <a:r>
              <a:rPr lang="en-US" sz="2800" b="1" dirty="0" err="1">
                <a:solidFill>
                  <a:schemeClr val="tx2">
                    <a:lumMod val="75000"/>
                  </a:schemeClr>
                </a:solidFill>
                <a:latin typeface="Consolas" panose="020B0609020204030204" pitchFamily="49" charset="0"/>
              </a:rPr>
              <a:t>int</a:t>
            </a:r>
            <a:r>
              <a:rPr lang="en-US" sz="2800" b="1" dirty="0">
                <a:solidFill>
                  <a:schemeClr val="tx2">
                    <a:lumMod val="75000"/>
                  </a:schemeClr>
                </a:solidFill>
                <a:latin typeface="Consolas" panose="020B0609020204030204" pitchFamily="49" charset="0"/>
              </a:rPr>
              <a:t> weight</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94012" y="4596139"/>
            <a:ext cx="20574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396446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Use </a:t>
            </a:r>
            <a:r>
              <a:rPr lang="en-US" b="1" noProof="1">
                <a:solidFill>
                  <a:schemeClr val="tx2">
                    <a:lumMod val="75000"/>
                  </a:schemeClr>
                </a:solidFill>
                <a:latin typeface="Consolas" panose="020B0609020204030204" pitchFamily="49" charset="0"/>
              </a:rPr>
              <a:t>super</a:t>
            </a:r>
            <a:r>
              <a:rPr lang="en-US" noProof="1"/>
              <a:t> and </a:t>
            </a:r>
            <a:r>
              <a:rPr lang="en-US" b="1" noProof="1">
                <a:solidFill>
                  <a:schemeClr val="tx2">
                    <a:lumMod val="75000"/>
                  </a:schemeClr>
                </a:solidFill>
                <a:latin typeface="Consolas" panose="020B0609020204030204" pitchFamily="49" charset="0"/>
              </a:rPr>
              <a:t>this</a:t>
            </a:r>
            <a:r>
              <a:rPr lang="en-US" noProof="1"/>
              <a:t> to specify member access</a:t>
            </a:r>
          </a:p>
        </p:txBody>
      </p:sp>
      <p:sp>
        <p:nvSpPr>
          <p:cNvPr id="8" name="Text Placeholder 5"/>
          <p:cNvSpPr txBox="1">
            <a:spLocks/>
          </p:cNvSpPr>
          <p:nvPr/>
        </p:nvSpPr>
        <p:spPr>
          <a:xfrm>
            <a:off x="744061" y="2538739"/>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extends Person {</a:t>
            </a:r>
          </a:p>
          <a:p>
            <a:r>
              <a:rPr lang="en-US" sz="3200" dirty="0">
                <a:solidFill>
                  <a:schemeClr val="accent1">
                    <a:lumMod val="20000"/>
                    <a:lumOff val="80000"/>
                  </a:schemeClr>
                </a:solidFill>
              </a:rPr>
              <a:t>  protected float weight;</a:t>
            </a:r>
          </a:p>
          <a:p>
            <a:r>
              <a:rPr lang="en-US" sz="3200" dirty="0">
                <a:solidFill>
                  <a:schemeClr val="accent1">
                    <a:lumMod val="20000"/>
                    <a:lumOff val="80000"/>
                  </a:schemeClr>
                </a:solidFill>
              </a:rPr>
              <a:t>  public void method() {</a:t>
            </a:r>
          </a:p>
          <a:p>
            <a:r>
              <a:rPr lang="en-US" sz="3200" dirty="0">
                <a:solidFill>
                  <a:schemeClr val="accent1">
                    <a:lumMod val="20000"/>
                    <a:lumOff val="80000"/>
                  </a:schemeClr>
                </a:solidFill>
              </a:rPr>
              <a:t>    double weight = 0.5d;</a:t>
            </a:r>
          </a:p>
          <a:p>
            <a:r>
              <a:rPr lang="en-US" sz="3200" dirty="0">
                <a:solidFill>
                  <a:schemeClr val="accent1">
                    <a:lumMod val="20000"/>
                    <a:lumOff val="80000"/>
                  </a:schemeClr>
                </a:solidFill>
              </a:rPr>
              <a:t>    </a:t>
            </a:r>
            <a:r>
              <a:rPr lang="en-US" sz="3200" dirty="0" err="1">
                <a:solidFill>
                  <a:schemeClr val="tx2">
                    <a:lumMod val="75000"/>
                  </a:schemeClr>
                </a:solidFill>
              </a:rPr>
              <a:t>this</a:t>
            </a:r>
            <a:r>
              <a:rPr lang="en-US" sz="3200" dirty="0" err="1">
                <a:solidFill>
                  <a:schemeClr val="accent1">
                    <a:lumMod val="20000"/>
                    <a:lumOff val="80000"/>
                  </a:schemeClr>
                </a:solidFill>
              </a:rPr>
              <a:t>.weight</a:t>
            </a:r>
            <a:r>
              <a:rPr lang="en-US" sz="3200" dirty="0">
                <a:solidFill>
                  <a:schemeClr val="accent1">
                    <a:lumMod val="20000"/>
                    <a:lumOff val="80000"/>
                  </a:schemeClr>
                </a:solidFill>
              </a:rPr>
              <a:t> = 0.6f;</a:t>
            </a:r>
          </a:p>
          <a:p>
            <a:r>
              <a:rPr lang="en-US" sz="3200" dirty="0">
                <a:solidFill>
                  <a:schemeClr val="accent1">
                    <a:lumMod val="20000"/>
                    <a:lumOff val="80000"/>
                  </a:schemeClr>
                </a:solidFill>
              </a:rPr>
              <a:t>    </a:t>
            </a:r>
            <a:r>
              <a:rPr lang="en-US" sz="3200" dirty="0" err="1">
                <a:solidFill>
                  <a:schemeClr val="tx2">
                    <a:lumMod val="75000"/>
                  </a:schemeClr>
                </a:solidFill>
              </a:rPr>
              <a:t>super</a:t>
            </a:r>
            <a:r>
              <a:rPr lang="en-US" sz="3200" dirty="0" err="1">
                <a:solidFill>
                  <a:schemeClr val="accent1">
                    <a:lumMod val="20000"/>
                    <a:lumOff val="80000"/>
                  </a:schemeClr>
                </a:solidFill>
              </a:rPr>
              <a:t>.weight</a:t>
            </a:r>
            <a:r>
              <a:rPr lang="en-US" sz="3200" dirty="0">
                <a:solidFill>
                  <a:schemeClr val="accent1">
                    <a:lumMod val="20000"/>
                    <a:lumOff val="80000"/>
                  </a:schemeClr>
                </a:solidFill>
              </a:rPr>
              <a:t> = 1;</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err="1">
                <a:solidFill>
                  <a:schemeClr val="accent1">
                    <a:lumMod val="20000"/>
                    <a:lumOff val="80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6856412" y="4648200"/>
            <a:ext cx="2971800" cy="609600"/>
          </a:xfrm>
          <a:prstGeom prst="wedgeRoundRectCallout">
            <a:avLst>
              <a:gd name="adj1" fmla="val -73729"/>
              <a:gd name="adj2" fmla="val -186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Instance 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20213" y="5638800"/>
            <a:ext cx="30980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7161212" y="3657600"/>
            <a:ext cx="2407379" cy="609600"/>
          </a:xfrm>
          <a:prstGeom prst="wedgeRoundRectCallout">
            <a:avLst>
              <a:gd name="adj1" fmla="val -75936"/>
              <a:gd name="adj2" fmla="val 584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00276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A </a:t>
            </a:r>
            <a:r>
              <a:rPr lang="en-US" dirty="0">
                <a:solidFill>
                  <a:schemeClr val="tx2">
                    <a:lumMod val="75000"/>
                  </a:schemeClr>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sp>
        <p:nvSpPr>
          <p:cNvPr id="7" name="Text Placeholder 5"/>
          <p:cNvSpPr txBox="1">
            <a:spLocks/>
          </p:cNvSpPr>
          <p:nvPr/>
        </p:nvSpPr>
        <p:spPr>
          <a:xfrm>
            <a:off x="745935" y="1899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Person { </a:t>
            </a:r>
            <a:br>
              <a:rPr lang="en-US" sz="3200" dirty="0">
                <a:solidFill>
                  <a:schemeClr val="accent1">
                    <a:lumMod val="20000"/>
                    <a:lumOff val="80000"/>
                  </a:schemeClr>
                </a:solidFill>
              </a:rPr>
            </a:br>
            <a:r>
              <a:rPr lang="en-US" sz="3200" dirty="0">
                <a:solidFill>
                  <a:schemeClr val="accent1">
                    <a:lumMod val="20000"/>
                    <a:lumOff val="80000"/>
                  </a:schemeClr>
                </a:solidFill>
              </a:rPr>
              <a:t>  public void </a:t>
            </a:r>
            <a:r>
              <a:rPr lang="en-US" sz="3200" dirty="0">
                <a:solidFill>
                  <a:schemeClr val="tx2">
                    <a:lumMod val="75000"/>
                  </a:schemeClr>
                </a:solidFill>
              </a:rPr>
              <a:t>sleep()</a:t>
            </a:r>
            <a:r>
              <a:rPr lang="en-US" sz="3200" dirty="0">
                <a:solidFill>
                  <a:schemeClr val="accent1">
                    <a:lumMod val="20000"/>
                    <a:lumOff val="80000"/>
                  </a:schemeClr>
                </a:solidFill>
              </a:rPr>
              <a:t> </a:t>
            </a:r>
            <a:br>
              <a:rPr lang="en-US" sz="3200" dirty="0">
                <a:solidFill>
                  <a:schemeClr val="accent1">
                    <a:lumMod val="20000"/>
                    <a:lumOff val="80000"/>
                  </a:schemeClr>
                </a:solidFill>
              </a:rPr>
            </a:br>
            <a:r>
              <a:rPr lang="en-US" sz="3200" dirty="0">
                <a:solidFill>
                  <a:schemeClr val="accent1">
                    <a:lumMod val="20000"/>
                    <a:lumOff val="80000"/>
                  </a:schemeClr>
                </a:solidFill>
              </a:rPr>
              <a:t>    { </a:t>
            </a:r>
            <a:r>
              <a:rPr lang="en-US" sz="3200" dirty="0" err="1">
                <a:solidFill>
                  <a:schemeClr val="accent1">
                    <a:lumMod val="20000"/>
                    <a:lumOff val="80000"/>
                  </a:schemeClr>
                </a:solidFill>
              </a:rPr>
              <a:t>sout</a:t>
            </a:r>
            <a:r>
              <a:rPr lang="en-US" sz="3200" dirty="0">
                <a:solidFill>
                  <a:schemeClr val="accent1">
                    <a:lumMod val="20000"/>
                    <a:lumOff val="80000"/>
                  </a:schemeClr>
                </a:solidFill>
              </a:rPr>
              <a:t>("Person sleeping"); } </a:t>
            </a:r>
          </a:p>
          <a:p>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public class Student extends Person {</a:t>
            </a:r>
          </a:p>
          <a:p>
            <a:r>
              <a:rPr lang="en-US" sz="3200" dirty="0">
                <a:solidFill>
                  <a:schemeClr val="accent1">
                    <a:lumMod val="20000"/>
                    <a:lumOff val="80000"/>
                  </a:schemeClr>
                </a:solidFill>
              </a:rPr>
              <a:t>  </a:t>
            </a:r>
            <a:r>
              <a:rPr lang="en-US" sz="3200" dirty="0">
                <a:solidFill>
                  <a:schemeClr val="tx2">
                    <a:lumMod val="75000"/>
                  </a:schemeClr>
                </a:solidFill>
              </a:rPr>
              <a:t>@Override public void sleep()</a:t>
            </a:r>
            <a:r>
              <a:rPr lang="en-US" sz="3200" dirty="0">
                <a:solidFill>
                  <a:schemeClr val="accent1">
                    <a:lumMod val="20000"/>
                    <a:lumOff val="80000"/>
                  </a:schemeClr>
                </a:solidFill>
              </a:rPr>
              <a:t> </a:t>
            </a:r>
            <a:br>
              <a:rPr lang="en-US" sz="3200" dirty="0">
                <a:solidFill>
                  <a:schemeClr val="accent1">
                    <a:lumMod val="20000"/>
                    <a:lumOff val="80000"/>
                  </a:schemeClr>
                </a:solidFill>
              </a:rPr>
            </a:br>
            <a:r>
              <a:rPr lang="en-US" sz="3200" dirty="0">
                <a:solidFill>
                  <a:schemeClr val="accent1">
                    <a:lumMod val="20000"/>
                    <a:lumOff val="80000"/>
                  </a:schemeClr>
                </a:solidFill>
              </a:rPr>
              <a:t>    { </a:t>
            </a:r>
            <a:r>
              <a:rPr lang="en-US" sz="3200" dirty="0" err="1">
                <a:solidFill>
                  <a:schemeClr val="accent1">
                    <a:lumMod val="20000"/>
                    <a:lumOff val="80000"/>
                  </a:schemeClr>
                </a:solidFill>
              </a:rPr>
              <a:t>sout</a:t>
            </a:r>
            <a:r>
              <a:rPr lang="en-US" sz="3200" dirty="0">
                <a:solidFill>
                  <a:schemeClr val="accent1">
                    <a:lumMod val="20000"/>
                    <a:lumOff val="80000"/>
                  </a:schemeClr>
                </a:solidFill>
              </a:rPr>
              <a:t>("Student sleeping"); }</a:t>
            </a:r>
          </a:p>
          <a:p>
            <a:r>
              <a:rPr lang="en-US" sz="3200" dirty="0">
                <a:solidFill>
                  <a:schemeClr val="accent1">
                    <a:lumMod val="20000"/>
                    <a:lumOff val="80000"/>
                  </a:schemeClr>
                </a:solidFill>
              </a:rPr>
              <a:t>}</a:t>
            </a:r>
          </a:p>
        </p:txBody>
      </p:sp>
      <p:sp>
        <p:nvSpPr>
          <p:cNvPr id="8" name="AutoShape 6"/>
          <p:cNvSpPr>
            <a:spLocks noChangeArrowheads="1"/>
          </p:cNvSpPr>
          <p:nvPr/>
        </p:nvSpPr>
        <p:spPr bwMode="auto">
          <a:xfrm>
            <a:off x="8532812" y="4953000"/>
            <a:ext cx="3429000" cy="990600"/>
          </a:xfrm>
          <a:prstGeom prst="wedgeRoundRectCallout">
            <a:avLst>
              <a:gd name="adj1" fmla="val -67347"/>
              <a:gd name="adj2" fmla="val -282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Signature and return type </a:t>
            </a:r>
            <a:r>
              <a:rPr lang="en-US" sz="2800" dirty="0">
                <a:solidFill>
                  <a:schemeClr val="tx2">
                    <a:lumMod val="75000"/>
                  </a:schemeClr>
                </a:solidFill>
              </a:rPr>
              <a:t>should match</a:t>
            </a:r>
            <a:endParaRPr lang="bg-BG" sz="2800" dirty="0">
              <a:solidFill>
                <a:schemeClr val="tx2">
                  <a:lumMod val="75000"/>
                </a:schemeClr>
              </a:solidFill>
            </a:endParaRPr>
          </a:p>
        </p:txBody>
      </p:sp>
      <p:sp>
        <p:nvSpPr>
          <p:cNvPr id="9" name="AutoShape 6"/>
          <p:cNvSpPr>
            <a:spLocks noChangeArrowheads="1"/>
          </p:cNvSpPr>
          <p:nvPr/>
        </p:nvSpPr>
        <p:spPr bwMode="auto">
          <a:xfrm>
            <a:off x="6246812" y="1752639"/>
            <a:ext cx="3433101" cy="950514"/>
          </a:xfrm>
          <a:prstGeom prst="wedgeRoundRectCallout">
            <a:avLst>
              <a:gd name="adj1" fmla="val -66445"/>
              <a:gd name="adj2" fmla="val 466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Method in base class </a:t>
            </a:r>
            <a:r>
              <a:rPr lang="en-US" sz="2800" dirty="0">
                <a:solidFill>
                  <a:schemeClr val="tx1"/>
                </a:solidFill>
              </a:rPr>
              <a:t>must not be </a:t>
            </a:r>
            <a:r>
              <a:rPr lang="en-US" sz="2800" b="1" dirty="0">
                <a:solidFill>
                  <a:schemeClr val="tx2">
                    <a:lumMod val="75000"/>
                  </a:schemeClr>
                </a:solidFill>
                <a:latin typeface="Consolas" panose="020B0609020204030204" pitchFamily="49" charset="0"/>
              </a:rPr>
              <a:t>final</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1775150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b="1" dirty="0">
                <a:solidFill>
                  <a:schemeClr val="tx2">
                    <a:lumMod val="75000"/>
                  </a:schemeClr>
                </a:solidFill>
                <a:latin typeface="Consolas" panose="020B0609020204030204" pitchFamily="49" charset="0"/>
              </a:rPr>
              <a:t>final</a:t>
            </a:r>
            <a:r>
              <a:rPr lang="en-US" dirty="0"/>
              <a:t> – defines a method that </a:t>
            </a:r>
            <a:r>
              <a:rPr lang="en-US" dirty="0">
                <a:solidFill>
                  <a:schemeClr val="tx2">
                    <a:lumMod val="75000"/>
                  </a:schemeClr>
                </a:solidFill>
              </a:rPr>
              <a:t>can't be </a:t>
            </a:r>
            <a:r>
              <a:rPr lang="en-US" dirty="0" err="1">
                <a:solidFill>
                  <a:schemeClr val="tx2">
                    <a:lumMod val="75000"/>
                  </a:schemeClr>
                </a:solidFill>
              </a:rPr>
              <a:t>overriden</a:t>
            </a:r>
            <a:endParaRPr lang="en-US" dirty="0">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7" name="Text Placeholder 5"/>
          <p:cNvSpPr txBox="1">
            <a:spLocks/>
          </p:cNvSpPr>
          <p:nvPr/>
        </p:nvSpPr>
        <p:spPr>
          <a:xfrm>
            <a:off x="745935" y="19812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a:t>
            </a:r>
            <a:r>
              <a:rPr lang="en-US" sz="2800" dirty="0">
                <a:solidFill>
                  <a:schemeClr val="tx2">
                    <a:lumMod val="75000"/>
                  </a:schemeClr>
                </a:solidFill>
              </a:rPr>
              <a:t>Animal</a:t>
            </a:r>
            <a:r>
              <a:rPr lang="en-US" sz="2800" dirty="0">
                <a:solidFill>
                  <a:schemeClr val="accent1">
                    <a:lumMod val="20000"/>
                    <a:lumOff val="80000"/>
                  </a:schemeClr>
                </a:solidFill>
              </a:rPr>
              <a:t> {</a:t>
            </a:r>
          </a:p>
          <a:p>
            <a:r>
              <a:rPr lang="en-US" sz="2800" dirty="0">
                <a:solidFill>
                  <a:schemeClr val="accent1">
                    <a:lumMod val="20000"/>
                    <a:lumOff val="80000"/>
                  </a:schemeClr>
                </a:solidFill>
              </a:rPr>
              <a:t>  public </a:t>
            </a:r>
            <a:r>
              <a:rPr lang="en-US" sz="2800" dirty="0">
                <a:solidFill>
                  <a:schemeClr val="tx2">
                    <a:lumMod val="75000"/>
                  </a:schemeClr>
                </a:solidFill>
              </a:rPr>
              <a:t>final</a:t>
            </a:r>
            <a:r>
              <a:rPr lang="en-US" sz="2800" dirty="0">
                <a:solidFill>
                  <a:schemeClr val="accent1">
                    <a:lumMod val="20000"/>
                    <a:lumOff val="80000"/>
                  </a:schemeClr>
                </a:solidFill>
              </a:rPr>
              <a:t> void eat() { … }</a:t>
            </a:r>
          </a:p>
          <a:p>
            <a:r>
              <a:rPr lang="en-US" sz="2800" dirty="0">
                <a:solidFill>
                  <a:schemeClr val="accent1">
                    <a:lumMod val="20000"/>
                    <a:lumOff val="80000"/>
                  </a:schemeClr>
                </a:solidFill>
              </a:rPr>
              <a:t>}</a:t>
            </a:r>
          </a:p>
        </p:txBody>
      </p:sp>
      <p:sp>
        <p:nvSpPr>
          <p:cNvPr id="10" name="Text Placeholder 5"/>
          <p:cNvSpPr txBox="1">
            <a:spLocks/>
          </p:cNvSpPr>
          <p:nvPr/>
        </p:nvSpPr>
        <p:spPr>
          <a:xfrm>
            <a:off x="745935" y="3810000"/>
            <a:ext cx="10693778"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Dog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Animal</a:t>
            </a:r>
            <a:r>
              <a:rPr lang="en-US" sz="2800" dirty="0">
                <a:solidFill>
                  <a:schemeClr val="accent1">
                    <a:lumMod val="20000"/>
                    <a:lumOff val="80000"/>
                  </a:schemeClr>
                </a:solidFill>
              </a:rPr>
              <a:t> {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tx2">
                    <a:lumMod val="75000"/>
                  </a:schemeClr>
                </a:solidFill>
              </a:rPr>
              <a:t>@Override</a:t>
            </a:r>
          </a:p>
          <a:p>
            <a:r>
              <a:rPr lang="en-US" sz="2800" dirty="0">
                <a:solidFill>
                  <a:schemeClr val="accent1">
                    <a:lumMod val="20000"/>
                    <a:lumOff val="80000"/>
                  </a:schemeClr>
                </a:solidFill>
              </a:rPr>
              <a:t>  public void eat() {} // Error…</a:t>
            </a:r>
          </a:p>
          <a:p>
            <a:r>
              <a:rPr lang="en-US" sz="2800" dirty="0">
                <a:solidFill>
                  <a:schemeClr val="accent1">
                    <a:lumMod val="20000"/>
                    <a:lumOff val="80000"/>
                  </a:schemeClr>
                </a:solidFill>
              </a:rPr>
              <a:t>}</a:t>
            </a:r>
          </a:p>
        </p:txBody>
      </p:sp>
    </p:spTree>
    <p:extLst>
      <p:ext uri="{BB962C8B-B14F-4D97-AF65-F5344CB8AC3E}">
        <p14:creationId xmlns:p14="http://schemas.microsoft.com/office/powerpoint/2010/main" val="3451714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Inheriting from a final 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28</a:t>
            </a:fld>
            <a:endParaRPr lang="en-US" dirty="0"/>
          </a:p>
        </p:txBody>
      </p:sp>
      <p:sp>
        <p:nvSpPr>
          <p:cNvPr id="7" name="Text Placeholder 5"/>
          <p:cNvSpPr txBox="1">
            <a:spLocks/>
          </p:cNvSpPr>
          <p:nvPr/>
        </p:nvSpPr>
        <p:spPr>
          <a:xfrm>
            <a:off x="745935" y="19812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a:t>
            </a:r>
            <a:r>
              <a:rPr lang="en-US" sz="2800" dirty="0">
                <a:solidFill>
                  <a:schemeClr val="tx2">
                    <a:lumMod val="75000"/>
                  </a:schemeClr>
                </a:solidFill>
              </a:rPr>
              <a:t>final</a:t>
            </a:r>
            <a:r>
              <a:rPr lang="en-US" sz="2800" dirty="0">
                <a:solidFill>
                  <a:schemeClr val="accent1">
                    <a:lumMod val="20000"/>
                    <a:lumOff val="80000"/>
                  </a:schemeClr>
                </a:solidFill>
              </a:rPr>
              <a:t> class </a:t>
            </a:r>
            <a:r>
              <a:rPr lang="en-US" sz="2800" dirty="0">
                <a:solidFill>
                  <a:schemeClr val="tx2">
                    <a:lumMod val="75000"/>
                  </a:schemeClr>
                </a:solidFill>
              </a:rPr>
              <a:t>Animal</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a:t>
            </a:r>
          </a:p>
        </p:txBody>
      </p:sp>
      <p:sp>
        <p:nvSpPr>
          <p:cNvPr id="10" name="Text Placeholder 5"/>
          <p:cNvSpPr txBox="1">
            <a:spLocks/>
          </p:cNvSpPr>
          <p:nvPr/>
        </p:nvSpPr>
        <p:spPr>
          <a:xfrm>
            <a:off x="745935" y="38100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Dog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Animal</a:t>
            </a:r>
            <a:r>
              <a:rPr lang="en-US" sz="2800" dirty="0">
                <a:solidFill>
                  <a:schemeClr val="accent1">
                    <a:lumMod val="20000"/>
                    <a:lumOff val="80000"/>
                  </a:schemeClr>
                </a:solidFill>
              </a:rPr>
              <a:t> { } // Error…</a:t>
            </a:r>
          </a:p>
          <a:p>
            <a:r>
              <a:rPr lang="en-US" sz="2800" dirty="0">
                <a:solidFill>
                  <a:schemeClr val="accent1">
                    <a:lumMod val="20000"/>
                    <a:lumOff val="80000"/>
                  </a:schemeClr>
                </a:solidFill>
              </a:rPr>
              <a:t>public class </a:t>
            </a:r>
            <a:r>
              <a:rPr lang="en-US" sz="2800" dirty="0" err="1">
                <a:solidFill>
                  <a:schemeClr val="accent1">
                    <a:lumMod val="20000"/>
                    <a:lumOff val="80000"/>
                  </a:schemeClr>
                </a:solidFill>
              </a:rPr>
              <a:t>MyString</a:t>
            </a:r>
            <a:r>
              <a:rPr lang="en-US" sz="2800" dirty="0">
                <a:solidFill>
                  <a:schemeClr val="accent1">
                    <a:lumMod val="20000"/>
                    <a:lumOff val="80000"/>
                  </a:schemeClr>
                </a:solidFill>
              </a:rPr>
              <a:t>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String</a:t>
            </a:r>
            <a:r>
              <a:rPr lang="en-US" sz="2800" dirty="0">
                <a:solidFill>
                  <a:schemeClr val="accent1">
                    <a:lumMod val="20000"/>
                    <a:lumOff val="80000"/>
                  </a:schemeClr>
                </a:solidFill>
              </a:rPr>
              <a:t> { } // Error…</a:t>
            </a:r>
          </a:p>
          <a:p>
            <a:r>
              <a:rPr lang="en-US" sz="2800" dirty="0">
                <a:solidFill>
                  <a:schemeClr val="accent1">
                    <a:lumMod val="20000"/>
                    <a:lumOff val="80000"/>
                  </a:schemeClr>
                </a:solidFill>
              </a:rPr>
              <a:t>public class </a:t>
            </a:r>
            <a:r>
              <a:rPr lang="en-US" sz="2800" dirty="0" err="1">
                <a:solidFill>
                  <a:schemeClr val="accent1">
                    <a:lumMod val="20000"/>
                    <a:lumOff val="80000"/>
                  </a:schemeClr>
                </a:solidFill>
              </a:rPr>
              <a:t>MyMath</a:t>
            </a:r>
            <a:r>
              <a:rPr lang="en-US" sz="2800" dirty="0">
                <a:solidFill>
                  <a:schemeClr val="accent1">
                    <a:lumMod val="20000"/>
                    <a:lumOff val="80000"/>
                  </a:schemeClr>
                </a:solidFill>
              </a:rPr>
              <a:t>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Math</a:t>
            </a:r>
            <a:r>
              <a:rPr lang="en-US" sz="2800" dirty="0">
                <a:solidFill>
                  <a:schemeClr val="accent1">
                    <a:lumMod val="20000"/>
                    <a:lumOff val="80000"/>
                  </a:schemeClr>
                </a:solidFill>
              </a:rPr>
              <a:t> { } // Error…</a:t>
            </a:r>
          </a:p>
        </p:txBody>
      </p:sp>
    </p:spTree>
    <p:extLst>
      <p:ext uri="{BB962C8B-B14F-4D97-AF65-F5344CB8AC3E}">
        <p14:creationId xmlns:p14="http://schemas.microsoft.com/office/powerpoint/2010/main" val="3685737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Classes: Animal, Predator, Food</a:t>
            </a:r>
          </a:p>
          <a:p>
            <a:pPr>
              <a:lnSpc>
                <a:spcPct val="100000"/>
              </a:lnSpc>
            </a:pPr>
            <a:r>
              <a:rPr lang="en-US" dirty="0"/>
              <a:t>When Predator feeds, gains +1 health</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Fragile Base Class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29</a:t>
            </a:fld>
            <a:endParaRPr lang="en-US" dirty="0"/>
          </a:p>
        </p:txBody>
      </p:sp>
      <p:grpSp>
        <p:nvGrpSpPr>
          <p:cNvPr id="6" name="Group 5"/>
          <p:cNvGrpSpPr/>
          <p:nvPr/>
        </p:nvGrpSpPr>
        <p:grpSpPr>
          <a:xfrm>
            <a:off x="3792633" y="2750724"/>
            <a:ext cx="4419600" cy="2064618"/>
            <a:chOff x="-307405" y="2077297"/>
            <a:chExt cx="3132342" cy="2064618"/>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#foodEaten:List&lt;Food&gt;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3"/>
              <a:ext cx="3132342" cy="93487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+eat(Food):void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+eatAll(Food[]):void</a:t>
              </a:r>
              <a:endParaRPr lang="en-US" sz="2000" b="1" noProof="1">
                <a:latin typeface="Consolas" panose="020B0609020204030204" pitchFamily="49" charset="0"/>
              </a:endParaRPr>
            </a:p>
          </p:txBody>
        </p:sp>
      </p:grpSp>
      <p:sp>
        <p:nvSpPr>
          <p:cNvPr id="12" name="Rectangle 3"/>
          <p:cNvSpPr>
            <a:spLocks noChangeArrowheads="1"/>
          </p:cNvSpPr>
          <p:nvPr/>
        </p:nvSpPr>
        <p:spPr bwMode="auto">
          <a:xfrm>
            <a:off x="3792632" y="5674717"/>
            <a:ext cx="4419600"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Predator</a:t>
            </a:r>
            <a:endParaRPr lang="en-US" sz="1800" b="1" noProof="1">
              <a:solidFill>
                <a:schemeClr val="tx2">
                  <a:lumMod val="75000"/>
                </a:schemeClr>
              </a:solidFill>
              <a:latin typeface="Consolas" panose="020B0609020204030204" pitchFamily="49" charset="0"/>
            </a:endParaRPr>
          </a:p>
        </p:txBody>
      </p:sp>
      <p:grpSp>
        <p:nvGrpSpPr>
          <p:cNvPr id="17" name="Group 16"/>
          <p:cNvGrpSpPr/>
          <p:nvPr/>
        </p:nvGrpSpPr>
        <p:grpSpPr>
          <a:xfrm rot="5400000">
            <a:off x="5583333" y="5049338"/>
            <a:ext cx="838199" cy="412558"/>
            <a:chOff x="5840815" y="4852615"/>
            <a:chExt cx="760694" cy="412558"/>
          </a:xfrm>
        </p:grpSpPr>
        <p:sp>
          <p:nvSpPr>
            <p:cNvPr id="15" name="Freeform 145"/>
            <p:cNvSpPr>
              <a:spLocks/>
            </p:cNvSpPr>
            <p:nvPr/>
          </p:nvSpPr>
          <p:spPr bwMode="auto">
            <a:xfrm rot="16200000" flipH="1">
              <a:off x="6281163" y="4827260"/>
              <a:ext cx="88713" cy="551979"/>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endParaRPr lang="en-US" sz="2800" b="1" noProof="1">
                <a:latin typeface="Consolas" panose="020B0609020204030204" pitchFamily="49" charset="0"/>
              </a:endParaRPr>
            </a:p>
          </p:txBody>
        </p:sp>
        <p:sp>
          <p:nvSpPr>
            <p:cNvPr id="16" name="Freeform 147"/>
            <p:cNvSpPr>
              <a:spLocks/>
            </p:cNvSpPr>
            <p:nvPr/>
          </p:nvSpPr>
          <p:spPr bwMode="auto">
            <a:xfrm rot="16200000">
              <a:off x="5740780" y="4952650"/>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endParaRPr lang="en-US" sz="2800" b="1" noProof="1">
                <a:latin typeface="Consolas" panose="020B0609020204030204" pitchFamily="49" charset="0"/>
              </a:endParaRPr>
            </a:p>
          </p:txBody>
        </p:sp>
      </p:grpSp>
      <p:sp>
        <p:nvSpPr>
          <p:cNvPr id="18" name="AutoShape 6"/>
          <p:cNvSpPr>
            <a:spLocks noChangeArrowheads="1"/>
          </p:cNvSpPr>
          <p:nvPr/>
        </p:nvSpPr>
        <p:spPr bwMode="auto">
          <a:xfrm>
            <a:off x="1322598" y="4347906"/>
            <a:ext cx="2263757" cy="1092364"/>
          </a:xfrm>
          <a:prstGeom prst="wedgeRoundRectCallout">
            <a:avLst>
              <a:gd name="adj1" fmla="val 60456"/>
              <a:gd name="adj2" fmla="val -63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@Override </a:t>
            </a:r>
            <a:br>
              <a:rPr lang="en-US" sz="3200" dirty="0">
                <a:solidFill>
                  <a:srgbClr val="FFFFFF"/>
                </a:solidFill>
              </a:rPr>
            </a:br>
            <a:r>
              <a:rPr lang="en-US" sz="3200" dirty="0">
                <a:solidFill>
                  <a:srgbClr val="FFFFFF"/>
                </a:solidFill>
              </a:rPr>
              <a:t>maybe?</a:t>
            </a:r>
            <a:endParaRPr lang="bg-BG" sz="3200" dirty="0">
              <a:solidFill>
                <a:schemeClr val="tx2">
                  <a:lumMod val="75000"/>
                </a:schemeClr>
              </a:solidFill>
            </a:endParaRPr>
          </a:p>
        </p:txBody>
      </p:sp>
      <p:sp>
        <p:nvSpPr>
          <p:cNvPr id="19" name="AutoShape 6"/>
          <p:cNvSpPr>
            <a:spLocks noChangeArrowheads="1"/>
          </p:cNvSpPr>
          <p:nvPr/>
        </p:nvSpPr>
        <p:spPr bwMode="auto">
          <a:xfrm>
            <a:off x="1460353" y="3200400"/>
            <a:ext cx="2119701" cy="510629"/>
          </a:xfrm>
          <a:prstGeom prst="wedgeRoundRectCallout">
            <a:avLst>
              <a:gd name="adj1" fmla="val 63371"/>
              <a:gd name="adj2" fmla="val 2616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protected</a:t>
            </a:r>
            <a:endParaRPr lang="bg-BG" sz="3200" dirty="0">
              <a:solidFill>
                <a:schemeClr val="tx2">
                  <a:lumMod val="75000"/>
                </a:schemeClr>
              </a:solidFill>
            </a:endParaRPr>
          </a:p>
        </p:txBody>
      </p:sp>
      <p:sp>
        <p:nvSpPr>
          <p:cNvPr id="20" name="AutoShape 6"/>
          <p:cNvSpPr>
            <a:spLocks noChangeArrowheads="1"/>
          </p:cNvSpPr>
          <p:nvPr/>
        </p:nvSpPr>
        <p:spPr bwMode="auto">
          <a:xfrm>
            <a:off x="6475412" y="856909"/>
            <a:ext cx="2417051" cy="609600"/>
          </a:xfrm>
          <a:prstGeom prst="wedgeRoundRectCallout">
            <a:avLst>
              <a:gd name="adj1" fmla="val -62603"/>
              <a:gd name="adj2" fmla="val 3698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Empty class</a:t>
            </a:r>
            <a:endParaRPr lang="bg-BG" sz="3200" dirty="0">
              <a:solidFill>
                <a:schemeClr val="tx2">
                  <a:lumMod val="75000"/>
                </a:schemeClr>
              </a:solidFill>
            </a:endParaRPr>
          </a:p>
        </p:txBody>
      </p:sp>
    </p:spTree>
    <p:extLst>
      <p:ext uri="{BB962C8B-B14F-4D97-AF65-F5344CB8AC3E}">
        <p14:creationId xmlns:p14="http://schemas.microsoft.com/office/powerpoint/2010/main" val="2062262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a:t>#Java-OOP</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4286091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Fragile Base Class (Fragile)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30</a:t>
            </a:fld>
            <a:endParaRPr lang="en-US" dirty="0"/>
          </a:p>
        </p:txBody>
      </p:sp>
      <p:sp>
        <p:nvSpPr>
          <p:cNvPr id="11" name="Text Placeholder 5"/>
          <p:cNvSpPr txBox="1">
            <a:spLocks/>
          </p:cNvSpPr>
          <p:nvPr/>
        </p:nvSpPr>
        <p:spPr>
          <a:xfrm>
            <a:off x="745935" y="1518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Animal {</a:t>
            </a:r>
          </a:p>
          <a:p>
            <a:r>
              <a:rPr lang="en-US" sz="3200" dirty="0">
                <a:solidFill>
                  <a:schemeClr val="accent1">
                    <a:lumMod val="20000"/>
                    <a:lumOff val="80000"/>
                  </a:schemeClr>
                </a:solidFill>
              </a:rPr>
              <a:t>  private List&lt;Food&gt; </a:t>
            </a:r>
            <a:r>
              <a:rPr lang="en-US" sz="3200" dirty="0" err="1">
                <a:solidFill>
                  <a:schemeClr val="accent1">
                    <a:lumMod val="20000"/>
                    <a:lumOff val="80000"/>
                  </a:schemeClr>
                </a:solidFill>
              </a:rPr>
              <a:t>foodEaten</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eat(Food food)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foodEaten.add</a:t>
            </a:r>
            <a:r>
              <a:rPr lang="en-US" sz="3200" dirty="0">
                <a:solidFill>
                  <a:schemeClr val="accent1">
                    <a:lumMod val="20000"/>
                    <a:lumOff val="80000"/>
                  </a:schemeClr>
                </a:solidFill>
              </a:rPr>
              <a:t>(food);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err="1">
                <a:solidFill>
                  <a:schemeClr val="accent1">
                    <a:lumMod val="20000"/>
                    <a:lumOff val="80000"/>
                  </a:schemeClr>
                </a:solidFill>
              </a:rPr>
              <a:t>eatAll</a:t>
            </a:r>
            <a:r>
              <a:rPr lang="en-US" sz="3200" dirty="0">
                <a:solidFill>
                  <a:schemeClr val="accent1">
                    <a:lumMod val="20000"/>
                    <a:lumOff val="80000"/>
                  </a:schemeClr>
                </a:solidFill>
              </a:rPr>
              <a:t>(Food[] food)</a:t>
            </a:r>
          </a:p>
          <a:p>
            <a:r>
              <a:rPr lang="en-US" sz="3200" dirty="0">
                <a:solidFill>
                  <a:schemeClr val="accent1">
                    <a:lumMod val="20000"/>
                    <a:lumOff val="80000"/>
                  </a:schemeClr>
                </a:solidFill>
              </a:rPr>
              <a:t>    { for (Food f : food) { eat(f); } }</a:t>
            </a:r>
          </a:p>
          <a:p>
            <a:r>
              <a:rPr lang="en-US" sz="3200" dirty="0">
                <a:solidFill>
                  <a:schemeClr val="accent1">
                    <a:lumMod val="20000"/>
                    <a:lumOff val="80000"/>
                  </a:schemeClr>
                </a:solidFill>
              </a:rPr>
              <a:t>}</a:t>
            </a:r>
          </a:p>
        </p:txBody>
      </p:sp>
      <p:sp>
        <p:nvSpPr>
          <p:cNvPr id="6" name="AutoShape 6"/>
          <p:cNvSpPr>
            <a:spLocks noChangeArrowheads="1"/>
          </p:cNvSpPr>
          <p:nvPr/>
        </p:nvSpPr>
        <p:spPr bwMode="auto">
          <a:xfrm>
            <a:off x="7770812" y="4038600"/>
            <a:ext cx="3795600" cy="877759"/>
          </a:xfrm>
          <a:prstGeom prst="wedgeRoundRectCallout">
            <a:avLst>
              <a:gd name="adj1" fmla="val -63280"/>
              <a:gd name="adj2" fmla="val 2606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 case of change, can break subclasses</a:t>
            </a:r>
            <a:endParaRPr lang="bg-BG" sz="2800" dirty="0">
              <a:solidFill>
                <a:schemeClr val="tx2">
                  <a:lumMod val="75000"/>
                </a:schemeClr>
              </a:solidFill>
            </a:endParaRPr>
          </a:p>
        </p:txBody>
      </p:sp>
    </p:spTree>
    <p:extLst>
      <p:ext uri="{BB962C8B-B14F-4D97-AF65-F5344CB8AC3E}">
        <p14:creationId xmlns:p14="http://schemas.microsoft.com/office/powerpoint/2010/main" val="316977890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Fragile Base Class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31</a:t>
            </a:fld>
            <a:endParaRPr lang="en-US" dirty="0"/>
          </a:p>
        </p:txBody>
      </p:sp>
      <p:sp>
        <p:nvSpPr>
          <p:cNvPr id="11" name="Text Placeholder 5"/>
          <p:cNvSpPr txBox="1">
            <a:spLocks/>
          </p:cNvSpPr>
          <p:nvPr/>
        </p:nvSpPr>
        <p:spPr>
          <a:xfrm>
            <a:off x="745935" y="1518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Animal {</a:t>
            </a:r>
          </a:p>
          <a:p>
            <a:r>
              <a:rPr lang="en-US" sz="3200" dirty="0">
                <a:solidFill>
                  <a:schemeClr val="accent1">
                    <a:lumMod val="20000"/>
                    <a:lumOff val="80000"/>
                  </a:schemeClr>
                </a:solidFill>
              </a:rPr>
              <a:t>  protected List&lt;Food&gt; </a:t>
            </a:r>
            <a:r>
              <a:rPr lang="en-US" sz="3200" dirty="0" err="1">
                <a:solidFill>
                  <a:schemeClr val="accent1">
                    <a:lumMod val="20000"/>
                    <a:lumOff val="80000"/>
                  </a:schemeClr>
                </a:solidFill>
              </a:rPr>
              <a:t>foodEaten</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final</a:t>
            </a:r>
            <a:r>
              <a:rPr lang="en-US" sz="3200" dirty="0">
                <a:solidFill>
                  <a:schemeClr val="accent1">
                    <a:lumMod val="20000"/>
                    <a:lumOff val="80000"/>
                  </a:schemeClr>
                </a:solidFill>
              </a:rPr>
              <a:t> eat(Food food)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foodEaten.add</a:t>
            </a:r>
            <a:r>
              <a:rPr lang="en-US" sz="3200" dirty="0">
                <a:solidFill>
                  <a:schemeClr val="accent1">
                    <a:lumMod val="20000"/>
                    <a:lumOff val="80000"/>
                  </a:schemeClr>
                </a:solidFill>
              </a:rPr>
              <a:t>(food);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final</a:t>
            </a:r>
            <a:r>
              <a:rPr lang="en-US" sz="3200" dirty="0">
                <a:solidFill>
                  <a:schemeClr val="accent1">
                    <a:lumMod val="20000"/>
                    <a:lumOff val="80000"/>
                  </a:schemeClr>
                </a:solidFill>
              </a:rPr>
              <a:t> </a:t>
            </a:r>
            <a:r>
              <a:rPr lang="en-US" sz="3200" dirty="0" err="1">
                <a:solidFill>
                  <a:schemeClr val="accent1">
                    <a:lumMod val="20000"/>
                    <a:lumOff val="80000"/>
                  </a:schemeClr>
                </a:solidFill>
              </a:rPr>
              <a:t>eatAll</a:t>
            </a:r>
            <a:r>
              <a:rPr lang="en-US" sz="3200" dirty="0">
                <a:solidFill>
                  <a:schemeClr val="accent1">
                    <a:lumMod val="20000"/>
                    <a:lumOff val="80000"/>
                  </a:schemeClr>
                </a:solidFill>
              </a:rPr>
              <a:t>(Food[] food)</a:t>
            </a:r>
          </a:p>
          <a:p>
            <a:r>
              <a:rPr lang="en-US" sz="3200" dirty="0">
                <a:solidFill>
                  <a:schemeClr val="accent1">
                    <a:lumMod val="20000"/>
                    <a:lumOff val="80000"/>
                  </a:schemeClr>
                </a:solidFill>
              </a:rPr>
              <a:t>    { for (Food f : food) { eat(f); } }</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4340224" y="2578444"/>
            <a:ext cx="3505200" cy="496759"/>
          </a:xfrm>
          <a:prstGeom prst="wedgeRoundRectCallout">
            <a:avLst>
              <a:gd name="adj1" fmla="val -58168"/>
              <a:gd name="adj2" fmla="val 521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Safe to make changes</a:t>
            </a:r>
            <a:endParaRPr lang="bg-BG" sz="2800" dirty="0">
              <a:solidFill>
                <a:schemeClr val="tx2">
                  <a:lumMod val="75000"/>
                </a:schemeClr>
              </a:solidFill>
            </a:endParaRPr>
          </a:p>
        </p:txBody>
      </p:sp>
    </p:spTree>
    <p:extLst>
      <p:ext uri="{BB962C8B-B14F-4D97-AF65-F5344CB8AC3E}">
        <p14:creationId xmlns:p14="http://schemas.microsoft.com/office/powerpoint/2010/main" val="3805723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One approach for providing abstraction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Abstraction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32</a:t>
            </a:fld>
            <a:endParaRPr lang="en-US" dirty="0"/>
          </a:p>
        </p:txBody>
      </p:sp>
      <p:sp>
        <p:nvSpPr>
          <p:cNvPr id="7" name="Text Placeholder 5"/>
          <p:cNvSpPr txBox="1">
            <a:spLocks/>
          </p:cNvSpPr>
          <p:nvPr/>
        </p:nvSpPr>
        <p:spPr>
          <a:xfrm>
            <a:off x="745935" y="20574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Person </a:t>
            </a:r>
            <a:r>
              <a:rPr lang="en-US" sz="3200" dirty="0" err="1">
                <a:solidFill>
                  <a:schemeClr val="accent1">
                    <a:lumMod val="20000"/>
                    <a:lumOff val="80000"/>
                  </a:schemeClr>
                </a:solidFill>
              </a:rPr>
              <a:t>person</a:t>
            </a:r>
            <a:r>
              <a:rPr lang="en-US" sz="3200" dirty="0">
                <a:solidFill>
                  <a:schemeClr val="accent1">
                    <a:lumMod val="20000"/>
                    <a:lumOff val="80000"/>
                  </a:schemeClr>
                </a:solidFill>
              </a:rPr>
              <a:t> = new Person();</a:t>
            </a:r>
          </a:p>
          <a:p>
            <a:r>
              <a:rPr lang="en-US" sz="3200" dirty="0">
                <a:solidFill>
                  <a:schemeClr val="accent1">
                    <a:lumMod val="20000"/>
                    <a:lumOff val="80000"/>
                  </a:schemeClr>
                </a:solidFill>
              </a:rPr>
              <a:t>Student </a:t>
            </a:r>
            <a:r>
              <a:rPr lang="en-US" sz="3200" dirty="0" err="1">
                <a:solidFill>
                  <a:schemeClr val="accent1">
                    <a:lumMod val="20000"/>
                    <a:lumOff val="80000"/>
                  </a:schemeClr>
                </a:solidFill>
              </a:rPr>
              <a:t>student</a:t>
            </a:r>
            <a:r>
              <a:rPr lang="en-US" sz="3200" dirty="0">
                <a:solidFill>
                  <a:schemeClr val="accent1">
                    <a:lumMod val="20000"/>
                    <a:lumOff val="80000"/>
                  </a:schemeClr>
                </a:solidFill>
              </a:rPr>
              <a:t> = new Student();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List&lt;Person&gt; people = new </a:t>
            </a:r>
            <a:r>
              <a:rPr lang="en-US" sz="3200" dirty="0" err="1">
                <a:solidFill>
                  <a:schemeClr val="accent1">
                    <a:lumMod val="20000"/>
                    <a:lumOff val="80000"/>
                  </a:schemeClr>
                </a:solidFill>
              </a:rPr>
              <a:t>ArrayList</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err="1">
                <a:solidFill>
                  <a:schemeClr val="accent1">
                    <a:lumMod val="20000"/>
                    <a:lumOff val="80000"/>
                  </a:schemeClr>
                </a:solidFill>
              </a:rPr>
              <a:t>people.</a:t>
            </a:r>
            <a:r>
              <a:rPr lang="en-US" sz="3200" dirty="0" err="1">
                <a:solidFill>
                  <a:schemeClr val="tx2">
                    <a:lumMod val="75000"/>
                  </a:schemeClr>
                </a:solidFill>
              </a:rPr>
              <a:t>add</a:t>
            </a:r>
            <a:r>
              <a:rPr lang="en-US" sz="3200" dirty="0">
                <a:solidFill>
                  <a:schemeClr val="tx2">
                    <a:lumMod val="75000"/>
                  </a:schemeClr>
                </a:solidFill>
              </a:rPr>
              <a:t>(</a:t>
            </a:r>
            <a:r>
              <a:rPr lang="en-US" sz="3200" dirty="0">
                <a:solidFill>
                  <a:schemeClr val="accent1">
                    <a:lumMod val="20000"/>
                    <a:lumOff val="80000"/>
                  </a:schemeClr>
                </a:solidFill>
              </a:rPr>
              <a:t>person</a:t>
            </a:r>
            <a:r>
              <a:rPr lang="en-US" sz="3200" dirty="0">
                <a:solidFill>
                  <a:schemeClr val="tx2">
                    <a:lumMod val="75000"/>
                  </a:schemeClr>
                </a:solidFill>
              </a:rPr>
              <a:t>)</a:t>
            </a:r>
            <a:r>
              <a:rPr lang="en-US" sz="3200" dirty="0">
                <a:solidFill>
                  <a:schemeClr val="accent1">
                    <a:lumMod val="20000"/>
                    <a:lumOff val="80000"/>
                  </a:schemeClr>
                </a:solidFill>
              </a:rPr>
              <a:t>;</a:t>
            </a:r>
          </a:p>
          <a:p>
            <a:r>
              <a:rPr lang="en-US" sz="3200" dirty="0" err="1">
                <a:solidFill>
                  <a:schemeClr val="accent1">
                    <a:lumMod val="20000"/>
                    <a:lumOff val="80000"/>
                  </a:schemeClr>
                </a:solidFill>
              </a:rPr>
              <a:t>people.</a:t>
            </a:r>
            <a:r>
              <a:rPr lang="en-US" sz="3200" dirty="0" err="1">
                <a:solidFill>
                  <a:schemeClr val="tx2">
                    <a:lumMod val="75000"/>
                  </a:schemeClr>
                </a:solidFill>
              </a:rPr>
              <a:t>add</a:t>
            </a:r>
            <a:r>
              <a:rPr lang="en-US" sz="3200" dirty="0">
                <a:solidFill>
                  <a:schemeClr val="tx2">
                    <a:lumMod val="75000"/>
                  </a:schemeClr>
                </a:solidFill>
              </a:rPr>
              <a:t>(</a:t>
            </a:r>
            <a:r>
              <a:rPr lang="en-US" sz="3200" dirty="0">
                <a:solidFill>
                  <a:schemeClr val="accent1">
                    <a:lumMod val="20000"/>
                    <a:lumOff val="80000"/>
                  </a:schemeClr>
                </a:solidFill>
              </a:rPr>
              <a:t>student</a:t>
            </a:r>
            <a:r>
              <a:rPr lang="en-US" sz="3200" dirty="0">
                <a:solidFill>
                  <a:schemeClr val="tx2">
                    <a:lumMod val="75000"/>
                  </a:schemeClr>
                </a:solidFill>
              </a:rPr>
              <a:t>)</a:t>
            </a:r>
            <a:r>
              <a:rPr lang="en-US" sz="3200" dirty="0">
                <a:solidFill>
                  <a:schemeClr val="accent1">
                    <a:lumMod val="20000"/>
                    <a:lumOff val="80000"/>
                  </a:schemeClr>
                </a:solidFill>
              </a:rPr>
              <a:t>;</a:t>
            </a:r>
          </a:p>
        </p:txBody>
      </p:sp>
      <p:grpSp>
        <p:nvGrpSpPr>
          <p:cNvPr id="4" name="Group 3"/>
          <p:cNvGrpSpPr/>
          <p:nvPr/>
        </p:nvGrpSpPr>
        <p:grpSpPr>
          <a:xfrm>
            <a:off x="6399212" y="4876800"/>
            <a:ext cx="4480062" cy="1490135"/>
            <a:chOff x="6554625" y="2057400"/>
            <a:chExt cx="5195506" cy="2322175"/>
          </a:xfrm>
        </p:grpSpPr>
        <p:sp>
          <p:nvSpPr>
            <p:cNvPr id="8" name="Rectangle: Rounded Corners 7"/>
            <p:cNvSpPr/>
            <p:nvPr/>
          </p:nvSpPr>
          <p:spPr>
            <a:xfrm>
              <a:off x="6554625" y="2057400"/>
              <a:ext cx="5195506" cy="2322175"/>
            </a:xfrm>
            <a:prstGeom prst="roundRect">
              <a:avLst>
                <a:gd name="adj" fmla="val 5385"/>
              </a:avLst>
            </a:prstGeom>
            <a:solidFill>
              <a:schemeClr val="accent6">
                <a:lumMod val="50000"/>
              </a:scheme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effectLst>
                    <a:outerShdw blurRad="38100" dist="38100" dir="2700000" algn="tl">
                      <a:srgbClr val="000000">
                        <a:alpha val="43137"/>
                      </a:srgbClr>
                    </a:outerShdw>
                  </a:effectLst>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effectLst>
                    <a:outerShdw blurRad="38100" dist="38100" dir="2700000" algn="tl">
                      <a:srgbClr val="000000">
                        <a:alpha val="43137"/>
                      </a:srgbClr>
                    </a:outerShdw>
                  </a:effectLst>
                  <a:latin typeface="Consolas" panose="020B0609020204030204" pitchFamily="49" charset="0"/>
                </a:rPr>
                <a:t>Person (Base Class)</a:t>
              </a:r>
            </a:p>
          </p:txBody>
        </p:sp>
      </p:grpSp>
      <p:sp>
        <p:nvSpPr>
          <p:cNvPr id="11" name="AutoShape 6"/>
          <p:cNvSpPr>
            <a:spLocks noChangeArrowheads="1"/>
          </p:cNvSpPr>
          <p:nvPr/>
        </p:nvSpPr>
        <p:spPr bwMode="auto">
          <a:xfrm>
            <a:off x="7923212" y="1340369"/>
            <a:ext cx="3338400" cy="1062828"/>
          </a:xfrm>
          <a:prstGeom prst="wedgeRoundRectCallout">
            <a:avLst>
              <a:gd name="adj1" fmla="val -60233"/>
              <a:gd name="adj2" fmla="val -34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Focus on common properties</a:t>
            </a:r>
            <a:endParaRPr lang="bg-BG" sz="3200" dirty="0">
              <a:solidFill>
                <a:schemeClr val="tx2">
                  <a:lumMod val="75000"/>
                </a:schemeClr>
              </a:solidFill>
            </a:endParaRPr>
          </a:p>
        </p:txBody>
      </p:sp>
      <p:sp>
        <p:nvSpPr>
          <p:cNvPr id="10" name="AutoShape 6"/>
          <p:cNvSpPr>
            <a:spLocks noChangeArrowheads="1"/>
          </p:cNvSpPr>
          <p:nvPr/>
        </p:nvSpPr>
        <p:spPr bwMode="auto">
          <a:xfrm>
            <a:off x="3122612" y="5621867"/>
            <a:ext cx="2817907" cy="603440"/>
          </a:xfrm>
          <a:prstGeom prst="wedgeRoundRectCallout">
            <a:avLst>
              <a:gd name="adj1" fmla="val -62205"/>
              <a:gd name="adj2" fmla="val -517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Polymorphism</a:t>
            </a:r>
            <a:endParaRPr lang="bg-BG" sz="3200" dirty="0">
              <a:solidFill>
                <a:schemeClr val="tx2">
                  <a:lumMod val="75000"/>
                </a:schemeClr>
              </a:solidFill>
            </a:endParaRPr>
          </a:p>
        </p:txBody>
      </p:sp>
    </p:spTree>
    <p:extLst>
      <p:ext uri="{BB962C8B-B14F-4D97-AF65-F5344CB8AC3E}">
        <p14:creationId xmlns:p14="http://schemas.microsoft.com/office/powerpoint/2010/main" val="4212011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We can </a:t>
            </a:r>
            <a:r>
              <a:rPr lang="en-US" dirty="0">
                <a:solidFill>
                  <a:schemeClr val="tx2">
                    <a:lumMod val="75000"/>
                  </a:schemeClr>
                </a:solidFill>
              </a:rPr>
              <a:t>extend a class</a:t>
            </a:r>
            <a:r>
              <a:rPr lang="en-US" dirty="0"/>
              <a:t> that we </a:t>
            </a:r>
            <a:r>
              <a:rPr lang="en-US" dirty="0">
                <a:solidFill>
                  <a:schemeClr val="tx2">
                    <a:lumMod val="75000"/>
                  </a:schemeClr>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33</a:t>
            </a:fld>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66759" y="5000999"/>
            <a:ext cx="165951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Rounded Corners 7"/>
          <p:cNvSpPr/>
          <p:nvPr/>
        </p:nvSpPr>
        <p:spPr>
          <a:xfrm>
            <a:off x="3541712" y="22098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9" name="Rectangle: Rounded Corners 8"/>
          <p:cNvSpPr/>
          <p:nvPr/>
        </p:nvSpPr>
        <p:spPr>
          <a:xfrm>
            <a:off x="3784420" y="30720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11" name="Rectangle: Rounded Corners 10"/>
          <p:cNvSpPr/>
          <p:nvPr/>
        </p:nvSpPr>
        <p:spPr>
          <a:xfrm>
            <a:off x="3250819" y="53340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CustomArrayList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39465" y="3657599"/>
            <a:ext cx="203" cy="16764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2817812" y="4393396"/>
            <a:ext cx="1981200" cy="571829"/>
          </a:xfrm>
          <a:prstGeom prst="wedgeRoundRectCallout">
            <a:avLst>
              <a:gd name="adj1" fmla="val 110038"/>
              <a:gd name="adj2" fmla="val -235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Extends</a:t>
            </a:r>
            <a:endParaRPr lang="bg-BG" sz="3200" dirty="0">
              <a:solidFill>
                <a:schemeClr val="tx2">
                  <a:lumMod val="75000"/>
                </a:schemeClr>
              </a:solidFill>
            </a:endParaRPr>
          </a:p>
        </p:txBody>
      </p:sp>
    </p:spTree>
    <p:extLst>
      <p:ext uri="{BB962C8B-B14F-4D97-AF65-F5344CB8AC3E}">
        <p14:creationId xmlns:p14="http://schemas.microsoft.com/office/powerpoint/2010/main" val="3983436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t>
            </a:r>
            <a:r>
              <a:rPr lang="en-US" dirty="0" err="1"/>
              <a:t>ArrayList</a:t>
            </a:r>
            <a:endParaRPr lang="en-US" dirty="0"/>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34</a:t>
            </a:fld>
            <a:endParaRPr lang="en-US" dirty="0"/>
          </a:p>
        </p:txBody>
      </p:sp>
      <p:sp>
        <p:nvSpPr>
          <p:cNvPr id="18" name="Rectangle: Rounded Corners 17"/>
          <p:cNvSpPr/>
          <p:nvPr/>
        </p:nvSpPr>
        <p:spPr>
          <a:xfrm>
            <a:off x="1217612" y="3505200"/>
            <a:ext cx="4305300" cy="16002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9" name="Rectangle: Rounded Corners 18"/>
          <p:cNvSpPr/>
          <p:nvPr/>
        </p:nvSpPr>
        <p:spPr>
          <a:xfrm>
            <a:off x="1429357" y="4212085"/>
            <a:ext cx="3903055"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0" name="Rectangle: Rounded Corners 19"/>
          <p:cNvSpPr/>
          <p:nvPr/>
        </p:nvSpPr>
        <p:spPr>
          <a:xfrm>
            <a:off x="1032398" y="5638800"/>
            <a:ext cx="4695434"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RandomArrayList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0115" y="4724398"/>
            <a:ext cx="770" cy="9144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0612" y="5297886"/>
            <a:ext cx="5333999" cy="681828"/>
          </a:xfrm>
          <a:prstGeom prst="wedgeRoundRectCallout">
            <a:avLst>
              <a:gd name="adj1" fmla="val -66228"/>
              <a:gd name="adj2" fmla="val 434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a:t>
            </a:r>
            <a:r>
              <a:rPr lang="en-US" sz="3200" dirty="0" err="1">
                <a:solidFill>
                  <a:srgbClr val="FFFFFF"/>
                </a:solidFill>
              </a:rPr>
              <a:t>getRandomElement</a:t>
            </a:r>
            <a:r>
              <a:rPr lang="en-US" sz="3200" dirty="0">
                <a:solidFill>
                  <a:srgbClr val="FFFFFF"/>
                </a:solidFill>
              </a:rPr>
              <a:t>():Object</a:t>
            </a:r>
            <a:endParaRPr lang="bg-BG" sz="3200" dirty="0">
              <a:solidFill>
                <a:schemeClr val="tx2">
                  <a:lumMod val="75000"/>
                </a:schemeClr>
              </a:solidFill>
            </a:endParaRPr>
          </a:p>
        </p:txBody>
      </p:sp>
    </p:spTree>
    <p:extLst>
      <p:ext uri="{BB962C8B-B14F-4D97-AF65-F5344CB8AC3E}">
        <p14:creationId xmlns:p14="http://schemas.microsoft.com/office/powerpoint/2010/main" val="347810390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35</a:t>
            </a:fld>
            <a:endParaRPr lang="en-US" dirty="0"/>
          </a:p>
        </p:txBody>
      </p:sp>
      <p:sp>
        <p:nvSpPr>
          <p:cNvPr id="11" name="Text Placeholder 5"/>
          <p:cNvSpPr txBox="1">
            <a:spLocks/>
          </p:cNvSpPr>
          <p:nvPr/>
        </p:nvSpPr>
        <p:spPr>
          <a:xfrm>
            <a:off x="745935" y="1067126"/>
            <a:ext cx="10693778"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err="1">
                <a:solidFill>
                  <a:schemeClr val="accent1">
                    <a:lumMod val="20000"/>
                    <a:lumOff val="80000"/>
                  </a:schemeClr>
                </a:solidFill>
              </a:rPr>
              <a:t>RandomList</a:t>
            </a:r>
            <a:r>
              <a:rPr lang="en-US" sz="3200" dirty="0">
                <a:solidFill>
                  <a:schemeClr val="accent1">
                    <a:lumMod val="20000"/>
                    <a:lumOff val="80000"/>
                  </a:schemeClr>
                </a:solidFill>
              </a:rPr>
              <a:t> extends </a:t>
            </a:r>
            <a:r>
              <a:rPr lang="en-US" sz="3200" dirty="0" err="1">
                <a:solidFill>
                  <a:schemeClr val="accent1">
                    <a:lumMod val="20000"/>
                    <a:lumOff val="80000"/>
                  </a:schemeClr>
                </a:solidFill>
              </a:rPr>
              <a:t>ArrayList</a:t>
            </a:r>
            <a:r>
              <a:rPr lang="en-US" sz="3200" dirty="0">
                <a:solidFill>
                  <a:schemeClr val="accent1">
                    <a:lumMod val="20000"/>
                    <a:lumOff val="80000"/>
                  </a:schemeClr>
                </a:solidFill>
              </a:rPr>
              <a:t> {</a:t>
            </a:r>
          </a:p>
          <a:p>
            <a:r>
              <a:rPr lang="en-US" sz="3200" dirty="0">
                <a:solidFill>
                  <a:schemeClr val="accent1">
                    <a:lumMod val="20000"/>
                    <a:lumOff val="80000"/>
                  </a:schemeClr>
                </a:solidFill>
              </a:rPr>
              <a:t>private Random </a:t>
            </a:r>
            <a:r>
              <a:rPr lang="en-US" sz="3200" dirty="0" err="1">
                <a:solidFill>
                  <a:schemeClr val="accent1">
                    <a:lumMod val="20000"/>
                    <a:lumOff val="80000"/>
                  </a:schemeClr>
                </a:solidFill>
              </a:rPr>
              <a:t>rnd</a:t>
            </a:r>
            <a:r>
              <a:rPr lang="en-US" sz="3200" dirty="0">
                <a:solidFill>
                  <a:schemeClr val="accent1">
                    <a:lumMod val="20000"/>
                    <a:lumOff val="80000"/>
                  </a:schemeClr>
                </a:solidFill>
              </a:rPr>
              <a:t>; // Initialize this…</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public Object </a:t>
            </a:r>
            <a:r>
              <a:rPr lang="en-US" sz="3200" dirty="0" err="1">
                <a:solidFill>
                  <a:schemeClr val="accent1">
                    <a:lumMod val="20000"/>
                    <a:lumOff val="80000"/>
                  </a:schemeClr>
                </a:solidFill>
              </a:rPr>
              <a:t>getRandomElement</a:t>
            </a:r>
            <a:r>
              <a:rPr lang="en-US" sz="3200" dirty="0">
                <a:solidFill>
                  <a:schemeClr val="accent1">
                    <a:lumMod val="20000"/>
                    <a:lumOff val="80000"/>
                  </a:schemeClr>
                </a:solidFill>
              </a:rPr>
              <a:t>() {</a:t>
            </a:r>
          </a:p>
          <a:p>
            <a:r>
              <a:rPr lang="en-US" sz="3200" dirty="0">
                <a:solidFill>
                  <a:schemeClr val="accent1">
                    <a:lumMod val="20000"/>
                    <a:lumOff val="80000"/>
                  </a:schemeClr>
                </a:solidFill>
              </a:rPr>
              <a:t>    </a:t>
            </a:r>
            <a:r>
              <a:rPr lang="en-US" sz="3200" dirty="0" err="1">
                <a:solidFill>
                  <a:schemeClr val="accent1">
                    <a:lumMod val="20000"/>
                    <a:lumOff val="80000"/>
                  </a:schemeClr>
                </a:solidFill>
              </a:rPr>
              <a:t>int</a:t>
            </a:r>
            <a:r>
              <a:rPr lang="en-US" sz="3200" dirty="0">
                <a:solidFill>
                  <a:schemeClr val="accent1">
                    <a:lumMod val="20000"/>
                    <a:lumOff val="80000"/>
                  </a:schemeClr>
                </a:solidFill>
              </a:rPr>
              <a:t> index = </a:t>
            </a:r>
            <a:r>
              <a:rPr lang="en-US" sz="3200" dirty="0" err="1">
                <a:solidFill>
                  <a:schemeClr val="accent1">
                    <a:lumMod val="20000"/>
                    <a:lumOff val="80000"/>
                  </a:schemeClr>
                </a:solidFill>
              </a:rPr>
              <a:t>rnd.nextInt</a:t>
            </a:r>
            <a:r>
              <a:rPr lang="en-US" sz="3200" dirty="0">
                <a:solidFill>
                  <a:schemeClr val="accent1">
                    <a:lumMod val="20000"/>
                    <a:lumOff val="80000"/>
                  </a:schemeClr>
                </a:solidFill>
              </a:rPr>
              <a:t>(</a:t>
            </a:r>
            <a:r>
              <a:rPr lang="en-US" sz="3200" dirty="0" err="1">
                <a:solidFill>
                  <a:schemeClr val="accent1">
                    <a:lumMod val="20000"/>
                    <a:lumOff val="80000"/>
                  </a:schemeClr>
                </a:solidFill>
              </a:rPr>
              <a:t>super.size</a:t>
            </a:r>
            <a:r>
              <a:rPr lang="en-US" sz="3200" dirty="0">
                <a:solidFill>
                  <a:schemeClr val="accent1">
                    <a:lumMod val="20000"/>
                    <a:lumOff val="80000"/>
                  </a:schemeClr>
                </a:solidFill>
              </a:rPr>
              <a:t>());</a:t>
            </a:r>
          </a:p>
          <a:p>
            <a:r>
              <a:rPr lang="en-US" sz="3200" dirty="0">
                <a:solidFill>
                  <a:schemeClr val="accent1">
                    <a:lumMod val="20000"/>
                    <a:lumOff val="80000"/>
                  </a:schemeClr>
                </a:solidFill>
              </a:rPr>
              <a:t>    Object element = </a:t>
            </a:r>
            <a:r>
              <a:rPr lang="en-US" sz="3200" dirty="0" err="1">
                <a:solidFill>
                  <a:schemeClr val="accent1">
                    <a:lumMod val="20000"/>
                    <a:lumOff val="80000"/>
                  </a:schemeClr>
                </a:solidFill>
              </a:rPr>
              <a:t>super.get</a:t>
            </a:r>
            <a:r>
              <a:rPr lang="en-US" sz="3200" dirty="0">
                <a:solidFill>
                  <a:schemeClr val="accent1">
                    <a:lumMod val="20000"/>
                    <a:lumOff val="80000"/>
                  </a:schemeClr>
                </a:solidFill>
              </a:rPr>
              <a:t>(index);</a:t>
            </a:r>
          </a:p>
          <a:p>
            <a:r>
              <a:rPr lang="en-US" sz="3200" dirty="0">
                <a:solidFill>
                  <a:schemeClr val="accent1">
                    <a:lumMod val="20000"/>
                    <a:lumOff val="80000"/>
                  </a:schemeClr>
                </a:solidFill>
              </a:rPr>
              <a:t>    </a:t>
            </a:r>
            <a:r>
              <a:rPr lang="en-US" sz="3200" dirty="0" err="1">
                <a:solidFill>
                  <a:schemeClr val="accent1">
                    <a:lumMod val="20000"/>
                    <a:lumOff val="80000"/>
                  </a:schemeClr>
                </a:solidFill>
              </a:rPr>
              <a:t>super.set</a:t>
            </a:r>
            <a:r>
              <a:rPr lang="en-US" sz="3200" dirty="0">
                <a:solidFill>
                  <a:schemeClr val="accent1">
                    <a:lumMod val="20000"/>
                    <a:lumOff val="80000"/>
                  </a:schemeClr>
                </a:solidFill>
              </a:rPr>
              <a:t>(</a:t>
            </a:r>
            <a:br>
              <a:rPr lang="en-US" sz="3200" dirty="0">
                <a:solidFill>
                  <a:schemeClr val="accent1">
                    <a:lumMod val="20000"/>
                    <a:lumOff val="80000"/>
                  </a:schemeClr>
                </a:solidFill>
              </a:rPr>
            </a:br>
            <a:r>
              <a:rPr lang="en-US" sz="3200" dirty="0">
                <a:solidFill>
                  <a:schemeClr val="accent1">
                    <a:lumMod val="20000"/>
                    <a:lumOff val="80000"/>
                  </a:schemeClr>
                </a:solidFill>
              </a:rPr>
              <a:t>      index, </a:t>
            </a:r>
            <a:r>
              <a:rPr lang="en-US" sz="3200" dirty="0" err="1">
                <a:solidFill>
                  <a:schemeClr val="accent1">
                    <a:lumMod val="20000"/>
                    <a:lumOff val="80000"/>
                  </a:schemeClr>
                </a:solidFill>
              </a:rPr>
              <a:t>super.remove</a:t>
            </a:r>
            <a:r>
              <a:rPr lang="en-US" sz="3200" dirty="0">
                <a:solidFill>
                  <a:schemeClr val="accent1">
                    <a:lumMod val="20000"/>
                    <a:lumOff val="80000"/>
                  </a:schemeClr>
                </a:solidFill>
              </a:rPr>
              <a:t>(</a:t>
            </a:r>
            <a:r>
              <a:rPr lang="en-US" sz="3200" dirty="0" err="1">
                <a:solidFill>
                  <a:schemeClr val="accent1">
                    <a:lumMod val="20000"/>
                    <a:lumOff val="80000"/>
                  </a:schemeClr>
                </a:solidFill>
              </a:rPr>
              <a:t>super.size</a:t>
            </a:r>
            <a:r>
              <a:rPr lang="en-US" sz="3200" dirty="0">
                <a:solidFill>
                  <a:schemeClr val="accent1">
                    <a:lumMod val="20000"/>
                    <a:lumOff val="80000"/>
                  </a:schemeClr>
                </a:solidFill>
              </a:rPr>
              <a:t>() - 1));</a:t>
            </a:r>
          </a:p>
          <a:p>
            <a:r>
              <a:rPr lang="en-US" sz="3200" dirty="0">
                <a:solidFill>
                  <a:schemeClr val="accent1">
                    <a:lumMod val="20000"/>
                    <a:lumOff val="80000"/>
                  </a:schemeClr>
                </a:solidFill>
              </a:rPr>
              <a:t>    return element;</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a:t>
            </a:r>
          </a:p>
        </p:txBody>
      </p:sp>
    </p:spTree>
    <p:extLst>
      <p:ext uri="{BB962C8B-B14F-4D97-AF65-F5344CB8AC3E}">
        <p14:creationId xmlns:p14="http://schemas.microsoft.com/office/powerpoint/2010/main" val="25901758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Types of Class Reuse</a:t>
            </a:r>
          </a:p>
        </p:txBody>
      </p:sp>
      <p:sp>
        <p:nvSpPr>
          <p:cNvPr id="7" name="Text Placeholder 6"/>
          <p:cNvSpPr>
            <a:spLocks noGrp="1"/>
          </p:cNvSpPr>
          <p:nvPr>
            <p:ph type="body" idx="1"/>
          </p:nvPr>
        </p:nvSpPr>
        <p:spPr/>
        <p:txBody>
          <a:bodyPr/>
          <a:lstStyle/>
          <a:p>
            <a:r>
              <a:rPr lang="en-GB" dirty="0"/>
              <a:t>Extension, Composition, Delegation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1733812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37</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dirty="0">
                <a:solidFill>
                  <a:schemeClr val="tx2">
                    <a:lumMod val="75000"/>
                  </a:schemeClr>
                </a:solidFill>
              </a:rPr>
              <a:t>Duplicate code </a:t>
            </a:r>
            <a:r>
              <a:rPr lang="en-GB" dirty="0"/>
              <a:t>is error prone</a:t>
            </a:r>
          </a:p>
          <a:p>
            <a:r>
              <a:rPr lang="en-GB" dirty="0">
                <a:solidFill>
                  <a:schemeClr val="tx2">
                    <a:lumMod val="75000"/>
                  </a:schemeClr>
                </a:solidFill>
              </a:rPr>
              <a:t>Reuse classes</a:t>
            </a:r>
            <a:r>
              <a:rPr lang="en-GB" dirty="0"/>
              <a:t> through </a:t>
            </a:r>
            <a:r>
              <a:rPr lang="en-GB" dirty="0">
                <a:solidFill>
                  <a:schemeClr val="tx2">
                    <a:lumMod val="75000"/>
                  </a:schemeClr>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7412" y="3429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2" name="Rectangle: Rounded Corners 11"/>
          <p:cNvSpPr/>
          <p:nvPr/>
        </p:nvSpPr>
        <p:spPr>
          <a:xfrm>
            <a:off x="3670120" y="42912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13" name="Rectangle: Rounded Corners 12"/>
          <p:cNvSpPr/>
          <p:nvPr/>
        </p:nvSpPr>
        <p:spPr>
          <a:xfrm>
            <a:off x="3136519" y="56629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CustomArrayList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14" name="Straight Arrow Connector 13"/>
          <p:cNvCxnSpPr>
            <a:cxnSpLocks/>
            <a:stCxn id="13" idx="0"/>
            <a:endCxn id="12" idx="2"/>
          </p:cNvCxnSpPr>
          <p:nvPr/>
        </p:nvCxnSpPr>
        <p:spPr>
          <a:xfrm flipH="1" flipV="1">
            <a:off x="6025165" y="4876799"/>
            <a:ext cx="203" cy="7861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42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38</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dirty="0"/>
              <a:t>Using classes to 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88629"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a:t>
            </a:r>
            <a:r>
              <a:rPr lang="en-US" sz="3200" dirty="0" err="1">
                <a:effectLst/>
              </a:rPr>
              <a:t>monitor</a:t>
            </a:r>
            <a:r>
              <a:rPr lang="en-US" sz="3200" dirty="0">
                <a:effectLst/>
              </a:rPr>
              <a:t>;</a:t>
            </a:r>
          </a:p>
          <a:p>
            <a:r>
              <a:rPr lang="en-US" sz="3200" dirty="0">
                <a:effectLst/>
              </a:rPr>
              <a:t>  Touchpad touchpad;</a:t>
            </a:r>
          </a:p>
          <a:p>
            <a:r>
              <a:rPr lang="en-US" sz="3200" dirty="0">
                <a:effectLst/>
              </a:rPr>
              <a:t>  Keyboard </a:t>
            </a:r>
            <a:r>
              <a:rPr lang="en-US" sz="3200" dirty="0" err="1">
                <a:effectLst/>
              </a:rPr>
              <a:t>keyboard</a:t>
            </a:r>
            <a:r>
              <a:rPr lang="en-US" sz="3200" dirty="0">
                <a:effectLst/>
              </a:rPr>
              <a:t>;</a:t>
            </a:r>
          </a:p>
          <a:p>
            <a:r>
              <a:rPr lang="en-US" sz="3200" dirty="0">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3446451" y="4876800"/>
            <a:ext cx="2181583" cy="1058862"/>
          </a:xfrm>
          <a:prstGeom prst="wedgeRoundRectCallout">
            <a:avLst>
              <a:gd name="adj1" fmla="val -29765"/>
              <a:gd name="adj2" fmla="val -7980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classes</a:t>
            </a:r>
            <a:endParaRPr lang="bg-BG" sz="3600" dirty="0">
              <a:solidFill>
                <a:schemeClr val="tx2">
                  <a:lumMod val="75000"/>
                </a:schemeClr>
              </a:solidFill>
            </a:endParaRPr>
          </a:p>
        </p:txBody>
      </p:sp>
      <p:sp>
        <p:nvSpPr>
          <p:cNvPr id="7" name="Rectangle: Rounded Corners 6"/>
          <p:cNvSpPr/>
          <p:nvPr/>
        </p:nvSpPr>
        <p:spPr>
          <a:xfrm>
            <a:off x="6688677" y="1532121"/>
            <a:ext cx="4815935" cy="471627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effectLst>
                  <a:outerShdw blurRad="38100" dist="38100" dir="2700000" algn="tl">
                    <a:srgbClr val="000000">
                      <a:alpha val="43137"/>
                    </a:srgbClr>
                  </a:outerShdw>
                </a:effectLst>
              </a:rPr>
              <a:t>Laptop</a:t>
            </a:r>
          </a:p>
        </p:txBody>
      </p:sp>
      <p:sp>
        <p:nvSpPr>
          <p:cNvPr id="8" name="Rectangle: Rounded Corners 7"/>
          <p:cNvSpPr/>
          <p:nvPr/>
        </p:nvSpPr>
        <p:spPr>
          <a:xfrm>
            <a:off x="6973712" y="3095213"/>
            <a:ext cx="4302299" cy="781326"/>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Monitor</a:t>
            </a:r>
            <a:endParaRPr lang="en-US" sz="4000" dirty="0">
              <a:effectLst>
                <a:outerShdw blurRad="38100" dist="38100" dir="2700000" algn="tl">
                  <a:srgbClr val="000000">
                    <a:alpha val="43137"/>
                  </a:srgbClr>
                </a:outerShdw>
              </a:effectLst>
            </a:endParaRPr>
          </a:p>
        </p:txBody>
      </p:sp>
      <p:sp>
        <p:nvSpPr>
          <p:cNvPr id="9" name="Rectangle: Rounded Corners 8"/>
          <p:cNvSpPr/>
          <p:nvPr/>
        </p:nvSpPr>
        <p:spPr>
          <a:xfrm>
            <a:off x="6973713" y="4095415"/>
            <a:ext cx="4302299" cy="781385"/>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Touchpad</a:t>
            </a:r>
            <a:endParaRPr lang="en-US" sz="4000" dirty="0">
              <a:effectLst>
                <a:outerShdw blurRad="38100" dist="38100" dir="2700000" algn="tl">
                  <a:srgbClr val="000000">
                    <a:alpha val="43137"/>
                  </a:srgbClr>
                </a:outerShdw>
              </a:effectLst>
            </a:endParaRPr>
          </a:p>
        </p:txBody>
      </p:sp>
      <p:sp>
        <p:nvSpPr>
          <p:cNvPr id="10" name="Rectangle: Rounded Corners 9"/>
          <p:cNvSpPr/>
          <p:nvPr/>
        </p:nvSpPr>
        <p:spPr>
          <a:xfrm>
            <a:off x="6961051" y="5088237"/>
            <a:ext cx="4302299" cy="77916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Keyboard</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6812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39</a:t>
            </a:fld>
            <a:endParaRPr lang="en-US">
              <a:solidFill>
                <a:prstClr val="white">
                  <a:tint val="75000"/>
                </a:prstClr>
              </a:solidFill>
            </a:endParaRPr>
          </a:p>
        </p:txBody>
      </p:sp>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1293811" y="1219200"/>
            <a:ext cx="9601202"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a:t>
            </a:r>
            <a:r>
              <a:rPr lang="en-US" sz="3200" dirty="0" err="1">
                <a:effectLst/>
              </a:rPr>
              <a:t>monitor</a:t>
            </a:r>
            <a:r>
              <a:rPr lang="en-US" sz="3200" dirty="0">
                <a:effectLst/>
              </a:rPr>
              <a:t>;</a:t>
            </a:r>
            <a:endParaRPr lang="en-US" sz="3200" dirty="0">
              <a:solidFill>
                <a:schemeClr val="accent1">
                  <a:lumMod val="20000"/>
                  <a:lumOff val="80000"/>
                </a:schemeClr>
              </a:solidFill>
              <a:effectLst/>
            </a:endParaRPr>
          </a:p>
          <a:p>
            <a:r>
              <a:rPr lang="en-US" sz="3200" dirty="0">
                <a:solidFill>
                  <a:schemeClr val="accent1">
                    <a:lumMod val="20000"/>
                    <a:lumOff val="80000"/>
                  </a:schemeClr>
                </a:solidFill>
                <a:effectLst/>
              </a:rPr>
              <a:t>  void </a:t>
            </a:r>
            <a:r>
              <a:rPr lang="en-US" sz="3200" dirty="0" err="1">
                <a:solidFill>
                  <a:schemeClr val="accent1">
                    <a:lumMod val="20000"/>
                    <a:lumOff val="80000"/>
                  </a:schemeClr>
                </a:solidFill>
                <a:effectLst/>
              </a:rPr>
              <a:t>incrBrightness</a:t>
            </a:r>
            <a:r>
              <a:rPr lang="en-US" sz="3200" dirty="0">
                <a:solidFill>
                  <a:schemeClr val="accent1">
                    <a:lumMod val="20000"/>
                    <a:lumOff val="80000"/>
                  </a:schemeClr>
                </a:solidFill>
                <a:effectLst/>
              </a:rPr>
              <a:t>() {</a:t>
            </a:r>
          </a:p>
          <a:p>
            <a:r>
              <a:rPr lang="en-US" sz="3200" dirty="0">
                <a:solidFill>
                  <a:schemeClr val="accent1">
                    <a:lumMod val="20000"/>
                    <a:lumOff val="80000"/>
                  </a:schemeClr>
                </a:solidFill>
                <a:effectLst/>
              </a:rPr>
              <a:t>    </a:t>
            </a:r>
            <a:r>
              <a:rPr lang="en-US" sz="3200" dirty="0" err="1">
                <a:solidFill>
                  <a:schemeClr val="accent1">
                    <a:lumMod val="20000"/>
                    <a:lumOff val="80000"/>
                  </a:schemeClr>
                </a:solidFill>
                <a:effectLst/>
              </a:rPr>
              <a:t>monitor.brighten</a:t>
            </a:r>
            <a:r>
              <a:rPr lang="en-US" sz="3200" dirty="0">
                <a:solidFill>
                  <a:schemeClr val="accent1">
                    <a:lumMod val="20000"/>
                    <a:lumOff val="80000"/>
                  </a:schemeClr>
                </a:solidFill>
                <a:effectLst/>
              </a:rPr>
              <a:t>();</a:t>
            </a:r>
          </a:p>
          <a:p>
            <a:r>
              <a:rPr lang="en-US" sz="3200" dirty="0">
                <a:solidFill>
                  <a:schemeClr val="accent1">
                    <a:lumMod val="20000"/>
                    <a:lumOff val="80000"/>
                  </a:schemeClr>
                </a:solidFill>
                <a:effectLst/>
              </a:rPr>
              <a:t>  }</a:t>
            </a:r>
          </a:p>
          <a:p>
            <a:endParaRPr lang="en-US" sz="3200" dirty="0">
              <a:solidFill>
                <a:schemeClr val="accent1">
                  <a:lumMod val="20000"/>
                  <a:lumOff val="80000"/>
                </a:schemeClr>
              </a:solidFill>
              <a:effectLst/>
            </a:endParaRPr>
          </a:p>
          <a:p>
            <a:r>
              <a:rPr lang="en-US" sz="3200" dirty="0">
                <a:solidFill>
                  <a:schemeClr val="accent1">
                    <a:lumMod val="20000"/>
                    <a:lumOff val="80000"/>
                  </a:schemeClr>
                </a:solidFill>
                <a:effectLst/>
              </a:rPr>
              <a:t>  void </a:t>
            </a:r>
            <a:r>
              <a:rPr lang="en-US" sz="3200" dirty="0" err="1">
                <a:solidFill>
                  <a:schemeClr val="accent1">
                    <a:lumMod val="20000"/>
                    <a:lumOff val="80000"/>
                  </a:schemeClr>
                </a:solidFill>
                <a:effectLst/>
              </a:rPr>
              <a:t>decrBrightness</a:t>
            </a:r>
            <a:r>
              <a:rPr lang="en-US" sz="3200" dirty="0">
                <a:solidFill>
                  <a:schemeClr val="accent1">
                    <a:lumMod val="20000"/>
                    <a:lumOff val="80000"/>
                  </a:schemeClr>
                </a:solidFill>
                <a:effectLst/>
              </a:rPr>
              <a:t>() {</a:t>
            </a:r>
          </a:p>
          <a:p>
            <a:r>
              <a:rPr lang="en-US" sz="3200" dirty="0">
                <a:solidFill>
                  <a:schemeClr val="accent1">
                    <a:lumMod val="20000"/>
                    <a:lumOff val="80000"/>
                  </a:schemeClr>
                </a:solidFill>
                <a:effectLst/>
              </a:rPr>
              <a:t>    </a:t>
            </a:r>
            <a:r>
              <a:rPr lang="en-US" sz="3200" dirty="0" err="1">
                <a:solidFill>
                  <a:schemeClr val="accent1">
                    <a:lumMod val="20000"/>
                    <a:lumOff val="80000"/>
                  </a:schemeClr>
                </a:solidFill>
                <a:effectLst/>
              </a:rPr>
              <a:t>monitor.dim</a:t>
            </a:r>
            <a:r>
              <a:rPr lang="en-US" sz="3200" dirty="0">
                <a:solidFill>
                  <a:schemeClr val="accent1">
                    <a:lumMod val="20000"/>
                    <a:lumOff val="80000"/>
                  </a:schemeClr>
                </a:solidFill>
                <a:effectLst/>
              </a:rPr>
              <a:t>();</a:t>
            </a:r>
          </a:p>
          <a:p>
            <a:r>
              <a:rPr lang="en-US" sz="3200" dirty="0">
                <a:solidFill>
                  <a:schemeClr val="accent1">
                    <a:lumMod val="20000"/>
                    <a:lumOff val="80000"/>
                  </a:schemeClr>
                </a:solidFill>
                <a:effectLst/>
              </a:rPr>
              <a:t>  } </a:t>
            </a:r>
          </a:p>
          <a:p>
            <a:r>
              <a:rPr lang="en-US" sz="3200" dirty="0">
                <a:solidFill>
                  <a:schemeClr val="accent1">
                    <a:lumMod val="20000"/>
                    <a:lumOff val="80000"/>
                  </a:schemeClr>
                </a:solidFill>
                <a:effectLst/>
              </a:rPr>
              <a:t>}</a:t>
            </a:r>
          </a:p>
        </p:txBody>
      </p:sp>
      <p:grpSp>
        <p:nvGrpSpPr>
          <p:cNvPr id="5" name="Group 4"/>
          <p:cNvGrpSpPr/>
          <p:nvPr/>
        </p:nvGrpSpPr>
        <p:grpSpPr>
          <a:xfrm>
            <a:off x="7450677"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accent6">
                <a:lumMod val="50000"/>
                <a:alpha val="87000"/>
              </a:scheme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effectLst>
                    <a:outerShdw blurRad="38100" dist="38100" dir="2700000" algn="tl">
                      <a:srgbClr val="000000">
                        <a:alpha val="43137"/>
                      </a:srgbClr>
                    </a:outerShdw>
                  </a:effectLst>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err="1">
                  <a:effectLst>
                    <a:outerShdw blurRad="38100" dist="38100" dir="2700000" algn="tl">
                      <a:srgbClr val="000000">
                        <a:alpha val="43137"/>
                      </a:srgbClr>
                    </a:outerShdw>
                  </a:effectLst>
                </a:rPr>
                <a:t>increaseBrightness</a:t>
              </a:r>
              <a:r>
                <a:rPr lang="en-GB" sz="3600" dirty="0">
                  <a:effectLst>
                    <a:outerShdw blurRad="38100" dist="38100" dir="2700000" algn="tl">
                      <a:srgbClr val="000000">
                        <a:alpha val="43137"/>
                      </a:srgbClr>
                    </a:outerShdw>
                  </a:effectLst>
                </a:rPr>
                <a:t>()</a:t>
              </a:r>
            </a:p>
            <a:p>
              <a:pPr algn="ctr"/>
              <a:r>
                <a:rPr lang="en-GB" sz="3600" dirty="0" err="1">
                  <a:effectLst>
                    <a:outerShdw blurRad="38100" dist="38100" dir="2700000" algn="tl">
                      <a:srgbClr val="000000">
                        <a:alpha val="43137"/>
                      </a:srgbClr>
                    </a:outerShdw>
                  </a:effectLst>
                </a:rPr>
                <a:t>decreaseBrightness</a:t>
              </a:r>
              <a:r>
                <a:rPr lang="en-GB" sz="3600" dirty="0">
                  <a:effectLst>
                    <a:outerShdw blurRad="38100" dist="38100" dir="2700000" algn="tl">
                      <a:srgbClr val="000000">
                        <a:alpha val="43137"/>
                      </a:srgbClr>
                    </a:outerShdw>
                  </a:effectLst>
                </a:rPr>
                <a:t>()</a:t>
              </a:r>
              <a:endParaRPr lang="en-GB" sz="8000" dirty="0">
                <a:effectLst>
                  <a:outerShdw blurRad="38100" dist="38100" dir="2700000" algn="tl">
                    <a:srgbClr val="000000">
                      <a:alpha val="43137"/>
                    </a:srgbClr>
                  </a:outerShdw>
                </a:effectLst>
              </a:endParaRPr>
            </a:p>
          </p:txBody>
        </p:sp>
        <p:sp>
          <p:nvSpPr>
            <p:cNvPr id="8" name="Rectangle: Rounded Corners 7"/>
            <p:cNvSpPr/>
            <p:nvPr/>
          </p:nvSpPr>
          <p:spPr>
            <a:xfrm>
              <a:off x="7189666" y="2824042"/>
              <a:ext cx="4302299" cy="64015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Monitor</a:t>
              </a:r>
              <a:endParaRPr lang="en-US" sz="36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58330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Inheritance</a:t>
            </a:r>
          </a:p>
        </p:txBody>
      </p:sp>
      <p:sp>
        <p:nvSpPr>
          <p:cNvPr id="7" name="Text Placeholder 6"/>
          <p:cNvSpPr>
            <a:spLocks noGrp="1"/>
          </p:cNvSpPr>
          <p:nvPr>
            <p:ph type="body" idx="1"/>
          </p:nvPr>
        </p:nvSpPr>
        <p:spPr/>
        <p:txBody>
          <a:bodyPr/>
          <a:lstStyle/>
          <a:p>
            <a:r>
              <a:rPr lang="en-GB" dirty="0"/>
              <a:t>Extending Classes</a:t>
            </a:r>
          </a:p>
        </p:txBody>
      </p:sp>
      <p:pic>
        <p:nvPicPr>
          <p:cNvPr id="4" name="Picture 2" descr="http://faculty.ycp.edu/~dhovemey/fall2013/cs201/lecture/figures/classHi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31" t="-9580" r="-4131" b="-9580"/>
          <a:stretch/>
        </p:blipFill>
        <p:spPr bwMode="auto">
          <a:xfrm>
            <a:off x="3198812" y="914400"/>
            <a:ext cx="5562600" cy="3584673"/>
          </a:xfrm>
          <a:prstGeom prst="roundRect">
            <a:avLst>
              <a:gd name="adj" fmla="val 4766"/>
            </a:avLst>
          </a:prstGeom>
          <a:solidFill>
            <a:schemeClr val="tx1"/>
          </a:solidFill>
          <a:effectLst>
            <a:softEdge rad="63500"/>
          </a:effectLst>
        </p:spPr>
      </p:pic>
    </p:spTree>
    <p:extLst>
      <p:ext uri="{BB962C8B-B14F-4D97-AF65-F5344CB8AC3E}">
        <p14:creationId xmlns:p14="http://schemas.microsoft.com/office/powerpoint/2010/main" val="105677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40</a:t>
            </a:fld>
            <a:endParaRPr lang="en-US" dirty="0"/>
          </a:p>
        </p:txBody>
      </p:sp>
      <p:grpSp>
        <p:nvGrpSpPr>
          <p:cNvPr id="6" name="Group 5"/>
          <p:cNvGrpSpPr/>
          <p:nvPr/>
        </p:nvGrpSpPr>
        <p:grpSpPr>
          <a:xfrm>
            <a:off x="531812"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StackOfStrings</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5280" y="2286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StackOfStrings</a:t>
            </a:r>
            <a:endParaRPr lang="en-GB" sz="28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6607988" y="3200400"/>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29344" y="4495800"/>
            <a:ext cx="5667375" cy="1400175"/>
          </a:xfrm>
          <a:prstGeom prst="roundRect">
            <a:avLst>
              <a:gd name="adj" fmla="val 10966"/>
            </a:avLst>
          </a:prstGeom>
          <a:ln>
            <a:solidFill>
              <a:schemeClr val="tx1">
                <a:lumMod val="85000"/>
              </a:schemeClr>
            </a:solidFill>
          </a:ln>
        </p:spPr>
      </p:pic>
    </p:spTree>
    <p:extLst>
      <p:ext uri="{BB962C8B-B14F-4D97-AF65-F5344CB8AC3E}">
        <p14:creationId xmlns:p14="http://schemas.microsoft.com/office/powerpoint/2010/main" val="4001479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41</a:t>
            </a:fld>
            <a:endParaRPr lang="en-US" dirty="0"/>
          </a:p>
        </p:txBody>
      </p:sp>
      <p:sp>
        <p:nvSpPr>
          <p:cNvPr id="11" name="Text Placeholder 5"/>
          <p:cNvSpPr txBox="1">
            <a:spLocks/>
          </p:cNvSpPr>
          <p:nvPr/>
        </p:nvSpPr>
        <p:spPr>
          <a:xfrm>
            <a:off x="619236" y="1518611"/>
            <a:ext cx="10947176"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err="1">
                <a:solidFill>
                  <a:schemeClr val="accent1">
                    <a:lumMod val="20000"/>
                    <a:lumOff val="80000"/>
                  </a:schemeClr>
                </a:solidFill>
              </a:rPr>
              <a:t>StackOfStrings</a:t>
            </a:r>
            <a:r>
              <a:rPr lang="en-US" sz="3200" dirty="0">
                <a:solidFill>
                  <a:schemeClr val="accent1">
                    <a:lumMod val="20000"/>
                    <a:lumOff val="80000"/>
                  </a:schemeClr>
                </a:solidFill>
              </a:rPr>
              <a:t> {</a:t>
            </a:r>
          </a:p>
          <a:p>
            <a:r>
              <a:rPr lang="en-US" sz="3200" dirty="0">
                <a:solidFill>
                  <a:schemeClr val="accent1">
                    <a:lumMod val="20000"/>
                    <a:lumOff val="80000"/>
                  </a:schemeClr>
                </a:solidFill>
              </a:rPr>
              <a:t>  private List&lt;String&gt; container;</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void push(String item)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container.add</a:t>
            </a:r>
            <a:r>
              <a:rPr lang="en-US" sz="3200" dirty="0">
                <a:solidFill>
                  <a:schemeClr val="accent1">
                    <a:lumMod val="20000"/>
                    <a:lumOff val="80000"/>
                  </a:schemeClr>
                </a:solidFill>
              </a:rPr>
              <a:t>(item);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String pop()</a:t>
            </a:r>
          </a:p>
          <a:p>
            <a:r>
              <a:rPr lang="en-US" sz="3200" dirty="0">
                <a:solidFill>
                  <a:schemeClr val="accent1">
                    <a:lumMod val="20000"/>
                    <a:lumOff val="80000"/>
                  </a:schemeClr>
                </a:solidFill>
              </a:rPr>
              <a:t>    { </a:t>
            </a:r>
            <a:r>
              <a:rPr lang="en-US" sz="3200" dirty="0" err="1">
                <a:solidFill>
                  <a:schemeClr val="accent1">
                    <a:lumMod val="20000"/>
                    <a:lumOff val="80000"/>
                  </a:schemeClr>
                </a:solidFill>
              </a:rPr>
              <a:t>container.remove</a:t>
            </a:r>
            <a:r>
              <a:rPr lang="en-US" sz="3200" dirty="0">
                <a:solidFill>
                  <a:schemeClr val="accent1">
                    <a:lumMod val="20000"/>
                    <a:lumOff val="80000"/>
                  </a:schemeClr>
                </a:solidFill>
              </a:rPr>
              <a:t>(</a:t>
            </a:r>
            <a:r>
              <a:rPr lang="en-US" sz="3200" dirty="0" err="1">
                <a:solidFill>
                  <a:schemeClr val="accent1">
                    <a:lumMod val="20000"/>
                    <a:lumOff val="80000"/>
                  </a:schemeClr>
                </a:solidFill>
              </a:rPr>
              <a:t>container.size</a:t>
            </a:r>
            <a:r>
              <a:rPr lang="en-US" sz="3200" dirty="0">
                <a:solidFill>
                  <a:schemeClr val="accent1">
                    <a:lumMod val="20000"/>
                    <a:lumOff val="80000"/>
                  </a:schemeClr>
                </a:solidFill>
              </a:rPr>
              <a:t>() - 1); }</a:t>
            </a:r>
          </a:p>
          <a:p>
            <a:r>
              <a:rPr lang="en-US" sz="3200" dirty="0">
                <a:solidFill>
                  <a:schemeClr val="accent1">
                    <a:lumMod val="20000"/>
                    <a:lumOff val="80000"/>
                  </a:schemeClr>
                </a:solidFill>
              </a:rPr>
              <a:t>}</a:t>
            </a:r>
          </a:p>
        </p:txBody>
      </p:sp>
      <p:sp>
        <p:nvSpPr>
          <p:cNvPr id="6" name="AutoShape 6"/>
          <p:cNvSpPr>
            <a:spLocks noChangeArrowheads="1"/>
          </p:cNvSpPr>
          <p:nvPr/>
        </p:nvSpPr>
        <p:spPr bwMode="auto">
          <a:xfrm>
            <a:off x="8456612" y="3886199"/>
            <a:ext cx="3352800" cy="1054153"/>
          </a:xfrm>
          <a:prstGeom prst="wedgeRoundRectCallout">
            <a:avLst>
              <a:gd name="adj1" fmla="val -72857"/>
              <a:gd name="adj2" fmla="val 50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2">
                    <a:lumMod val="75000"/>
                  </a:schemeClr>
                </a:solidFill>
              </a:rPr>
              <a:t>TODO:</a:t>
            </a:r>
            <a:r>
              <a:rPr lang="en-US" sz="3200" b="1" dirty="0">
                <a:solidFill>
                  <a:srgbClr val="FFFFFF"/>
                </a:solidFill>
              </a:rPr>
              <a:t> </a:t>
            </a:r>
            <a:r>
              <a:rPr lang="en-US" sz="3200" dirty="0">
                <a:solidFill>
                  <a:srgbClr val="FFFFFF"/>
                </a:solidFill>
              </a:rPr>
              <a:t>Validate if list is not empty</a:t>
            </a:r>
            <a:endParaRPr lang="bg-BG" sz="3200" dirty="0">
              <a:solidFill>
                <a:schemeClr val="tx2">
                  <a:lumMod val="75000"/>
                </a:schemeClr>
              </a:solidFill>
            </a:endParaRPr>
          </a:p>
        </p:txBody>
      </p:sp>
    </p:spTree>
    <p:extLst>
      <p:ext uri="{BB962C8B-B14F-4D97-AF65-F5344CB8AC3E}">
        <p14:creationId xmlns:p14="http://schemas.microsoft.com/office/powerpoint/2010/main" val="1650805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Classes share </a:t>
            </a:r>
            <a:r>
              <a:rPr lang="en-US" b="1" noProof="1">
                <a:solidFill>
                  <a:schemeClr val="tx2">
                    <a:lumMod val="75000"/>
                  </a:schemeClr>
                </a:solidFill>
              </a:rPr>
              <a:t>IS-A</a:t>
            </a:r>
            <a:r>
              <a:rPr lang="en-US" noProof="1">
                <a:solidFill>
                  <a:schemeClr val="tx1">
                    <a:lumMod val="40000"/>
                    <a:lumOff val="60000"/>
                  </a:schemeClr>
                </a:solidFill>
              </a:rPr>
              <a:t> relationship</a:t>
            </a:r>
          </a:p>
          <a:p>
            <a:r>
              <a:rPr lang="en-US" noProof="1">
                <a:solidFill>
                  <a:schemeClr val="tx1">
                    <a:lumMod val="40000"/>
                    <a:lumOff val="60000"/>
                  </a:schemeClr>
                </a:solidFill>
              </a:rPr>
              <a:t>Derived class </a:t>
            </a:r>
            <a:r>
              <a:rPr lang="en-US" b="1" noProof="1">
                <a:solidFill>
                  <a:schemeClr val="tx2">
                    <a:lumMod val="75000"/>
                  </a:schemeClr>
                </a:solidFill>
              </a:rPr>
              <a:t>IS-A-SUBSTITUTE</a:t>
            </a:r>
            <a:r>
              <a:rPr lang="en-US" noProof="1">
                <a:solidFill>
                  <a:schemeClr val="tx1">
                    <a:lumMod val="40000"/>
                    <a:lumOff val="60000"/>
                  </a:schemeClr>
                </a:solidFill>
              </a:rPr>
              <a:t> for the base class</a:t>
            </a:r>
          </a:p>
          <a:p>
            <a:r>
              <a:rPr lang="en-US" noProof="1">
                <a:solidFill>
                  <a:schemeClr val="tx1">
                    <a:lumMod val="40000"/>
                    <a:lumOff val="60000"/>
                  </a:schemeClr>
                </a:solidFill>
              </a:rPr>
              <a:t>Share the </a:t>
            </a:r>
            <a:r>
              <a:rPr lang="en-US" noProof="1">
                <a:solidFill>
                  <a:schemeClr val="tx2">
                    <a:lumMod val="75000"/>
                  </a:schemeClr>
                </a:solidFill>
              </a:rPr>
              <a:t>same role</a:t>
            </a:r>
            <a:endParaRPr lang="en-US" noProof="1">
              <a:solidFill>
                <a:schemeClr val="tx1">
                  <a:lumMod val="40000"/>
                  <a:lumOff val="60000"/>
                </a:schemeClr>
              </a:solidFill>
            </a:endParaRPr>
          </a:p>
          <a:p>
            <a:r>
              <a:rPr lang="en-US" noProof="1">
                <a:solidFill>
                  <a:schemeClr val="tx1">
                    <a:lumMod val="40000"/>
                    <a:lumOff val="60000"/>
                  </a:schemeClr>
                </a:solidFill>
              </a:rPr>
              <a:t>Derived class is the </a:t>
            </a:r>
            <a:r>
              <a:rPr lang="en-US" noProof="1">
                <a:solidFill>
                  <a:schemeClr val="tx2">
                    <a:lumMod val="75000"/>
                  </a:schemeClr>
                </a:solidFill>
              </a:rPr>
              <a:t>same as the base class</a:t>
            </a:r>
            <a:r>
              <a:rPr lang="en-US" noProof="1">
                <a:solidFill>
                  <a:schemeClr val="tx1">
                    <a:lumMod val="40000"/>
                    <a:lumOff val="60000"/>
                  </a:schemeClr>
                </a:solidFill>
              </a:rPr>
              <a:t> but adds a </a:t>
            </a:r>
            <a:r>
              <a:rPr lang="en-US" noProof="1">
                <a:solidFill>
                  <a:schemeClr val="tx2">
                    <a:lumMod val="75000"/>
                  </a:schemeClr>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42</a:t>
            </a:fld>
            <a:endParaRPr lang="en-US" dirty="0"/>
          </a:p>
        </p:txBody>
      </p:sp>
      <p:sp>
        <p:nvSpPr>
          <p:cNvPr id="6" name="AutoShape 6"/>
          <p:cNvSpPr>
            <a:spLocks noChangeArrowheads="1"/>
          </p:cNvSpPr>
          <p:nvPr/>
        </p:nvSpPr>
        <p:spPr bwMode="auto">
          <a:xfrm>
            <a:off x="6627812" y="1012371"/>
            <a:ext cx="2590800" cy="609600"/>
          </a:xfrm>
          <a:prstGeom prst="wedgeRoundRectCallout">
            <a:avLst>
              <a:gd name="adj1" fmla="val -72818"/>
              <a:gd name="adj2" fmla="val 252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Too simplistic</a:t>
            </a:r>
            <a:endParaRPr lang="bg-BG" sz="3200" dirty="0">
              <a:solidFill>
                <a:schemeClr val="tx2">
                  <a:lumMod val="75000"/>
                </a:schemeClr>
              </a:solidFill>
            </a:endParaRPr>
          </a:p>
        </p:txBody>
      </p:sp>
    </p:spTree>
    <p:extLst>
      <p:ext uri="{BB962C8B-B14F-4D97-AF65-F5344CB8AC3E}">
        <p14:creationId xmlns:p14="http://schemas.microsoft.com/office/powerpoint/2010/main" val="1991565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Reusing Classes</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2922843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44</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en-US" sz="3200" dirty="0"/>
              <a:t>Inheritance is a powerful tool for </a:t>
            </a:r>
            <a:r>
              <a:rPr lang="en-US" sz="3200" dirty="0">
                <a:solidFill>
                  <a:schemeClr val="tx2">
                    <a:lumMod val="75000"/>
                  </a:schemeClr>
                </a:solidFill>
              </a:rPr>
              <a:t>code reuse</a:t>
            </a:r>
          </a:p>
          <a:p>
            <a:pPr marL="358775" indent="-358775">
              <a:lnSpc>
                <a:spcPct val="110000"/>
              </a:lnSpc>
            </a:pPr>
            <a:r>
              <a:rPr lang="en-US" sz="3200" dirty="0">
                <a:solidFill>
                  <a:schemeClr val="tx2">
                    <a:lumMod val="75000"/>
                  </a:schemeClr>
                </a:solidFill>
              </a:rPr>
              <a:t>Subclass inherits </a:t>
            </a:r>
            <a:r>
              <a:rPr lang="en-US" sz="3200" dirty="0"/>
              <a:t>members from</a:t>
            </a:r>
            <a:r>
              <a:rPr lang="en-US" sz="3200" dirty="0">
                <a:solidFill>
                  <a:schemeClr val="tx2">
                    <a:lumMod val="75000"/>
                  </a:schemeClr>
                </a:solidFill>
              </a:rPr>
              <a:t> Superclass</a:t>
            </a:r>
          </a:p>
          <a:p>
            <a:pPr marL="358775" indent="-358775">
              <a:lnSpc>
                <a:spcPct val="110000"/>
              </a:lnSpc>
            </a:pPr>
            <a:r>
              <a:rPr lang="en-US" sz="3200" dirty="0"/>
              <a:t>Subclass can </a:t>
            </a:r>
            <a:r>
              <a:rPr lang="en-US" sz="3200" dirty="0">
                <a:solidFill>
                  <a:schemeClr val="tx2">
                    <a:lumMod val="75000"/>
                  </a:schemeClr>
                </a:solidFill>
              </a:rPr>
              <a:t>override </a:t>
            </a:r>
            <a:r>
              <a:rPr lang="en-US" sz="3200" dirty="0"/>
              <a:t>methods</a:t>
            </a:r>
          </a:p>
          <a:p>
            <a:pPr marL="358775" indent="-358775">
              <a:lnSpc>
                <a:spcPct val="110000"/>
              </a:lnSpc>
            </a:pPr>
            <a:r>
              <a:rPr lang="en-US" sz="3200" dirty="0"/>
              <a:t>Look for classes with the </a:t>
            </a:r>
            <a:r>
              <a:rPr lang="en-US" sz="3200" dirty="0">
                <a:solidFill>
                  <a:schemeClr val="tx2">
                    <a:lumMod val="75000"/>
                  </a:schemeClr>
                </a:solidFill>
              </a:rPr>
              <a:t>same role</a:t>
            </a:r>
          </a:p>
          <a:p>
            <a:pPr marL="358775" indent="-358775">
              <a:lnSpc>
                <a:spcPct val="110000"/>
              </a:lnSpc>
            </a:pPr>
            <a:r>
              <a:rPr lang="en-US" sz="3200" dirty="0"/>
              <a:t>Look for </a:t>
            </a:r>
            <a:r>
              <a:rPr lang="en-US" sz="3200" dirty="0">
                <a:solidFill>
                  <a:schemeClr val="tx2">
                    <a:lumMod val="75000"/>
                  </a:schemeClr>
                </a:solidFill>
              </a:rPr>
              <a:t>IS-A</a:t>
            </a:r>
            <a:r>
              <a:rPr lang="en-US" sz="3200" dirty="0"/>
              <a:t> and </a:t>
            </a:r>
            <a:r>
              <a:rPr lang="en-US" sz="3200" dirty="0">
                <a:solidFill>
                  <a:schemeClr val="tx2">
                    <a:lumMod val="75000"/>
                  </a:schemeClr>
                </a:solidFill>
              </a:rPr>
              <a:t>IS-A-SUBSTITUTE</a:t>
            </a:r>
            <a:r>
              <a:rPr lang="en-US" sz="3200" dirty="0"/>
              <a:t> for relationship</a:t>
            </a:r>
          </a:p>
          <a:p>
            <a:pPr marL="358775" indent="-358775">
              <a:lnSpc>
                <a:spcPct val="110000"/>
              </a:lnSpc>
            </a:pPr>
            <a:r>
              <a:rPr lang="en-US" sz="3200" dirty="0"/>
              <a:t>Consider </a:t>
            </a:r>
            <a:r>
              <a:rPr lang="en-US" sz="3200" dirty="0">
                <a:solidFill>
                  <a:schemeClr val="tx2">
                    <a:lumMod val="75000"/>
                  </a:schemeClr>
                </a:solidFill>
              </a:rPr>
              <a:t>Composition</a:t>
            </a:r>
            <a:r>
              <a:rPr lang="en-US" sz="3200" dirty="0"/>
              <a:t> and </a:t>
            </a:r>
            <a:r>
              <a:rPr lang="en-US" sz="3200" dirty="0">
                <a:solidFill>
                  <a:schemeClr val="tx2">
                    <a:lumMod val="75000"/>
                  </a:schemeClr>
                </a:solidFill>
              </a:rPr>
              <a:t>Delegation</a:t>
            </a:r>
            <a:r>
              <a:rPr lang="en-US" sz="3200" dirty="0"/>
              <a:t> instead</a:t>
            </a:r>
          </a:p>
          <a:p>
            <a:pPr marL="358775" indent="-358775">
              <a:lnSpc>
                <a:spcPct val="110000"/>
              </a:lnSpc>
            </a:pPr>
            <a:endParaRPr lang="bg-BG" sz="3200" dirty="0">
              <a:solidFill>
                <a:schemeClr val="tx2">
                  <a:lumMod val="75000"/>
                </a:schemeClr>
              </a:solidFill>
            </a:endParaRP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0412" y="1375553"/>
            <a:ext cx="3178806" cy="235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295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Inheritance</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https://softuni.bg/courses/software-technologies</a:t>
            </a:r>
            <a:r>
              <a:rPr lang="en-US" dirty="0"/>
              <a:t> </a:t>
            </a:r>
          </a:p>
        </p:txBody>
      </p:sp>
      <p:pic>
        <p:nvPicPr>
          <p:cNvPr id="14" name="Picture 13">
            <a:hlinkClick r:id="rId4"/>
          </p:cNvPr>
          <p:cNvPicPr>
            <a:picLocks noChangeAspect="1"/>
          </p:cNvPicPr>
          <p:nvPr/>
        </p:nvPicPr>
        <p:blipFill>
          <a:blip r:embed="rId5"/>
          <a:stretch>
            <a:fillRect/>
          </a:stretch>
        </p:blipFill>
        <p:spPr>
          <a:xfrm>
            <a:off x="9980612" y="2729472"/>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512764" y="1295401"/>
            <a:ext cx="1752600" cy="804224"/>
          </a:xfrm>
          <a:prstGeom prst="roundRect">
            <a:avLst>
              <a:gd name="adj" fmla="val 3159"/>
            </a:avLst>
          </a:prstGeom>
        </p:spPr>
      </p:pic>
      <p:pic>
        <p:nvPicPr>
          <p:cNvPr id="17" name="Picture 16">
            <a:hlinkClick r:id="rId8"/>
          </p:cNvPr>
          <p:cNvPicPr>
            <a:picLocks noChangeAspect="1"/>
          </p:cNvPicPr>
          <p:nvPr/>
        </p:nvPicPr>
        <p:blipFill>
          <a:blip r:embed="rId9"/>
          <a:stretch>
            <a:fillRect/>
          </a:stretch>
        </p:blipFill>
        <p:spPr>
          <a:xfrm>
            <a:off x="5468146" y="1295400"/>
            <a:ext cx="2040956" cy="804013"/>
          </a:xfrm>
          <a:prstGeom prst="roundRect">
            <a:avLst>
              <a:gd name="adj" fmla="val 3159"/>
            </a:avLst>
          </a:prstGeom>
        </p:spPr>
      </p:pic>
      <p:pic>
        <p:nvPicPr>
          <p:cNvPr id="19" name="Picture 18">
            <a:hlinkClick r:id="rId10"/>
          </p:cNvPr>
          <p:cNvPicPr>
            <a:picLocks noChangeAspect="1"/>
          </p:cNvPicPr>
          <p:nvPr/>
        </p:nvPicPr>
        <p:blipFill>
          <a:blip r:embed="rId11"/>
          <a:stretch>
            <a:fillRect/>
          </a:stretch>
        </p:blipFill>
        <p:spPr>
          <a:xfrm>
            <a:off x="2824428" y="1295400"/>
            <a:ext cx="2093874" cy="804013"/>
          </a:xfrm>
          <a:prstGeom prst="roundRect">
            <a:avLst>
              <a:gd name="adj" fmla="val 3159"/>
            </a:avLst>
          </a:prstGeom>
        </p:spPr>
      </p:pic>
      <p:pic>
        <p:nvPicPr>
          <p:cNvPr id="20" name="Picture 19">
            <a:hlinkClick r:id="rId12"/>
          </p:cNvPr>
          <p:cNvPicPr>
            <a:picLocks noChangeAspect="1"/>
          </p:cNvPicPr>
          <p:nvPr/>
        </p:nvPicPr>
        <p:blipFill>
          <a:blip r:embed="rId13"/>
          <a:stretch>
            <a:fillRect/>
          </a:stretch>
        </p:blipFill>
        <p:spPr>
          <a:xfrm>
            <a:off x="512764" y="5373443"/>
            <a:ext cx="3352800" cy="849557"/>
          </a:xfrm>
          <a:prstGeom prst="roundRect">
            <a:avLst>
              <a:gd name="adj" fmla="val 3159"/>
            </a:avLst>
          </a:prstGeom>
        </p:spPr>
      </p:pic>
      <p:pic>
        <p:nvPicPr>
          <p:cNvPr id="22" name="Picture 21">
            <a:hlinkClick r:id="rId14"/>
          </p:cNvPr>
          <p:cNvPicPr>
            <a:picLocks noChangeAspect="1"/>
          </p:cNvPicPr>
          <p:nvPr/>
        </p:nvPicPr>
        <p:blipFill>
          <a:blip r:embed="rId15"/>
          <a:stretch>
            <a:fillRect/>
          </a:stretch>
        </p:blipFill>
        <p:spPr>
          <a:xfrm>
            <a:off x="4358563" y="5373443"/>
            <a:ext cx="2753589" cy="849556"/>
          </a:xfrm>
          <a:prstGeom prst="roundRect">
            <a:avLst>
              <a:gd name="adj" fmla="val 2953"/>
            </a:avLst>
          </a:prstGeom>
        </p:spPr>
      </p:pic>
      <p:pic>
        <p:nvPicPr>
          <p:cNvPr id="23" name="Picture 22">
            <a:hlinkClick r:id="rId16"/>
          </p:cNvPr>
          <p:cNvPicPr>
            <a:picLocks noChangeAspect="1"/>
          </p:cNvPicPr>
          <p:nvPr/>
        </p:nvPicPr>
        <p:blipFill>
          <a:blip r:embed="rId17"/>
          <a:stretch>
            <a:fillRect/>
          </a:stretch>
        </p:blipFill>
        <p:spPr>
          <a:xfrm>
            <a:off x="7633728" y="5373443"/>
            <a:ext cx="4073042" cy="849556"/>
          </a:xfrm>
          <a:prstGeom prst="roundRect">
            <a:avLst>
              <a:gd name="adj" fmla="val 3159"/>
            </a:avLst>
          </a:prstGeom>
        </p:spPr>
      </p:pic>
      <p:pic>
        <p:nvPicPr>
          <p:cNvPr id="24" name="Picture 23">
            <a:hlinkClick r:id="rId18"/>
          </p:cNvPr>
          <p:cNvPicPr>
            <a:picLocks noChangeAspect="1"/>
          </p:cNvPicPr>
          <p:nvPr/>
        </p:nvPicPr>
        <p:blipFill>
          <a:blip r:embed="rId19"/>
          <a:stretch>
            <a:fillRect/>
          </a:stretch>
        </p:blipFill>
        <p:spPr>
          <a:xfrm>
            <a:off x="8075612" y="1316222"/>
            <a:ext cx="3631158" cy="783191"/>
          </a:xfrm>
          <a:prstGeom prst="roundRect">
            <a:avLst>
              <a:gd name="adj" fmla="val 3159"/>
            </a:avLst>
          </a:prstGeom>
        </p:spPr>
      </p:pic>
      <p:pic>
        <p:nvPicPr>
          <p:cNvPr id="25" name="Picture 24">
            <a:hlinkClick r:id="rId20"/>
          </p:cNvPr>
          <p:cNvPicPr>
            <a:picLocks noChangeAspect="1"/>
          </p:cNvPicPr>
          <p:nvPr/>
        </p:nvPicPr>
        <p:blipFill>
          <a:blip r:embed="rId21"/>
          <a:stretch>
            <a:fillRect/>
          </a:stretch>
        </p:blipFill>
        <p:spPr>
          <a:xfrm>
            <a:off x="5713413" y="4251041"/>
            <a:ext cx="5993358" cy="550371"/>
          </a:xfrm>
          <a:prstGeom prst="roundRect">
            <a:avLst>
              <a:gd name="adj" fmla="val 3159"/>
            </a:avLst>
          </a:prstGeom>
        </p:spPr>
      </p:pic>
      <p:pic>
        <p:nvPicPr>
          <p:cNvPr id="13" name="Picture 12">
            <a:hlinkClick r:id="rId22"/>
          </p:cNvPr>
          <p:cNvPicPr>
            <a:picLocks noChangeAspect="1"/>
          </p:cNvPicPr>
          <p:nvPr/>
        </p:nvPicPr>
        <p:blipFill>
          <a:blip r:embed="rId23"/>
          <a:stretch>
            <a:fillRect/>
          </a:stretch>
        </p:blipFill>
        <p:spPr>
          <a:xfrm>
            <a:off x="2995783" y="2380769"/>
            <a:ext cx="1922519" cy="854925"/>
          </a:xfrm>
          <a:prstGeom prst="roundRect">
            <a:avLst>
              <a:gd name="adj" fmla="val 3159"/>
            </a:avLst>
          </a:prstGeom>
        </p:spPr>
      </p:pic>
    </p:spTree>
    <p:extLst>
      <p:ext uri="{BB962C8B-B14F-4D97-AF65-F5344CB8AC3E}">
        <p14:creationId xmlns:p14="http://schemas.microsoft.com/office/powerpoint/2010/main" val="4265850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46</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Fundamentals of Computer Programming with Java</a:t>
            </a:r>
            <a:r>
              <a:rPr lang="en-US" sz="2000" dirty="0"/>
              <a:t>" book by Svetlin Nakov &amp; Co. under </a:t>
            </a:r>
            <a:r>
              <a:rPr lang="en-US" sz="2000" dirty="0">
                <a:hlinkClick r:id="rId6"/>
              </a:rPr>
              <a:t>CC-BY-SA</a:t>
            </a:r>
            <a:r>
              <a:rPr lang="en-US" sz="2000" dirty="0"/>
              <a:t> license</a:t>
            </a:r>
          </a:p>
          <a:p>
            <a:pPr lvl="1"/>
            <a:r>
              <a:rPr lang="en-US" sz="2000" dirty="0"/>
              <a:t>"</a:t>
            </a:r>
            <a:r>
              <a:rPr lang="en-US" sz="2000" dirty="0">
                <a:hlinkClick r:id="rId7"/>
              </a:rPr>
              <a:t>OOP</a:t>
            </a:r>
            <a:r>
              <a:rPr lang="en-US" sz="2000" dirty="0"/>
              <a:t>" course by </a:t>
            </a:r>
            <a:r>
              <a:rPr lang="en-US" sz="2000" noProof="1"/>
              <a:t>Telerik Academy</a:t>
            </a:r>
            <a:r>
              <a:rPr lang="en-US" sz="2000" dirty="0"/>
              <a:t> under </a:t>
            </a:r>
            <a:r>
              <a:rPr lang="en-US" sz="2000" dirty="0">
                <a:hlinkClick r:id="rId8"/>
              </a:rPr>
              <a:t>CC-BY-NC-SA</a:t>
            </a:r>
            <a:r>
              <a:rPr lang="en-US" sz="2000" dirty="0"/>
              <a:t> license</a:t>
            </a:r>
          </a:p>
        </p:txBody>
      </p:sp>
    </p:spTree>
    <p:extLst>
      <p:ext uri="{BB962C8B-B14F-4D97-AF65-F5344CB8AC3E}">
        <p14:creationId xmlns:p14="http://schemas.microsoft.com/office/powerpoint/2010/main" val="3687713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10" name="Picture 9">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hlinkClick r:id="rId6"/>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a:hlinkClick r:id="rId7"/>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rotWithShape="1">
          <a:blip r:embed="rId13" cstate="print">
            <a:extLst>
              <a:ext uri="{28A0092B-C50C-407E-A947-70E740481C1C}">
                <a14:useLocalDpi xmlns:a14="http://schemas.microsoft.com/office/drawing/2010/main"/>
              </a:ext>
            </a:extLst>
          </a:blip>
          <a:srcRect t="7214" b="7214"/>
          <a:stretch/>
        </p:blipFill>
        <p:spPr>
          <a:xfrm>
            <a:off x="9659438" y="1594686"/>
            <a:ext cx="1834974" cy="1570200"/>
          </a:xfrm>
          <a:prstGeom prst="rect">
            <a:avLst/>
          </a:prstGeom>
          <a:ln w="12700">
            <a:solidFill>
              <a:srgbClr val="55438F">
                <a:alpha val="70000"/>
              </a:srgbClr>
            </a:solidFill>
          </a:ln>
        </p:spPr>
      </p:pic>
      <p:pic>
        <p:nvPicPr>
          <p:cNvPr id="9" name="Picture 8">
            <a:hlinkClick r:id="rId4"/>
          </p:cNvPr>
          <p:cNvPicPr>
            <a:picLocks noChangeAspect="1"/>
          </p:cNvPicPr>
          <p:nvPr/>
        </p:nvPicPr>
        <p:blipFill>
          <a:blip r:embed="rId14" cstate="print"/>
          <a:stretch>
            <a:fillRect/>
          </a:stretch>
        </p:blipFill>
        <p:spPr>
          <a:xfrm>
            <a:off x="6762304" y="3069120"/>
            <a:ext cx="2286198" cy="2493480"/>
          </a:xfrm>
          <a:prstGeom prst="rect">
            <a:avLst/>
          </a:prstGeom>
        </p:spPr>
      </p:pic>
    </p:spTree>
    <p:extLst>
      <p:ext uri="{BB962C8B-B14F-4D97-AF65-F5344CB8AC3E}">
        <p14:creationId xmlns:p14="http://schemas.microsoft.com/office/powerpoint/2010/main" val="293124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en-US" dirty="0">
                <a:solidFill>
                  <a:schemeClr val="tx2">
                    <a:lumMod val="75000"/>
                  </a:schemeClr>
                </a:solidFill>
                <a:effectLst>
                  <a:outerShdw blurRad="38100" dist="38100" dir="2700000" algn="tl">
                    <a:srgbClr val="000000"/>
                  </a:outerShdw>
                </a:effectLst>
              </a:rPr>
              <a:t>Super</a:t>
            </a:r>
            <a:r>
              <a:rPr lang="en-US" dirty="0">
                <a:solidFill>
                  <a:schemeClr val="tx2">
                    <a:lumMod val="75000"/>
                  </a:schemeClr>
                </a:solidFill>
              </a:rPr>
              <a:t>class</a:t>
            </a:r>
            <a:r>
              <a:rPr lang="en-US" dirty="0"/>
              <a:t> - Parent class, Base Class </a:t>
            </a:r>
          </a:p>
          <a:p>
            <a:pPr lvl="1">
              <a:lnSpc>
                <a:spcPct val="110000"/>
              </a:lnSpc>
            </a:pPr>
            <a:r>
              <a:rPr lang="en-US" dirty="0"/>
              <a:t>The class giving its members to its child class</a:t>
            </a:r>
            <a:endParaRPr lang="bg-BG" dirty="0"/>
          </a:p>
          <a:p>
            <a:pPr>
              <a:lnSpc>
                <a:spcPct val="110000"/>
              </a:lnSpc>
            </a:pPr>
            <a:r>
              <a:rPr lang="en-US" dirty="0">
                <a:solidFill>
                  <a:schemeClr val="tx2">
                    <a:lumMod val="75000"/>
                  </a:schemeClr>
                </a:solidFill>
                <a:effectLst>
                  <a:outerShdw blurRad="38100" dist="38100" dir="2700000" algn="tl">
                    <a:srgbClr val="000000"/>
                  </a:outerShdw>
                </a:effectLst>
              </a:rPr>
              <a:t>Sub</a:t>
            </a:r>
            <a:r>
              <a:rPr lang="en-US" dirty="0">
                <a:solidFill>
                  <a:schemeClr val="tx2">
                    <a:lumMod val="75000"/>
                  </a:schemeClr>
                </a:solidFill>
              </a:rPr>
              <a:t>class </a:t>
            </a:r>
            <a:r>
              <a:rPr lang="en-US" dirty="0"/>
              <a:t>- Child class, 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601105" y="4337936"/>
            <a:ext cx="5007904"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Superclass</a:t>
            </a:r>
          </a:p>
        </p:txBody>
      </p:sp>
      <p:sp>
        <p:nvSpPr>
          <p:cNvPr id="6" name="Rectangle: Rounded Corners 5"/>
          <p:cNvSpPr>
            <a:spLocks noChangeArrowheads="1"/>
          </p:cNvSpPr>
          <p:nvPr/>
        </p:nvSpPr>
        <p:spPr bwMode="auto">
          <a:xfrm>
            <a:off x="3601102" y="5672138"/>
            <a:ext cx="5007910"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US" sz="4000" b="1" noProof="1">
                <a:solidFill>
                  <a:schemeClr val="tx2"/>
                </a:solidFill>
                <a:effectLst>
                  <a:outerShdw blurRad="38100" dist="38100" dir="2700000" algn="tl">
                    <a:srgbClr val="000000">
                      <a:alpha val="43137"/>
                    </a:srgbClr>
                  </a:outerShdw>
                </a:effectLst>
                <a:latin typeface="Consolas" pitchFamily="49" charset="0"/>
              </a:rPr>
              <a:t>Subclass</a:t>
            </a:r>
          </a:p>
        </p:txBody>
      </p:sp>
      <p:sp>
        <p:nvSpPr>
          <p:cNvPr id="7" name="Freeform 145"/>
          <p:cNvSpPr>
            <a:spLocks/>
          </p:cNvSpPr>
          <p:nvPr/>
        </p:nvSpPr>
        <p:spPr bwMode="auto">
          <a:xfrm flipH="1">
            <a:off x="6012016" y="5152071"/>
            <a:ext cx="110666"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5898778" y="4947605"/>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598612" y="5392966"/>
            <a:ext cx="1600200" cy="507298"/>
          </a:xfrm>
          <a:prstGeom prst="wedgeRoundRectCallout">
            <a:avLst>
              <a:gd name="adj1" fmla="val 68506"/>
              <a:gd name="adj2" fmla="val 525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a:t>
            </a:r>
            <a:endParaRPr lang="bg-BG" sz="3200" dirty="0">
              <a:solidFill>
                <a:schemeClr val="tx2">
                  <a:lumMod val="75000"/>
                </a:schemeClr>
              </a:solidFill>
            </a:endParaRPr>
          </a:p>
        </p:txBody>
      </p:sp>
      <p:sp>
        <p:nvSpPr>
          <p:cNvPr id="10" name="AutoShape 6"/>
          <p:cNvSpPr>
            <a:spLocks noChangeArrowheads="1"/>
          </p:cNvSpPr>
          <p:nvPr/>
        </p:nvSpPr>
        <p:spPr bwMode="auto">
          <a:xfrm>
            <a:off x="8990012" y="3936298"/>
            <a:ext cx="1600200" cy="507298"/>
          </a:xfrm>
          <a:prstGeom prst="wedgeRoundRectCallout">
            <a:avLst>
              <a:gd name="adj1" fmla="val -66987"/>
              <a:gd name="adj2" fmla="val 600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a:t>
            </a:r>
            <a:endParaRPr lang="bg-BG" sz="3200" dirty="0">
              <a:solidFill>
                <a:schemeClr val="tx2">
                  <a:lumMod val="75000"/>
                </a:schemeClr>
              </a:solidFill>
            </a:endParaRPr>
          </a:p>
        </p:txBody>
      </p:sp>
    </p:spTree>
    <p:extLst>
      <p:ext uri="{BB962C8B-B14F-4D97-AF65-F5344CB8AC3E}">
        <p14:creationId xmlns:p14="http://schemas.microsoft.com/office/powerpoint/2010/main" val="4171000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5547"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4365547" y="2189163"/>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4365547" y="2981326"/>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6192"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Employee</a:t>
            </a:r>
          </a:p>
        </p:txBody>
      </p:sp>
      <p:sp>
        <p:nvSpPr>
          <p:cNvPr id="9" name="Rectangle 8"/>
          <p:cNvSpPr>
            <a:spLocks noChangeArrowheads="1"/>
          </p:cNvSpPr>
          <p:nvPr/>
        </p:nvSpPr>
        <p:spPr bwMode="auto">
          <a:xfrm>
            <a:off x="2336192" y="4935538"/>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6192" y="5727701"/>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399134"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Student</a:t>
            </a:r>
          </a:p>
        </p:txBody>
      </p:sp>
      <p:sp>
        <p:nvSpPr>
          <p:cNvPr id="12" name="Rectangle 11"/>
          <p:cNvSpPr>
            <a:spLocks noChangeArrowheads="1"/>
          </p:cNvSpPr>
          <p:nvPr/>
        </p:nvSpPr>
        <p:spPr bwMode="auto">
          <a:xfrm>
            <a:off x="6399134" y="4945063"/>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399134" y="5737226"/>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68840"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4759480"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7014787"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6805427"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AutoShape 6"/>
          <p:cNvSpPr>
            <a:spLocks noChangeArrowheads="1"/>
          </p:cNvSpPr>
          <p:nvPr/>
        </p:nvSpPr>
        <p:spPr bwMode="auto">
          <a:xfrm>
            <a:off x="982068" y="3495631"/>
            <a:ext cx="2772714" cy="596198"/>
          </a:xfrm>
          <a:prstGeom prst="wedgeRoundRectCallout">
            <a:avLst>
              <a:gd name="adj1" fmla="val 58646"/>
              <a:gd name="adj2" fmla="val 921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2" name="AutoShape 6"/>
          <p:cNvSpPr>
            <a:spLocks noChangeArrowheads="1"/>
          </p:cNvSpPr>
          <p:nvPr/>
        </p:nvSpPr>
        <p:spPr bwMode="auto">
          <a:xfrm>
            <a:off x="8151812" y="3495631"/>
            <a:ext cx="2772714" cy="596198"/>
          </a:xfrm>
          <a:prstGeom prst="wedgeRoundRectCallout">
            <a:avLst>
              <a:gd name="adj1" fmla="val -53889"/>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3" name="AutoShape 6"/>
          <p:cNvSpPr>
            <a:spLocks noChangeArrowheads="1"/>
          </p:cNvSpPr>
          <p:nvPr/>
        </p:nvSpPr>
        <p:spPr bwMode="auto">
          <a:xfrm>
            <a:off x="6627812" y="742244"/>
            <a:ext cx="2286000" cy="596198"/>
          </a:xfrm>
          <a:prstGeom prst="wedgeRoundRectCallout">
            <a:avLst>
              <a:gd name="adj1" fmla="val -73036"/>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 class</a:t>
            </a:r>
            <a:endParaRPr lang="bg-BG" sz="3200" dirty="0">
              <a:solidFill>
                <a:schemeClr val="tx2">
                  <a:lumMod val="75000"/>
                </a:schemeClr>
              </a:solidFill>
            </a:endParaRPr>
          </a:p>
        </p:txBody>
      </p:sp>
    </p:spTree>
    <p:extLst>
      <p:ext uri="{BB962C8B-B14F-4D97-AF65-F5344CB8AC3E}">
        <p14:creationId xmlns:p14="http://schemas.microsoft.com/office/powerpoint/2010/main" val="23265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tx2">
                    <a:lumMod val="75000"/>
                  </a:schemeClr>
                </a:solidFill>
                <a:latin typeface="+mn-lt"/>
                <a:ea typeface="+mn-ea"/>
                <a:cs typeface="+mn-cs"/>
              </a:rPr>
              <a:t>Inheritance</a:t>
            </a:r>
            <a:r>
              <a:rPr lang="en-US" dirty="0">
                <a:latin typeface="+mn-lt"/>
                <a:ea typeface="+mn-ea"/>
                <a:cs typeface="+mn-cs"/>
              </a:rPr>
              <a:t> leads to </a:t>
            </a:r>
            <a:r>
              <a:rPr lang="en-US" dirty="0">
                <a:solidFill>
                  <a:schemeClr val="tx2">
                    <a:lumMod val="75000"/>
                  </a:schemeClr>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grpSp>
        <p:nvGrpSpPr>
          <p:cNvPr id="56" name="Group 55"/>
          <p:cNvGrpSpPr/>
          <p:nvPr/>
        </p:nvGrpSpPr>
        <p:grpSpPr>
          <a:xfrm>
            <a:off x="1448593" y="2438400"/>
            <a:ext cx="9141619" cy="3810000"/>
            <a:chOff x="457200" y="2587625"/>
            <a:chExt cx="6858000" cy="3387725"/>
          </a:xfrm>
        </p:grpSpPr>
        <p:sp>
          <p:nvSpPr>
            <p:cNvPr id="2058" name="Text Box 16"/>
            <p:cNvSpPr txBox="1">
              <a:spLocks noChangeArrowheads="1"/>
            </p:cNvSpPr>
            <p:nvPr/>
          </p:nvSpPr>
          <p:spPr bwMode="auto">
            <a:xfrm>
              <a:off x="2943226" y="2587625"/>
              <a:ext cx="2314574"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Game</a:t>
              </a:r>
            </a:p>
          </p:txBody>
        </p:sp>
        <p:sp>
          <p:nvSpPr>
            <p:cNvPr id="2059" name="Text Box 17"/>
            <p:cNvSpPr txBox="1">
              <a:spLocks noChangeArrowheads="1"/>
            </p:cNvSpPr>
            <p:nvPr/>
          </p:nvSpPr>
          <p:spPr bwMode="auto">
            <a:xfrm>
              <a:off x="4476750" y="3590925"/>
              <a:ext cx="283845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MultiplePlayersGame</a:t>
              </a:r>
            </a:p>
          </p:txBody>
        </p:sp>
        <p:sp>
          <p:nvSpPr>
            <p:cNvPr id="2060" name="Text Box 18"/>
            <p:cNvSpPr txBox="1">
              <a:spLocks noChangeArrowheads="1"/>
            </p:cNvSpPr>
            <p:nvPr/>
          </p:nvSpPr>
          <p:spPr bwMode="auto">
            <a:xfrm>
              <a:off x="44196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BoardGame</a:t>
              </a:r>
            </a:p>
          </p:txBody>
        </p:sp>
        <p:sp>
          <p:nvSpPr>
            <p:cNvPr id="2061" name="Text Box 19"/>
            <p:cNvSpPr txBox="1">
              <a:spLocks noChangeArrowheads="1"/>
            </p:cNvSpPr>
            <p:nvPr/>
          </p:nvSpPr>
          <p:spPr bwMode="auto">
            <a:xfrm>
              <a:off x="3733800" y="5591175"/>
              <a:ext cx="1371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Chess</a:t>
              </a:r>
            </a:p>
          </p:txBody>
        </p:sp>
        <p:sp>
          <p:nvSpPr>
            <p:cNvPr id="2062" name="Text Box 20"/>
            <p:cNvSpPr txBox="1">
              <a:spLocks noChangeArrowheads="1"/>
            </p:cNvSpPr>
            <p:nvPr/>
          </p:nvSpPr>
          <p:spPr bwMode="auto">
            <a:xfrm>
              <a:off x="5334000" y="558800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Backgammon</a:t>
              </a:r>
            </a:p>
          </p:txBody>
        </p:sp>
        <p:sp>
          <p:nvSpPr>
            <p:cNvPr id="2063" name="Text Box 21"/>
            <p:cNvSpPr txBox="1">
              <a:spLocks noChangeArrowheads="1"/>
            </p:cNvSpPr>
            <p:nvPr/>
          </p:nvSpPr>
          <p:spPr bwMode="auto">
            <a:xfrm>
              <a:off x="1143000" y="3590925"/>
              <a:ext cx="2514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SinglePlayerGame</a:t>
              </a: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Minesweeper</a:t>
              </a:r>
            </a:p>
          </p:txBody>
        </p:sp>
        <p:sp>
          <p:nvSpPr>
            <p:cNvPr id="41" name="Text Box 18"/>
            <p:cNvSpPr txBox="1">
              <a:spLocks noChangeArrowheads="1"/>
            </p:cNvSpPr>
            <p:nvPr/>
          </p:nvSpPr>
          <p:spPr bwMode="auto">
            <a:xfrm>
              <a:off x="25908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Solitaire</a:t>
              </a: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t>
              </a:r>
            </a:p>
          </p:txBody>
        </p:sp>
      </p:grpSp>
      <p:sp>
        <p:nvSpPr>
          <p:cNvPr id="57" name="Freeform 147"/>
          <p:cNvSpPr>
            <a:spLocks/>
          </p:cNvSpPr>
          <p:nvPr/>
        </p:nvSpPr>
        <p:spPr bwMode="auto">
          <a:xfrm>
            <a:off x="3873661" y="4109052"/>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4020115" y="4278480"/>
            <a:ext cx="69391"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3480064" y="5562601"/>
            <a:ext cx="1111646"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sz="2000" b="1" noProof="1">
                <a:solidFill>
                  <a:schemeClr val="tx2"/>
                </a:solidFill>
                <a:effectLst>
                  <a:outerShdw blurRad="38100" dist="38100" dir="2700000" algn="tl">
                    <a:srgbClr val="000000">
                      <a:alpha val="43137"/>
                    </a:srgbClr>
                  </a:outerShdw>
                </a:effectLst>
                <a:latin typeface="Consolas" pitchFamily="49" charset="0"/>
              </a:rPr>
              <a:t>…</a:t>
            </a:r>
          </a:p>
        </p:txBody>
      </p:sp>
      <p:sp>
        <p:nvSpPr>
          <p:cNvPr id="3" name="Slide Number Placeholder 2"/>
          <p:cNvSpPr>
            <a:spLocks noGrp="1"/>
          </p:cNvSpPr>
          <p:nvPr>
            <p:ph type="sldNum" sz="quarter" idx="4"/>
          </p:nvPr>
        </p:nvSpPr>
        <p:spPr/>
        <p:txBody>
          <a:bodyPr/>
          <a:lstStyle/>
          <a:p>
            <a:fld id="{C014DD1E-5D91-48A3-AD6D-45FBA980D106}" type="slidenum">
              <a:rPr lang="en-US" smtClean="0"/>
              <a:pPr/>
              <a:t>7</a:t>
            </a:fld>
            <a:endParaRPr lang="en-US" dirty="0"/>
          </a:p>
        </p:txBody>
      </p:sp>
      <p:sp>
        <p:nvSpPr>
          <p:cNvPr id="34" name="AutoShape 6"/>
          <p:cNvSpPr>
            <a:spLocks noChangeArrowheads="1"/>
          </p:cNvSpPr>
          <p:nvPr/>
        </p:nvSpPr>
        <p:spPr bwMode="auto">
          <a:xfrm>
            <a:off x="7994217" y="1815968"/>
            <a:ext cx="3854526" cy="825108"/>
          </a:xfrm>
          <a:prstGeom prst="wedgeRoundRectCallout">
            <a:avLst>
              <a:gd name="adj1" fmla="val -57767"/>
              <a:gd name="adj2" fmla="val 658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classes hold common characteristics</a:t>
            </a:r>
            <a:endParaRPr lang="bg-BG" sz="2800" dirty="0">
              <a:solidFill>
                <a:schemeClr val="tx2">
                  <a:lumMod val="75000"/>
                </a:schemeClr>
              </a:solidFill>
            </a:endParaRPr>
          </a:p>
        </p:txBody>
      </p:sp>
    </p:spTree>
    <p:extLst>
      <p:ext uri="{BB962C8B-B14F-4D97-AF65-F5344CB8AC3E}">
        <p14:creationId xmlns:p14="http://schemas.microsoft.com/office/powerpoint/2010/main" val="2558889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dirty="0"/>
              <a:t> </a:t>
            </a:r>
            <a:r>
              <a:rPr lang="en-GB" dirty="0"/>
              <a:t>– Java Collection</a:t>
            </a:r>
            <a:endParaRPr lang="bg-BG" sz="4000" dirty="0"/>
          </a:p>
        </p:txBody>
      </p:sp>
      <p:grpSp>
        <p:nvGrpSpPr>
          <p:cNvPr id="56" name="Group 55"/>
          <p:cNvGrpSpPr/>
          <p:nvPr/>
        </p:nvGrpSpPr>
        <p:grpSpPr>
          <a:xfrm>
            <a:off x="602611" y="1244340"/>
            <a:ext cx="10805211" cy="5055127"/>
            <a:chOff x="-177453" y="2075424"/>
            <a:chExt cx="8106020" cy="4494856"/>
          </a:xfrm>
        </p:grpSpPr>
        <p:sp>
          <p:nvSpPr>
            <p:cNvPr id="2058" name="Text Box 16"/>
            <p:cNvSpPr txBox="1">
              <a:spLocks noChangeArrowheads="1"/>
            </p:cNvSpPr>
            <p:nvPr/>
          </p:nvSpPr>
          <p:spPr bwMode="auto">
            <a:xfrm>
              <a:off x="2684843" y="2677732"/>
              <a:ext cx="2314574"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Deque</a:t>
              </a:r>
            </a:p>
          </p:txBody>
        </p:sp>
        <p:sp>
          <p:nvSpPr>
            <p:cNvPr id="2061" name="Text Box 19"/>
            <p:cNvSpPr txBox="1">
              <a:spLocks noChangeArrowheads="1"/>
            </p:cNvSpPr>
            <p:nvPr/>
          </p:nvSpPr>
          <p:spPr bwMode="auto">
            <a:xfrm>
              <a:off x="2849021" y="6186100"/>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GB" b="1" noProof="1">
                  <a:effectLst>
                    <a:outerShdw blurRad="38100" dist="38100" dir="2700000" algn="tl">
                      <a:srgbClr val="000000">
                        <a:alpha val="43137"/>
                      </a:srgbClr>
                    </a:outerShdw>
                  </a:effectLst>
                  <a:latin typeface="Consolas" pitchFamily="49" charset="0"/>
                </a:rPr>
                <a:t>SortedSet</a:t>
              </a:r>
              <a:endParaRPr lang="en-US" b="1" noProof="1">
                <a:effectLst>
                  <a:outerShdw blurRad="38100" dist="38100" dir="2700000" algn="tl">
                    <a:srgbClr val="000000">
                      <a:alpha val="43137"/>
                    </a:srgbClr>
                  </a:outerShdw>
                </a:effectLst>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TreeSet</a:t>
              </a:r>
            </a:p>
          </p:txBody>
        </p:sp>
      </p:grpSp>
      <p:sp>
        <p:nvSpPr>
          <p:cNvPr id="3" name="Slide Number Placeholder 2"/>
          <p:cNvSpPr>
            <a:spLocks noGrp="1"/>
          </p:cNvSpPr>
          <p:nvPr>
            <p:ph type="sldNum" sz="quarter" idx="4"/>
          </p:nvPr>
        </p:nvSpPr>
        <p:spPr/>
        <p:txBody>
          <a:bodyPr/>
          <a:lstStyle/>
          <a:p>
            <a:fld id="{C014DD1E-5D91-48A3-AD6D-45FBA980D106}" type="slidenum">
              <a:rPr lang="en-US" smtClean="0"/>
              <a:pPr/>
              <a:t>8</a:t>
            </a:fld>
            <a:endParaRPr lang="en-US" dirty="0"/>
          </a:p>
        </p:txBody>
      </p:sp>
      <p:cxnSp>
        <p:nvCxnSpPr>
          <p:cNvPr id="66" name="Straight Arrow Connector 65"/>
          <p:cNvCxnSpPr>
            <a:cxnSpLocks/>
            <a:stCxn id="61" idx="0"/>
            <a:endCxn id="60" idx="2"/>
          </p:cNvCxnSpPr>
          <p:nvPr/>
        </p:nvCxnSpPr>
        <p:spPr>
          <a:xfrm flipV="1">
            <a:off x="1862612" y="5562600"/>
            <a:ext cx="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60262" y="-684979"/>
            <a:ext cx="16831" cy="7038670"/>
          </a:xfrm>
          <a:prstGeom prst="bentConnector3">
            <a:avLst>
              <a:gd name="adj1" fmla="val -1358208"/>
            </a:avLst>
          </a:prstGeom>
          <a:ln w="38100"/>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122612" y="3041972"/>
            <a:ext cx="586731" cy="2304598"/>
          </a:xfrm>
          <a:prstGeom prst="bentConnector3">
            <a:avLst>
              <a:gd name="adj1" fmla="val 138962"/>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122612" y="3810000"/>
            <a:ext cx="824872" cy="125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122612" y="4572000"/>
            <a:ext cx="824872" cy="125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56789" y="2353785"/>
            <a:ext cx="3871" cy="4656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56785" y="3251461"/>
            <a:ext cx="4" cy="3550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625852" y="3035430"/>
            <a:ext cx="70936" cy="2241299"/>
          </a:xfrm>
          <a:prstGeom prst="bentConnector3">
            <a:avLst>
              <a:gd name="adj1" fmla="val 422262"/>
            </a:avLst>
          </a:prstGeom>
          <a:ln w="38100"/>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85853" y="5492760"/>
            <a:ext cx="11007" cy="374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48013" y="3058803"/>
            <a:ext cx="659809" cy="1390677"/>
          </a:xfrm>
          <a:prstGeom prst="bentConnector3">
            <a:avLst>
              <a:gd name="adj1" fmla="val 134646"/>
            </a:avLst>
          </a:prstGeom>
          <a:ln w="38100"/>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228012" y="3058802"/>
            <a:ext cx="12700" cy="2211629"/>
          </a:xfrm>
          <a:prstGeom prst="bentConnector3">
            <a:avLst>
              <a:gd name="adj1" fmla="val 1800000"/>
            </a:avLst>
          </a:prstGeom>
          <a:ln w="38100"/>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88013" y="5486462"/>
            <a:ext cx="0" cy="3809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60660" y="1676401"/>
            <a:ext cx="0" cy="245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407822" y="3768877"/>
            <a:ext cx="207511" cy="263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8577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188815" y="40341"/>
            <a:ext cx="9577597" cy="1110780"/>
          </a:xfrm>
          <a:prstGeom prst="rect">
            <a:avLst/>
          </a:prstGeom>
        </p:spPr>
        <p:txBody>
          <a:bodyPr anchor="ctr" anchorCtr="0"/>
          <a:lstStyle/>
          <a:p>
            <a:pPr>
              <a:lnSpc>
                <a:spcPts val="4000"/>
              </a:lnSpc>
              <a:defRPr/>
            </a:pPr>
            <a:r>
              <a:rPr lang="en-GB" sz="4000" dirty="0"/>
              <a:t>Java Platform Class Hierarchy</a:t>
            </a:r>
            <a:endParaRPr lang="bg-BG" sz="4000" dirty="0"/>
          </a:p>
        </p:txBody>
      </p:sp>
      <p:sp>
        <p:nvSpPr>
          <p:cNvPr id="3" name="Slide Number Placeholder 2"/>
          <p:cNvSpPr>
            <a:spLocks noGrp="1"/>
          </p:cNvSpPr>
          <p:nvPr>
            <p:ph type="sldNum" sz="quarter" idx="4"/>
          </p:nvPr>
        </p:nvSpPr>
        <p:spPr/>
        <p:txBody>
          <a:bodyPr/>
          <a:lstStyle/>
          <a:p>
            <a:fld id="{C014DD1E-5D91-48A3-AD6D-45FBA980D106}" type="slidenum">
              <a:rPr lang="en-US" smtClean="0"/>
              <a:pPr/>
              <a:t>9</a:t>
            </a:fld>
            <a:endParaRPr lang="en-US" dirty="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2"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
        <p:nvSpPr>
          <p:cNvPr id="37" name="Rectangle 3"/>
          <p:cNvSpPr>
            <a:spLocks noGrp="1" noChangeArrowheads="1"/>
          </p:cNvSpPr>
          <p:nvPr>
            <p:ph idx="1"/>
          </p:nvPr>
        </p:nvSpPr>
        <p:spPr>
          <a:xfrm>
            <a:off x="190413" y="1151121"/>
            <a:ext cx="11804822" cy="5570355"/>
          </a:xfrm>
          <a:prstGeom prst="rect">
            <a:avLst/>
          </a:prstGeom>
        </p:spPr>
        <p:txBody>
          <a:bodyPr/>
          <a:lstStyle/>
          <a:p>
            <a:pPr>
              <a:lnSpc>
                <a:spcPct val="100000"/>
              </a:lnSpc>
              <a:spcBef>
                <a:spcPct val="50000"/>
              </a:spcBef>
              <a:defRPr/>
            </a:pPr>
            <a:r>
              <a:rPr lang="en-US" dirty="0">
                <a:solidFill>
                  <a:schemeClr val="tx2">
                    <a:lumMod val="75000"/>
                  </a:schemeClr>
                </a:solidFill>
                <a:latin typeface="+mn-lt"/>
                <a:ea typeface="+mn-ea"/>
                <a:cs typeface="+mn-cs"/>
              </a:rPr>
              <a:t>Object </a:t>
            </a:r>
            <a:r>
              <a:rPr lang="en-US" dirty="0">
                <a:latin typeface="+mn-lt"/>
                <a:ea typeface="+mn-ea"/>
                <a:cs typeface="+mn-cs"/>
              </a:rPr>
              <a:t>is at the root of Java Class Hierarchy</a:t>
            </a:r>
            <a:endParaRPr lang="bg-BG" dirty="0">
              <a:latin typeface="+mn-lt"/>
              <a:ea typeface="+mn-ea"/>
              <a:cs typeface="+mn-cs"/>
            </a:endParaRPr>
          </a:p>
        </p:txBody>
      </p:sp>
    </p:spTree>
    <p:extLst>
      <p:ext uri="{BB962C8B-B14F-4D97-AF65-F5344CB8AC3E}">
        <p14:creationId xmlns:p14="http://schemas.microsoft.com/office/powerpoint/2010/main" val="1663144653"/>
      </p:ext>
    </p:extLst>
  </p:cSld>
  <p:clrMapOvr>
    <a:masterClrMapping/>
  </p:clrMapOvr>
  <p:transition/>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6063</Words>
  <Application>Microsoft Office PowerPoint</Application>
  <PresentationFormat>Custom</PresentationFormat>
  <Paragraphs>751</Paragraphs>
  <Slides>47</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Consolas</vt:lpstr>
      <vt:lpstr>Wingdings</vt:lpstr>
      <vt:lpstr>Wingdings 2</vt:lpstr>
      <vt:lpstr>SoftUni 16x9</vt:lpstr>
      <vt:lpstr>Inheritance</vt:lpstr>
      <vt:lpstr>Table of Contents</vt:lpstr>
      <vt:lpstr>Questions</vt:lpstr>
      <vt:lpstr>Inheritance</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Multilevel Inheritance</vt:lpstr>
      <vt:lpstr>Problem: Hierarchical Inheritance</vt:lpstr>
      <vt:lpstr>Inheritance</vt:lpstr>
      <vt:lpstr>Reusing Classes</vt:lpstr>
      <vt:lpstr>Inheritance and Access Modifiers</vt:lpstr>
      <vt:lpstr>Shadowing Variables</vt:lpstr>
      <vt:lpstr>Shadowing Variables - Access</vt:lpstr>
      <vt:lpstr>Overriding Derived Methods</vt:lpstr>
      <vt:lpstr>Final Methods</vt:lpstr>
      <vt:lpstr>Final Classes</vt:lpstr>
      <vt:lpstr>Problem: Fragile Base Class</vt:lpstr>
      <vt:lpstr>Solution: Fragile Base Class (Fragile)</vt:lpstr>
      <vt:lpstr>Solution: Fragile Base Class</vt:lpstr>
      <vt:lpstr>Inheritance Benefits - Abstraction</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When to Use Inheritance</vt:lpstr>
      <vt:lpstr>Reusing Classes</vt:lpstr>
      <vt:lpstr>Summary</vt:lpstr>
      <vt:lpstr>Inheritance</vt:lpstr>
      <vt:lpstr>License</vt:lpstr>
      <vt:lpstr>Free Trainings @ Software University</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Java OOP Basics Course</dc:subject>
  <dc:creator/>
  <cp:keywords>OOP, programming, course, SoftUni, Software University; Java</cp:keywords>
  <dc:description>Software University Foundation - http://softuni.org</dc:description>
  <cp:lastModifiedBy/>
  <cp:revision>1</cp:revision>
  <dcterms:created xsi:type="dcterms:W3CDTF">2014-01-02T17:00:34Z</dcterms:created>
  <dcterms:modified xsi:type="dcterms:W3CDTF">2017-03-02T11:54:26Z</dcterms:modified>
  <cp:category>programming,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