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34"/>
  </p:notesMasterIdLst>
  <p:handoutMasterIdLst>
    <p:handoutMasterId r:id="rId35"/>
  </p:handoutMasterIdLst>
  <p:sldIdLst>
    <p:sldId id="394" r:id="rId3"/>
    <p:sldId id="523" r:id="rId4"/>
    <p:sldId id="734" r:id="rId5"/>
    <p:sldId id="707" r:id="rId6"/>
    <p:sldId id="708" r:id="rId7"/>
    <p:sldId id="760" r:id="rId8"/>
    <p:sldId id="767" r:id="rId9"/>
    <p:sldId id="768" r:id="rId10"/>
    <p:sldId id="769" r:id="rId11"/>
    <p:sldId id="735" r:id="rId12"/>
    <p:sldId id="736" r:id="rId13"/>
    <p:sldId id="761" r:id="rId14"/>
    <p:sldId id="762" r:id="rId15"/>
    <p:sldId id="745" r:id="rId16"/>
    <p:sldId id="737" r:id="rId17"/>
    <p:sldId id="744" r:id="rId18"/>
    <p:sldId id="764" r:id="rId19"/>
    <p:sldId id="765" r:id="rId20"/>
    <p:sldId id="775" r:id="rId21"/>
    <p:sldId id="766" r:id="rId22"/>
    <p:sldId id="747" r:id="rId23"/>
    <p:sldId id="770" r:id="rId24"/>
    <p:sldId id="763" r:id="rId25"/>
    <p:sldId id="771" r:id="rId26"/>
    <p:sldId id="772" r:id="rId27"/>
    <p:sldId id="773" r:id="rId28"/>
    <p:sldId id="774" r:id="rId29"/>
    <p:sldId id="591" r:id="rId30"/>
    <p:sldId id="776" r:id="rId31"/>
    <p:sldId id="758" r:id="rId32"/>
    <p:sldId id="759" r:id="rId3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63AFAA-3DD2-4B69-90C6-D735664EC4D4}">
          <p14:sldIdLst>
            <p14:sldId id="394"/>
            <p14:sldId id="523"/>
            <p14:sldId id="734"/>
          </p14:sldIdLst>
        </p14:section>
        <p14:section name="Polymorphism" id="{61EBE757-1BF8-4D16-A04A-53DF817BA7F2}">
          <p14:sldIdLst>
            <p14:sldId id="707"/>
            <p14:sldId id="708"/>
            <p14:sldId id="760"/>
            <p14:sldId id="767"/>
            <p14:sldId id="768"/>
            <p14:sldId id="769"/>
            <p14:sldId id="735"/>
            <p14:sldId id="736"/>
            <p14:sldId id="761"/>
            <p14:sldId id="762"/>
            <p14:sldId id="745"/>
            <p14:sldId id="737"/>
            <p14:sldId id="744"/>
            <p14:sldId id="764"/>
            <p14:sldId id="765"/>
            <p14:sldId id="775"/>
            <p14:sldId id="766"/>
          </p14:sldIdLst>
        </p14:section>
        <p14:section name="Abstract Method" id="{D43BD235-F302-4AA3-BB16-BBB09855090B}">
          <p14:sldIdLst>
            <p14:sldId id="747"/>
            <p14:sldId id="770"/>
            <p14:sldId id="763"/>
            <p14:sldId id="771"/>
            <p14:sldId id="772"/>
            <p14:sldId id="773"/>
            <p14:sldId id="774"/>
            <p14:sldId id="591"/>
            <p14:sldId id="776"/>
            <p14:sldId id="758"/>
            <p14:sldId id="759"/>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91"/>
    <a:srgbClr val="D2A010"/>
    <a:srgbClr val="FFFFFF"/>
    <a:srgbClr val="C6C0AA"/>
    <a:srgbClr val="F9F0AB"/>
    <a:srgbClr val="F9E6AB"/>
    <a:srgbClr val="F9FAAB"/>
    <a:srgbClr val="7676AA"/>
    <a:srgbClr val="603A14"/>
    <a:srgbClr val="E85C0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4434" autoAdjust="0"/>
  </p:normalViewPr>
  <p:slideViewPr>
    <p:cSldViewPr>
      <p:cViewPr varScale="1">
        <p:scale>
          <a:sx n="74" d="100"/>
          <a:sy n="74" d="100"/>
        </p:scale>
        <p:origin x="408" y="7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74"/>
    </p:cViewPr>
  </p:sorterViewPr>
  <p:notesViewPr>
    <p:cSldViewPr showGuides="1">
      <p:cViewPr>
        <p:scale>
          <a:sx n="150" d="100"/>
          <a:sy n="150" d="100"/>
        </p:scale>
        <p:origin x="-618" y="13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3/27/2017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3/27/2017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245625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r>
              <a:rPr lang="bg-BG" dirty="0" smtClean="0"/>
              <a:t> (</a:t>
            </a:r>
            <a:r>
              <a:rPr lang="en-US" dirty="0" smtClean="0"/>
              <a:t>look at View -&gt; Notes Page)</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Rectangle 5"/>
          <p:cNvSpPr>
            <a:spLocks noChangeArrowheads="1"/>
          </p:cNvSpPr>
          <p:nvPr/>
        </p:nvSpPr>
        <p:spPr bwMode="auto">
          <a:xfrm>
            <a:off x="457200" y="4876800"/>
            <a:ext cx="5943600" cy="271110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1800" noProof="1"/>
              <a:t>public static void main(String[] args) {</a:t>
            </a:r>
          </a:p>
          <a:p>
            <a:r>
              <a:rPr lang="en-US" sz="1800" noProof="1" smtClean="0"/>
              <a:t>    Vegetarian </a:t>
            </a:r>
            <a:r>
              <a:rPr lang="en-US" sz="1800" noProof="1"/>
              <a:t>babyDeer = new Deer</a:t>
            </a:r>
            <a:r>
              <a:rPr lang="en-US" sz="1800" noProof="1" smtClean="0"/>
              <a:t>();</a:t>
            </a:r>
          </a:p>
          <a:p>
            <a:r>
              <a:rPr lang="en-US" sz="1800" noProof="1"/>
              <a:t> </a:t>
            </a:r>
            <a:r>
              <a:rPr lang="en-US" sz="1800" noProof="1" smtClean="0"/>
              <a:t>   Vegetarian babyElephant  = new Elephant();</a:t>
            </a:r>
          </a:p>
          <a:p>
            <a:endParaRPr lang="en-US" sz="1800" noProof="1"/>
          </a:p>
          <a:p>
            <a:r>
              <a:rPr lang="nn-NO" sz="1800" noProof="1" smtClean="0"/>
              <a:t>    List&lt;</a:t>
            </a:r>
            <a:r>
              <a:rPr lang="nn-NO" sz="1800" noProof="1" smtClean="0">
                <a:solidFill>
                  <a:schemeClr val="tx2">
                    <a:lumMod val="75000"/>
                  </a:schemeClr>
                </a:solidFill>
              </a:rPr>
              <a:t>Vegetarian</a:t>
            </a:r>
            <a:r>
              <a:rPr lang="nn-NO" sz="1800" noProof="1"/>
              <a:t>&gt; vegetarianAnimals = new ArrayList&lt;&gt;();</a:t>
            </a:r>
          </a:p>
          <a:p>
            <a:endParaRPr lang="nn-NO" sz="1800" noProof="1"/>
          </a:p>
          <a:p>
            <a:r>
              <a:rPr lang="nn-NO" sz="1800" noProof="1" smtClean="0"/>
              <a:t>    vegetarianAnimals.add(</a:t>
            </a:r>
            <a:r>
              <a:rPr lang="nn-NO" sz="1800" noProof="1" smtClean="0">
                <a:solidFill>
                  <a:schemeClr val="tx2">
                    <a:lumMod val="75000"/>
                  </a:schemeClr>
                </a:solidFill>
              </a:rPr>
              <a:t>babyDeer</a:t>
            </a:r>
            <a:r>
              <a:rPr lang="nn-NO" sz="1800" noProof="1"/>
              <a:t>);</a:t>
            </a:r>
          </a:p>
          <a:p>
            <a:r>
              <a:rPr lang="nn-NO" sz="1800" noProof="1" smtClean="0"/>
              <a:t>    vegetarianAnimals.add(</a:t>
            </a:r>
            <a:r>
              <a:rPr lang="nn-NO" sz="1800" noProof="1" smtClean="0">
                <a:solidFill>
                  <a:schemeClr val="tx2">
                    <a:lumMod val="75000"/>
                  </a:schemeClr>
                </a:solidFill>
              </a:rPr>
              <a:t>babyElephant</a:t>
            </a:r>
            <a:r>
              <a:rPr lang="nn-NO" sz="1800" noProof="1"/>
              <a:t>);</a:t>
            </a:r>
            <a:endParaRPr lang="en-US" sz="1800" noProof="1"/>
          </a:p>
          <a:p>
            <a:r>
              <a:rPr lang="en-US" sz="1800" noProof="1" smtClean="0"/>
              <a:t>}</a:t>
            </a:r>
            <a:endParaRPr lang="en-US" sz="1800" noProof="1"/>
          </a:p>
        </p:txBody>
      </p:sp>
    </p:spTree>
    <p:extLst>
      <p:ext uri="{BB962C8B-B14F-4D97-AF65-F5344CB8AC3E}">
        <p14:creationId xmlns:p14="http://schemas.microsoft.com/office/powerpoint/2010/main" val="4220986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3461380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330404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a:t>
            </a:r>
            <a:r>
              <a:rPr lang="en-US" dirty="0" smtClean="0">
                <a:solidFill>
                  <a:schemeClr val="tx1">
                    <a:lumMod val="40000"/>
                    <a:lumOff val="60000"/>
                  </a:schemeClr>
                </a:solidFill>
              </a:rPr>
              <a:t>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446748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2774407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3993220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But they can be </a:t>
            </a:r>
            <a:r>
              <a:rPr lang="en-US" dirty="0" err="1">
                <a:solidFill>
                  <a:schemeClr val="tx1">
                    <a:lumMod val="40000"/>
                    <a:lumOff val="60000"/>
                  </a:schemeClr>
                </a:solidFill>
              </a:rPr>
              <a:t>subclassed</a:t>
            </a:r>
            <a:r>
              <a:rPr lang="en-US" dirty="0" smtClean="0">
                <a:solidFill>
                  <a:schemeClr val="tx1">
                    <a:lumMod val="40000"/>
                    <a:lumOff val="60000"/>
                  </a:schemeClr>
                </a:solidFill>
              </a:rPr>
              <a:t>.</a:t>
            </a:r>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1799935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Tree>
    <p:extLst>
      <p:ext uri="{BB962C8B-B14F-4D97-AF65-F5344CB8AC3E}">
        <p14:creationId xmlns:p14="http://schemas.microsoft.com/office/powerpoint/2010/main" val="1717942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Tree>
    <p:extLst>
      <p:ext uri="{BB962C8B-B14F-4D97-AF65-F5344CB8AC3E}">
        <p14:creationId xmlns:p14="http://schemas.microsoft.com/office/powerpoint/2010/main" val="90881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657B27E-985F-48B3-8850-E7A19971FA51}" type="slidenum">
              <a:rPr lang="en-US"/>
              <a:pPr/>
              <a:t>2</a:t>
            </a:fld>
            <a:r>
              <a:rPr lang="en-US" dirty="0"/>
              <a:t>##</a:t>
            </a: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3006775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Tree>
    <p:extLst>
      <p:ext uri="{BB962C8B-B14F-4D97-AF65-F5344CB8AC3E}">
        <p14:creationId xmlns:p14="http://schemas.microsoft.com/office/powerpoint/2010/main" val="4013377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Tree>
    <p:extLst>
      <p:ext uri="{BB962C8B-B14F-4D97-AF65-F5344CB8AC3E}">
        <p14:creationId xmlns:p14="http://schemas.microsoft.com/office/powerpoint/2010/main" val="4177251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BE65B3B-E6E2-4525-8F2E-49AC8F612DB9}" type="slidenum">
              <a:rPr lang="en-US"/>
              <a:pPr/>
              <a:t>28</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1170439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764245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3762762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76095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Polymorphism is the ability of an object to take on many forms. The most common use of polymorphism in OOP occurs when a parent class reference is used to refer to a child class object</a:t>
            </a:r>
            <a:r>
              <a:rPr lang="en-US" sz="1600" b="0" i="0" kern="1200" dirty="0" smtClean="0">
                <a:solidFill>
                  <a:schemeClr val="tx1"/>
                </a:solidFill>
                <a:effectLst/>
                <a:latin typeface="+mn-lt"/>
                <a:ea typeface="+mn-ea"/>
                <a:cs typeface="+mn-cs"/>
              </a:rPr>
              <a:t>.</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372491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884949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749955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Tree>
    <p:extLst>
      <p:ext uri="{BB962C8B-B14F-4D97-AF65-F5344CB8AC3E}">
        <p14:creationId xmlns:p14="http://schemas.microsoft.com/office/powerpoint/2010/main" val="2699382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1351493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a:t>
            </a:r>
            <a:r>
              <a:rPr lang="en-US" dirty="0" smtClean="0">
                <a:solidFill>
                  <a:schemeClr val="tx1">
                    <a:lumMod val="40000"/>
                    <a:lumOff val="60000"/>
                  </a:schemeClr>
                </a:solidFill>
              </a:rPr>
              <a:t>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092123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descr="D:\_WORK PROJECTS\Nakov\Presentation Slides Design\STORE\Software University Foundation Logo BG and ENG black WHITOUT background CMYK.png"/>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15" name="Picture 14"/>
          <p:cNvPicPr>
            <a:picLocks noChangeAspect="1"/>
          </p:cNvPicPr>
          <p:nvPr userDrawn="1"/>
        </p:nvPicPr>
        <p:blipFill>
          <a:blip r:embed="rId13" cstate="print"/>
          <a:stretch>
            <a:fillRect/>
          </a:stretch>
        </p:blipFill>
        <p:spPr>
          <a:xfrm rot="20967714">
            <a:off x="457076" y="2405125"/>
            <a:ext cx="2338944" cy="2395502"/>
          </a:xfrm>
          <a:prstGeom prst="rect">
            <a:avLst/>
          </a:prstGeom>
        </p:spPr>
      </p:pic>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en-US" sz="6600" b="1" dirty="0">
                <a:solidFill>
                  <a:srgbClr val="F3BE60"/>
                </a:solidFill>
              </a:rPr>
              <a:t>Questions?</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spTree>
    <p:extLst>
      <p:ext uri="{BB962C8B-B14F-4D97-AF65-F5344CB8AC3E}">
        <p14:creationId xmlns:p14="http://schemas.microsoft.com/office/powerpoint/2010/main" val="25292559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creativecommons.org/licenses/by-nc-sa/4.0/"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bg/" TargetMode="External"/><Relationship Id="rId5" Type="http://schemas.openxmlformats.org/officeDocument/2006/relationships/image" Target="../media/image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komfo.com/" TargetMode="External"/><Relationship Id="rId13" Type="http://schemas.openxmlformats.org/officeDocument/2006/relationships/image" Target="../media/image26.png"/><Relationship Id="rId18" Type="http://schemas.openxmlformats.org/officeDocument/2006/relationships/hyperlink" Target="http://netpeak.bg/" TargetMode="External"/><Relationship Id="rId3" Type="http://schemas.openxmlformats.org/officeDocument/2006/relationships/hyperlink" Target="https://softuni.bg/courses/software-technologies" TargetMode="External"/><Relationship Id="rId21" Type="http://schemas.openxmlformats.org/officeDocument/2006/relationships/image" Target="../media/image30.png"/><Relationship Id="rId7" Type="http://schemas.openxmlformats.org/officeDocument/2006/relationships/image" Target="../media/image23.png"/><Relationship Id="rId12" Type="http://schemas.openxmlformats.org/officeDocument/2006/relationships/hyperlink" Target="http://www.softwaregroup-bg.com/" TargetMode="External"/><Relationship Id="rId17" Type="http://schemas.openxmlformats.org/officeDocument/2006/relationships/image" Target="../media/image28.png"/><Relationship Id="rId2" Type="http://schemas.openxmlformats.org/officeDocument/2006/relationships/notesSlide" Target="../notesSlides/notesSlide23.xml"/><Relationship Id="rId16" Type="http://schemas.openxmlformats.org/officeDocument/2006/relationships/hyperlink" Target="http://www.infragistics.com/" TargetMode="External"/><Relationship Id="rId20" Type="http://schemas.openxmlformats.org/officeDocument/2006/relationships/hyperlink" Target="http://www.superhosting.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7.png"/><Relationship Id="rId23" Type="http://schemas.openxmlformats.org/officeDocument/2006/relationships/image" Target="../media/image31.png"/><Relationship Id="rId10" Type="http://schemas.openxmlformats.org/officeDocument/2006/relationships/hyperlink" Target="http://smartit.bg/" TargetMode="External"/><Relationship Id="rId19" Type="http://schemas.openxmlformats.org/officeDocument/2006/relationships/image" Target="../media/image29.png"/><Relationship Id="rId4" Type="http://schemas.openxmlformats.org/officeDocument/2006/relationships/hyperlink" Target="http://www.luxoft.com/" TargetMode="External"/><Relationship Id="rId9" Type="http://schemas.openxmlformats.org/officeDocument/2006/relationships/image" Target="../media/image24.png"/><Relationship Id="rId14" Type="http://schemas.openxmlformats.org/officeDocument/2006/relationships/hyperlink" Target="http://www.indeavr.com/" TargetMode="External"/><Relationship Id="rId22" Type="http://schemas.openxmlformats.org/officeDocument/2006/relationships/hyperlink" Target="http://www.telenor.b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creativecommons.org/licenses/by-nc-sa/3.0/deed.en_US" TargetMode="External"/><Relationship Id="rId3" Type="http://schemas.openxmlformats.org/officeDocument/2006/relationships/hyperlink" Target="http://creativecommons.org/licenses/by-nc-sa/4.0/" TargetMode="External"/><Relationship Id="rId7" Type="http://schemas.openxmlformats.org/officeDocument/2006/relationships/hyperlink" Target="https://telerikacademy.com/Courses/Courses/Details/159"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creativecommons.org/licenses/by-sa/4.0/" TargetMode="External"/><Relationship Id="rId5" Type="http://schemas.openxmlformats.org/officeDocument/2006/relationships/hyperlink" Target="http://www.introprogramming.info/intro-java-book/" TargetMode="Externa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6.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34.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 Id="rId1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2" descr="D:\_WORK PROJECTS\Nakov\Presentation Slides Design\STORE\Software University Foundation Logo BG and ENG black WHITOUT background CMYK.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l="-2033" t="-11972" r="-4044" b="1048"/>
          <a:stretch/>
        </p:blipFill>
        <p:spPr bwMode="auto">
          <a:xfrm>
            <a:off x="825157" y="1887144"/>
            <a:ext cx="2172351" cy="795696"/>
          </a:xfrm>
          <a:prstGeom prst="roundRect">
            <a:avLst>
              <a:gd name="adj" fmla="val 3940"/>
            </a:avLst>
          </a:prstGeom>
          <a:solidFill>
            <a:srgbClr val="231F20">
              <a:alpha val="50000"/>
            </a:srgbClr>
          </a:solidFill>
          <a:ln>
            <a:solidFill>
              <a:schemeClr val="accent1">
                <a:lumMod val="75000"/>
                <a:alpha val="50000"/>
              </a:schemeClr>
            </a:solidFill>
          </a:ln>
        </p:spPr>
      </p:pic>
      <p:sp>
        <p:nvSpPr>
          <p:cNvPr id="17" name="Text Placeholder 6"/>
          <p:cNvSpPr>
            <a:spLocks noGrp="1"/>
          </p:cNvSpPr>
          <p:nvPr>
            <p:ph type="body" sz="quarter" idx="10"/>
          </p:nvPr>
        </p:nvSpPr>
        <p:spPr>
          <a:xfrm>
            <a:off x="760412" y="4343400"/>
            <a:ext cx="3187613" cy="525135"/>
          </a:xfrm>
        </p:spPr>
        <p:txBody>
          <a:bodyPr/>
          <a:lstStyle/>
          <a:p>
            <a:r>
              <a:rPr lang="en-US" dirty="0"/>
              <a:t>SoftUni Team</a:t>
            </a:r>
          </a:p>
        </p:txBody>
      </p:sp>
      <p:sp>
        <p:nvSpPr>
          <p:cNvPr id="18" name="Text Placeholder 7"/>
          <p:cNvSpPr>
            <a:spLocks noGrp="1"/>
          </p:cNvSpPr>
          <p:nvPr>
            <p:ph type="body" sz="quarter" idx="13"/>
          </p:nvPr>
        </p:nvSpPr>
        <p:spPr>
          <a:xfrm>
            <a:off x="760413" y="4813299"/>
            <a:ext cx="3187614" cy="444343"/>
          </a:xfrm>
        </p:spPr>
        <p:txBody>
          <a:bodyPr/>
          <a:lstStyle/>
          <a:p>
            <a:r>
              <a:rPr lang="en-US" dirty="0"/>
              <a:t>Technical Trainers</a:t>
            </a:r>
          </a:p>
        </p:txBody>
      </p:sp>
      <p:sp>
        <p:nvSpPr>
          <p:cNvPr id="19" name="Text Placeholder 10"/>
          <p:cNvSpPr>
            <a:spLocks noGrp="1"/>
          </p:cNvSpPr>
          <p:nvPr>
            <p:ph type="body" sz="quarter" idx="17"/>
          </p:nvPr>
        </p:nvSpPr>
        <p:spPr>
          <a:xfrm>
            <a:off x="760412" y="5257800"/>
            <a:ext cx="3187613" cy="363552"/>
          </a:xfrm>
        </p:spPr>
        <p:txBody>
          <a:bodyPr/>
          <a:lstStyle/>
          <a:p>
            <a:r>
              <a:rPr lang="en-US" dirty="0"/>
              <a:t>Software University</a:t>
            </a:r>
          </a:p>
        </p:txBody>
      </p:sp>
      <p:sp>
        <p:nvSpPr>
          <p:cNvPr id="20" name="Text Placeholder 11"/>
          <p:cNvSpPr>
            <a:spLocks noGrp="1"/>
          </p:cNvSpPr>
          <p:nvPr>
            <p:ph type="body" sz="quarter" idx="18"/>
          </p:nvPr>
        </p:nvSpPr>
        <p:spPr>
          <a:xfrm>
            <a:off x="760412" y="5598962"/>
            <a:ext cx="3187613" cy="331235"/>
          </a:xfrm>
        </p:spPr>
        <p:txBody>
          <a:bodyPr/>
          <a:lstStyle/>
          <a:p>
            <a:r>
              <a:rPr lang="en-US" dirty="0">
                <a:hlinkClick r:id="rId6"/>
              </a:rPr>
              <a:t>http://softuni.bg</a:t>
            </a:r>
            <a:endParaRPr lang="en-US" dirty="0"/>
          </a:p>
        </p:txBody>
      </p:sp>
      <p:pic>
        <p:nvPicPr>
          <p:cNvPr id="12" name="Picture 11" descr="http://softuni.b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804229" y="3886200"/>
            <a:ext cx="2064163" cy="2265286"/>
          </a:xfrm>
          <a:prstGeom prst="rect">
            <a:avLst/>
          </a:prstGeom>
        </p:spPr>
      </p:pic>
      <p:sp>
        <p:nvSpPr>
          <p:cNvPr id="16" name="TextBox 15"/>
          <p:cNvSpPr txBox="1"/>
          <p:nvPr/>
        </p:nvSpPr>
        <p:spPr>
          <a:xfrm rot="576164">
            <a:off x="5252057" y="3795395"/>
            <a:ext cx="1329146" cy="670440"/>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Java OOP</a:t>
            </a:r>
          </a:p>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Basics</a:t>
            </a:r>
          </a:p>
        </p:txBody>
      </p:sp>
      <p:pic>
        <p:nvPicPr>
          <p:cNvPr id="2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18412" y="3431262"/>
            <a:ext cx="3942044" cy="3177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itle 4"/>
          <p:cNvSpPr txBox="1">
            <a:spLocks/>
          </p:cNvSpPr>
          <p:nvPr/>
        </p:nvSpPr>
        <p:spPr>
          <a:xfrm>
            <a:off x="3351212" y="762000"/>
            <a:ext cx="8215099" cy="1171552"/>
          </a:xfrm>
          <a:prstGeom prst="rect">
            <a:avLst/>
          </a:prstGeom>
        </p:spPr>
        <p:txBody>
          <a:bodyPr vert="horz" lIns="0" tIns="0" rIns="0" bIns="0" rtlCol="0" anchor="ctr" anchorCtr="0">
            <a:normAutofit/>
          </a:bodyPr>
          <a:lstStyle/>
          <a:p>
            <a:pPr algn="r">
              <a:lnSpc>
                <a:spcPct val="90000"/>
              </a:lnSpc>
              <a:spcBef>
                <a:spcPct val="0"/>
              </a:spcBef>
            </a:pPr>
            <a:r>
              <a:rPr lang="en-US" sz="5400" b="1" dirty="0" smtClean="0">
                <a:solidFill>
                  <a:srgbClr val="F6D18E"/>
                </a:solidFill>
                <a:ea typeface="+mj-ea"/>
                <a:cs typeface="+mj-cs"/>
              </a:rPr>
              <a:t>Polymorphism</a:t>
            </a:r>
            <a:endParaRPr kumimoji="0" lang="en-US" sz="5400" b="1" i="0" u="none" strike="noStrike" kern="1200" cap="none" spc="0" normalizeH="0" baseline="0" noProof="0" dirty="0">
              <a:ln>
                <a:noFill/>
              </a:ln>
              <a:solidFill>
                <a:srgbClr val="F6D18E"/>
              </a:solidFill>
              <a:effectLst/>
              <a:uLnTx/>
              <a:uFillTx/>
              <a:latin typeface="+mj-lt"/>
              <a:ea typeface="+mj-ea"/>
              <a:cs typeface="+mj-cs"/>
            </a:endParaRPr>
          </a:p>
        </p:txBody>
      </p:sp>
      <p:sp>
        <p:nvSpPr>
          <p:cNvPr id="15" name="Subtitle 5"/>
          <p:cNvSpPr>
            <a:spLocks noGrp="1"/>
          </p:cNvSpPr>
          <p:nvPr>
            <p:ph type="subTitle" idx="1"/>
          </p:nvPr>
        </p:nvSpPr>
        <p:spPr>
          <a:xfrm>
            <a:off x="4183970" y="1915603"/>
            <a:ext cx="7382341" cy="1235936"/>
          </a:xfrm>
        </p:spPr>
        <p:txBody>
          <a:bodyPr>
            <a:normAutofit/>
          </a:bodyPr>
          <a:lstStyle/>
          <a:p>
            <a:pPr marL="442913" indent="-442913">
              <a:lnSpc>
                <a:spcPct val="100000"/>
              </a:lnSpc>
            </a:pPr>
            <a:r>
              <a:rPr lang="en-US" sz="3600" dirty="0" smtClean="0"/>
              <a:t>Abstract Classes, Abstract Methods, Override Methods</a:t>
            </a:r>
            <a:endParaRPr lang="en-US" sz="3600" dirty="0"/>
          </a:p>
        </p:txBody>
      </p:sp>
    </p:spTree>
    <p:extLst>
      <p:ext uri="{BB962C8B-B14F-4D97-AF65-F5344CB8AC3E}">
        <p14:creationId xmlns:p14="http://schemas.microsoft.com/office/powerpoint/2010/main" val="4014073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p:txBody>
          <a:bodyPr>
            <a:normAutofit/>
          </a:bodyPr>
          <a:lstStyle/>
          <a:p>
            <a:r>
              <a:rPr lang="en-GB" dirty="0">
                <a:solidFill>
                  <a:schemeClr val="tx2">
                    <a:lumMod val="75000"/>
                  </a:schemeClr>
                </a:solidFill>
              </a:rPr>
              <a:t>Runtime</a:t>
            </a:r>
            <a:r>
              <a:rPr lang="en-GB" dirty="0"/>
              <a:t> </a:t>
            </a:r>
            <a:r>
              <a:rPr lang="en-GB" dirty="0" smtClean="0"/>
              <a:t>polymorphism</a:t>
            </a:r>
          </a:p>
          <a:p>
            <a:endParaRPr lang="en-GB" dirty="0"/>
          </a:p>
          <a:p>
            <a:endParaRPr lang="en-GB" dirty="0" smtClean="0"/>
          </a:p>
          <a:p>
            <a:endParaRPr lang="en-GB" dirty="0" smtClean="0"/>
          </a:p>
          <a:p>
            <a:pPr>
              <a:spcBef>
                <a:spcPts val="1200"/>
              </a:spcBef>
            </a:pPr>
            <a:r>
              <a:rPr lang="en-US" dirty="0" smtClean="0">
                <a:solidFill>
                  <a:schemeClr val="tx2">
                    <a:lumMod val="75000"/>
                  </a:schemeClr>
                </a:solidFill>
              </a:rPr>
              <a:t>Compile time </a:t>
            </a:r>
            <a:r>
              <a:rPr lang="en-US" dirty="0" smtClean="0"/>
              <a:t>polymorphism</a:t>
            </a:r>
            <a:endParaRPr lang="en-US" dirty="0"/>
          </a:p>
        </p:txBody>
      </p:sp>
      <p:sp>
        <p:nvSpPr>
          <p:cNvPr id="4" name="Title 3"/>
          <p:cNvSpPr>
            <a:spLocks noGrp="1"/>
          </p:cNvSpPr>
          <p:nvPr>
            <p:ph type="title"/>
          </p:nvPr>
        </p:nvSpPr>
        <p:spPr/>
        <p:txBody>
          <a:bodyPr/>
          <a:lstStyle/>
          <a:p>
            <a:r>
              <a:rPr lang="en-US" noProof="1" smtClean="0"/>
              <a:t>Types of Polymorphism</a:t>
            </a:r>
            <a:endParaRPr lang="en-US" dirty="0"/>
          </a:p>
        </p:txBody>
      </p:sp>
      <p:sp>
        <p:nvSpPr>
          <p:cNvPr id="9" name="Rectangle 8"/>
          <p:cNvSpPr>
            <a:spLocks noChangeArrowheads="1"/>
          </p:cNvSpPr>
          <p:nvPr/>
        </p:nvSpPr>
        <p:spPr bwMode="auto">
          <a:xfrm>
            <a:off x="531812" y="1752600"/>
            <a:ext cx="8153400" cy="224676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class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Shape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Circle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extends</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Shape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main(String[] args)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Shape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shape = new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Circle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a:spLocks noChangeArrowheads="1"/>
          </p:cNvSpPr>
          <p:nvPr/>
        </p:nvSpPr>
        <p:spPr bwMode="auto">
          <a:xfrm>
            <a:off x="531812" y="4681216"/>
            <a:ext cx="81534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static void main(String[] args) {</a:t>
            </a:r>
          </a:p>
          <a:p>
            <a:pPr fontAlgn="base"/>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int sum</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(int a, int b, int c)</a:t>
            </a:r>
          </a:p>
          <a:p>
            <a:pPr fontAlgn="base"/>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double sum</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(Double a, Double b)</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6"/>
          <p:cNvSpPr>
            <a:spLocks noChangeArrowheads="1"/>
          </p:cNvSpPr>
          <p:nvPr/>
        </p:nvSpPr>
        <p:spPr bwMode="auto">
          <a:xfrm>
            <a:off x="8471959" y="5057743"/>
            <a:ext cx="2727853" cy="1062828"/>
          </a:xfrm>
          <a:prstGeom prst="wedgeRoundRectCallout">
            <a:avLst>
              <a:gd name="adj1" fmla="val -114937"/>
              <a:gd name="adj2" fmla="val -183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overloading</a:t>
            </a:r>
            <a:endParaRPr lang="bg-BG" sz="3200" dirty="0">
              <a:solidFill>
                <a:schemeClr val="tx2">
                  <a:lumMod val="75000"/>
                </a:schemeClr>
              </a:solidFill>
            </a:endParaRPr>
          </a:p>
        </p:txBody>
      </p:sp>
      <p:sp>
        <p:nvSpPr>
          <p:cNvPr id="12" name="AutoShape 6"/>
          <p:cNvSpPr>
            <a:spLocks noChangeArrowheads="1"/>
          </p:cNvSpPr>
          <p:nvPr/>
        </p:nvSpPr>
        <p:spPr bwMode="auto">
          <a:xfrm>
            <a:off x="8471958" y="2196491"/>
            <a:ext cx="2727853" cy="1062828"/>
          </a:xfrm>
          <a:prstGeom prst="wedgeRoundRectCallout">
            <a:avLst>
              <a:gd name="adj1" fmla="val -77167"/>
              <a:gd name="adj2" fmla="val -2566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2215175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7" name="Content Placeholder 6"/>
          <p:cNvSpPr>
            <a:spLocks noGrp="1"/>
          </p:cNvSpPr>
          <p:nvPr>
            <p:ph idx="1"/>
          </p:nvPr>
        </p:nvSpPr>
        <p:spPr/>
        <p:txBody>
          <a:bodyPr/>
          <a:lstStyle/>
          <a:p>
            <a:r>
              <a:rPr lang="en-US" dirty="0" smtClean="0"/>
              <a:t>Also known as </a:t>
            </a:r>
            <a:r>
              <a:rPr lang="en-US" dirty="0" smtClean="0">
                <a:solidFill>
                  <a:schemeClr val="tx2">
                    <a:lumMod val="75000"/>
                  </a:schemeClr>
                </a:solidFill>
              </a:rPr>
              <a:t>Static Polymorphism</a:t>
            </a: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pPr>
              <a:spcBef>
                <a:spcPts val="0"/>
              </a:spcBef>
            </a:pPr>
            <a:r>
              <a:rPr lang="en-US" dirty="0"/>
              <a:t>Argument lists could differ in:</a:t>
            </a:r>
          </a:p>
          <a:p>
            <a:pPr lvl="1"/>
            <a:r>
              <a:rPr lang="en-US" dirty="0"/>
              <a:t>Number of parameters.</a:t>
            </a:r>
          </a:p>
          <a:p>
            <a:pPr lvl="1"/>
            <a:r>
              <a:rPr lang="en-US" dirty="0"/>
              <a:t>Data type of parameters.</a:t>
            </a:r>
          </a:p>
          <a:p>
            <a:pPr lvl="1"/>
            <a:r>
              <a:rPr lang="en-US" dirty="0"/>
              <a:t>Sequence of Data type of parameters.</a:t>
            </a: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noProof="1" smtClean="0"/>
              <a:t>Compile Time Polymorphism</a:t>
            </a:r>
            <a:endParaRPr lang="en-US" dirty="0"/>
          </a:p>
        </p:txBody>
      </p:sp>
      <p:sp>
        <p:nvSpPr>
          <p:cNvPr id="8" name="Rectangle 7"/>
          <p:cNvSpPr>
            <a:spLocks noChangeArrowheads="1"/>
          </p:cNvSpPr>
          <p:nvPr/>
        </p:nvSpPr>
        <p:spPr bwMode="auto">
          <a:xfrm>
            <a:off x="684212" y="1828800"/>
            <a:ext cx="90822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static void main(String[] args)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static int myMethod(int a, int b)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static Double myMethod(Double a, Double b)</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6"/>
          <p:cNvSpPr>
            <a:spLocks noChangeArrowheads="1"/>
          </p:cNvSpPr>
          <p:nvPr/>
        </p:nvSpPr>
        <p:spPr bwMode="auto">
          <a:xfrm>
            <a:off x="7532358" y="3404884"/>
            <a:ext cx="2727853" cy="1062828"/>
          </a:xfrm>
          <a:prstGeom prst="wedgeRoundRectCallout">
            <a:avLst>
              <a:gd name="adj1" fmla="val -158372"/>
              <a:gd name="adj2" fmla="val -7292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overloading</a:t>
            </a:r>
            <a:endParaRPr lang="bg-BG" sz="3200" dirty="0">
              <a:solidFill>
                <a:schemeClr val="tx2">
                  <a:lumMod val="75000"/>
                </a:schemeClr>
              </a:solidFill>
            </a:endParaRPr>
          </a:p>
        </p:txBody>
      </p:sp>
    </p:spTree>
    <p:extLst>
      <p:ext uri="{BB962C8B-B14F-4D97-AF65-F5344CB8AC3E}">
        <p14:creationId xmlns:p14="http://schemas.microsoft.com/office/powerpoint/2010/main" val="147570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dirty="0" smtClean="0"/>
              <a:t>: Overload Method</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12</a:t>
            </a:fld>
            <a:endParaRPr lang="en-US" dirty="0"/>
          </a:p>
        </p:txBody>
      </p:sp>
      <p:sp>
        <p:nvSpPr>
          <p:cNvPr id="18" name="Rectangle 4"/>
          <p:cNvSpPr>
            <a:spLocks noChangeArrowheads="1"/>
          </p:cNvSpPr>
          <p:nvPr/>
        </p:nvSpPr>
        <p:spPr bwMode="auto">
          <a:xfrm>
            <a:off x="2329712" y="1447800"/>
            <a:ext cx="7529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MathOperation</a:t>
            </a:r>
            <a:endParaRPr lang="en-US" sz="2800" b="1" noProof="1">
              <a:latin typeface="Consolas" panose="020B0609020204030204" pitchFamily="49" charset="0"/>
            </a:endParaRPr>
          </a:p>
        </p:txBody>
      </p:sp>
      <p:sp>
        <p:nvSpPr>
          <p:cNvPr id="19" name="Rectangle 18"/>
          <p:cNvSpPr>
            <a:spLocks noChangeArrowheads="1"/>
          </p:cNvSpPr>
          <p:nvPr/>
        </p:nvSpPr>
        <p:spPr bwMode="auto">
          <a:xfrm>
            <a:off x="2329712" y="1960096"/>
            <a:ext cx="75294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a, int b): int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a, int b, int c): int</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+add(int a, int b, int c, int d): int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72" y="3657600"/>
            <a:ext cx="8456440" cy="1600200"/>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768" y="3647840"/>
            <a:ext cx="2214644" cy="2684876"/>
          </a:xfrm>
          <a:prstGeom prst="rect">
            <a:avLst/>
          </a:prstGeom>
        </p:spPr>
      </p:pic>
      <p:sp>
        <p:nvSpPr>
          <p:cNvPr id="12" name="Bent-Up Arrow 11"/>
          <p:cNvSpPr/>
          <p:nvPr/>
        </p:nvSpPr>
        <p:spPr>
          <a:xfrm rot="5400000">
            <a:off x="6721656" y="3490627"/>
            <a:ext cx="516636" cy="443636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Tree>
    <p:extLst>
      <p:ext uri="{BB962C8B-B14F-4D97-AF65-F5344CB8AC3E}">
        <p14:creationId xmlns:p14="http://schemas.microsoft.com/office/powerpoint/2010/main" val="2834588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Overload Method</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11" name="Text Placeholder 5"/>
          <p:cNvSpPr txBox="1">
            <a:spLocks/>
          </p:cNvSpPr>
          <p:nvPr/>
        </p:nvSpPr>
        <p:spPr>
          <a:xfrm>
            <a:off x="950912" y="1024680"/>
            <a:ext cx="10287000" cy="522372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accent1">
                    <a:lumMod val="20000"/>
                    <a:lumOff val="80000"/>
                  </a:schemeClr>
                </a:solidFill>
              </a:rPr>
              <a:t>public class MathOperation {</a:t>
            </a:r>
          </a:p>
          <a:p>
            <a:r>
              <a:rPr lang="en-US" sz="3000" dirty="0">
                <a:solidFill>
                  <a:schemeClr val="accent1">
                    <a:lumMod val="20000"/>
                    <a:lumOff val="80000"/>
                  </a:schemeClr>
                </a:solidFill>
              </a:rPr>
              <a:t>  </a:t>
            </a:r>
            <a:r>
              <a:rPr lang="en-US" sz="3000" dirty="0" smtClean="0">
                <a:solidFill>
                  <a:schemeClr val="accent1">
                    <a:lumMod val="20000"/>
                    <a:lumOff val="80000"/>
                  </a:schemeClr>
                </a:solidFill>
              </a:rPr>
              <a:t>public </a:t>
            </a:r>
            <a:r>
              <a:rPr lang="en-US" sz="3000" dirty="0">
                <a:solidFill>
                  <a:schemeClr val="accent1">
                    <a:lumMod val="20000"/>
                    <a:lumOff val="80000"/>
                  </a:schemeClr>
                </a:solidFill>
              </a:rPr>
              <a:t>int add(int a, int b) {</a:t>
            </a:r>
          </a:p>
          <a:p>
            <a:r>
              <a:rPr lang="en-US" sz="3000" dirty="0">
                <a:solidFill>
                  <a:schemeClr val="accent1">
                    <a:lumMod val="20000"/>
                    <a:lumOff val="80000"/>
                  </a:schemeClr>
                </a:solidFill>
              </a:rPr>
              <a:t> </a:t>
            </a:r>
            <a:r>
              <a:rPr lang="en-US" sz="3000" dirty="0" smtClean="0">
                <a:solidFill>
                  <a:schemeClr val="accent1">
                    <a:lumMod val="20000"/>
                    <a:lumOff val="80000"/>
                  </a:schemeClr>
                </a:solidFill>
              </a:rPr>
              <a:t>   </a:t>
            </a:r>
            <a:r>
              <a:rPr lang="en-US" sz="3000" dirty="0">
                <a:solidFill>
                  <a:schemeClr val="accent1">
                    <a:lumMod val="20000"/>
                    <a:lumOff val="80000"/>
                  </a:schemeClr>
                </a:solidFill>
              </a:rPr>
              <a:t>return a + b;</a:t>
            </a:r>
          </a:p>
          <a:p>
            <a:r>
              <a:rPr lang="en-US" sz="3000" dirty="0">
                <a:solidFill>
                  <a:schemeClr val="accent1">
                    <a:lumMod val="20000"/>
                    <a:lumOff val="80000"/>
                  </a:schemeClr>
                </a:solidFill>
              </a:rPr>
              <a:t> </a:t>
            </a:r>
            <a:r>
              <a:rPr lang="en-US" sz="3000" dirty="0" smtClean="0">
                <a:solidFill>
                  <a:schemeClr val="accent1">
                    <a:lumMod val="20000"/>
                    <a:lumOff val="80000"/>
                  </a:schemeClr>
                </a:solidFill>
              </a:rPr>
              <a:t> }</a:t>
            </a:r>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smtClean="0">
                <a:solidFill>
                  <a:schemeClr val="accent1">
                    <a:lumMod val="20000"/>
                    <a:lumOff val="80000"/>
                  </a:schemeClr>
                </a:solidFill>
              </a:rPr>
              <a:t>public </a:t>
            </a:r>
            <a:r>
              <a:rPr lang="en-US" sz="3000" dirty="0">
                <a:solidFill>
                  <a:schemeClr val="accent1">
                    <a:lumMod val="20000"/>
                    <a:lumOff val="80000"/>
                  </a:schemeClr>
                </a:solidFill>
              </a:rPr>
              <a:t>int add(int a, int b, int c) {</a:t>
            </a:r>
          </a:p>
          <a:p>
            <a:r>
              <a:rPr lang="en-US" sz="3000" dirty="0">
                <a:solidFill>
                  <a:schemeClr val="accent1">
                    <a:lumMod val="20000"/>
                    <a:lumOff val="80000"/>
                  </a:schemeClr>
                </a:solidFill>
              </a:rPr>
              <a:t>   </a:t>
            </a:r>
            <a:r>
              <a:rPr lang="en-US" sz="3000" dirty="0" smtClean="0">
                <a:solidFill>
                  <a:schemeClr val="accent1">
                    <a:lumMod val="20000"/>
                    <a:lumOff val="80000"/>
                  </a:schemeClr>
                </a:solidFill>
              </a:rPr>
              <a:t> </a:t>
            </a:r>
            <a:r>
              <a:rPr lang="en-US" sz="3000" dirty="0">
                <a:solidFill>
                  <a:schemeClr val="accent1">
                    <a:lumMod val="20000"/>
                    <a:lumOff val="80000"/>
                  </a:schemeClr>
                </a:solidFill>
              </a:rPr>
              <a:t>return a + </a:t>
            </a:r>
            <a:r>
              <a:rPr lang="en-US" sz="3000" dirty="0" smtClean="0">
                <a:solidFill>
                  <a:schemeClr val="accent1">
                    <a:lumMod val="20000"/>
                    <a:lumOff val="80000"/>
                  </a:schemeClr>
                </a:solidFill>
              </a:rPr>
              <a:t>b + c;</a:t>
            </a:r>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smtClean="0">
                <a:solidFill>
                  <a:schemeClr val="accent1">
                    <a:lumMod val="20000"/>
                    <a:lumOff val="80000"/>
                  </a:schemeClr>
                </a:solidFill>
              </a:rPr>
              <a:t>}</a:t>
            </a:r>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smtClean="0">
                <a:solidFill>
                  <a:schemeClr val="accent1">
                    <a:lumMod val="20000"/>
                    <a:lumOff val="80000"/>
                  </a:schemeClr>
                </a:solidFill>
              </a:rPr>
              <a:t>public </a:t>
            </a:r>
            <a:r>
              <a:rPr lang="en-US" sz="3000" dirty="0">
                <a:solidFill>
                  <a:schemeClr val="accent1">
                    <a:lumMod val="20000"/>
                    <a:lumOff val="80000"/>
                  </a:schemeClr>
                </a:solidFill>
              </a:rPr>
              <a:t>int add(int a, int b, int c, int d) {</a:t>
            </a:r>
          </a:p>
          <a:p>
            <a:r>
              <a:rPr lang="en-US" sz="3000" dirty="0">
                <a:solidFill>
                  <a:schemeClr val="accent1">
                    <a:lumMod val="20000"/>
                    <a:lumOff val="80000"/>
                  </a:schemeClr>
                </a:solidFill>
              </a:rPr>
              <a:t>    </a:t>
            </a:r>
            <a:r>
              <a:rPr lang="en-US" sz="3000" dirty="0" smtClean="0">
                <a:solidFill>
                  <a:schemeClr val="accent1">
                    <a:lumMod val="20000"/>
                    <a:lumOff val="80000"/>
                  </a:schemeClr>
                </a:solidFill>
              </a:rPr>
              <a:t>return </a:t>
            </a:r>
            <a:r>
              <a:rPr lang="en-US" sz="3000" dirty="0">
                <a:solidFill>
                  <a:schemeClr val="accent1">
                    <a:lumMod val="20000"/>
                    <a:lumOff val="80000"/>
                  </a:schemeClr>
                </a:solidFill>
              </a:rPr>
              <a:t>a + </a:t>
            </a:r>
            <a:r>
              <a:rPr lang="en-US" sz="3000" dirty="0" smtClean="0">
                <a:solidFill>
                  <a:schemeClr val="accent1">
                    <a:lumMod val="20000"/>
                    <a:lumOff val="80000"/>
                  </a:schemeClr>
                </a:solidFill>
              </a:rPr>
              <a:t>b + c + d;</a:t>
            </a:r>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smtClean="0">
                <a:solidFill>
                  <a:schemeClr val="accent1">
                    <a:lumMod val="20000"/>
                    <a:lumOff val="80000"/>
                  </a:schemeClr>
                </a:solidFill>
              </a:rPr>
              <a:t>}</a:t>
            </a:r>
            <a:endParaRPr lang="en-US" sz="3000" dirty="0">
              <a:solidFill>
                <a:schemeClr val="accent1">
                  <a:lumMod val="20000"/>
                  <a:lumOff val="80000"/>
                </a:schemeClr>
              </a:solidFill>
            </a:endParaRPr>
          </a:p>
          <a:p>
            <a:r>
              <a:rPr lang="en-US" sz="3000" dirty="0">
                <a:solidFill>
                  <a:schemeClr val="accent1">
                    <a:lumMod val="20000"/>
                    <a:lumOff val="80000"/>
                  </a:schemeClr>
                </a:solidFill>
              </a:rPr>
              <a:t>}</a:t>
            </a:r>
          </a:p>
        </p:txBody>
      </p:sp>
    </p:spTree>
    <p:extLst>
      <p:ext uri="{BB962C8B-B14F-4D97-AF65-F5344CB8AC3E}">
        <p14:creationId xmlns:p14="http://schemas.microsoft.com/office/powerpoint/2010/main" val="87973821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p:cNvSpPr>
            <a:spLocks noGrp="1"/>
          </p:cNvSpPr>
          <p:nvPr>
            <p:ph idx="1"/>
          </p:nvPr>
        </p:nvSpPr>
        <p:spPr/>
        <p:txBody>
          <a:bodyPr>
            <a:normAutofit/>
          </a:bodyPr>
          <a:lstStyle/>
          <a:p>
            <a:pPr>
              <a:spcBef>
                <a:spcPts val="1800"/>
              </a:spcBef>
            </a:pPr>
            <a:r>
              <a:rPr lang="en-US" dirty="0">
                <a:solidFill>
                  <a:schemeClr val="tx2">
                    <a:lumMod val="75000"/>
                  </a:schemeClr>
                </a:solidFill>
              </a:rPr>
              <a:t>Overloading</a:t>
            </a:r>
            <a:r>
              <a:rPr lang="en-US" dirty="0"/>
              <a:t> can take place in the </a:t>
            </a:r>
            <a:r>
              <a:rPr lang="en-US" dirty="0">
                <a:solidFill>
                  <a:schemeClr val="tx2">
                    <a:lumMod val="75000"/>
                  </a:schemeClr>
                </a:solidFill>
              </a:rPr>
              <a:t>same class </a:t>
            </a:r>
            <a:r>
              <a:rPr lang="en-US" dirty="0"/>
              <a:t>or in its </a:t>
            </a:r>
            <a:r>
              <a:rPr lang="en-US" dirty="0">
                <a:solidFill>
                  <a:schemeClr val="tx2">
                    <a:lumMod val="75000"/>
                  </a:schemeClr>
                </a:solidFill>
              </a:rPr>
              <a:t>sub-class.</a:t>
            </a:r>
          </a:p>
          <a:p>
            <a:pPr>
              <a:spcBef>
                <a:spcPts val="1800"/>
              </a:spcBef>
            </a:pPr>
            <a:r>
              <a:rPr lang="en-US" dirty="0">
                <a:solidFill>
                  <a:schemeClr val="tx2">
                    <a:lumMod val="75000"/>
                  </a:schemeClr>
                </a:solidFill>
              </a:rPr>
              <a:t>Constructor</a:t>
            </a:r>
            <a:r>
              <a:rPr lang="en-US" dirty="0"/>
              <a:t> in Java can be </a:t>
            </a:r>
            <a:r>
              <a:rPr lang="en-US" dirty="0">
                <a:solidFill>
                  <a:schemeClr val="tx2">
                    <a:lumMod val="75000"/>
                  </a:schemeClr>
                </a:solidFill>
              </a:rPr>
              <a:t>overloaded</a:t>
            </a:r>
          </a:p>
          <a:p>
            <a:pPr>
              <a:spcBef>
                <a:spcPts val="1800"/>
              </a:spcBef>
            </a:pPr>
            <a:r>
              <a:rPr lang="en-US" dirty="0"/>
              <a:t>Overloaded methods must have a </a:t>
            </a:r>
            <a:r>
              <a:rPr lang="en-US" dirty="0">
                <a:solidFill>
                  <a:schemeClr val="tx2">
                    <a:lumMod val="75000"/>
                  </a:schemeClr>
                </a:solidFill>
              </a:rPr>
              <a:t>different argument list.</a:t>
            </a:r>
          </a:p>
          <a:p>
            <a:pPr>
              <a:spcBef>
                <a:spcPts val="1800"/>
              </a:spcBef>
            </a:pPr>
            <a:r>
              <a:rPr lang="en-US" dirty="0"/>
              <a:t>Overloaded method should always be the part of the same class (can also take place in sub class), with </a:t>
            </a:r>
            <a:r>
              <a:rPr lang="en-US" dirty="0">
                <a:solidFill>
                  <a:schemeClr val="tx2">
                    <a:lumMod val="75000"/>
                  </a:schemeClr>
                </a:solidFill>
              </a:rPr>
              <a:t>same name </a:t>
            </a:r>
            <a:r>
              <a:rPr lang="en-US" dirty="0"/>
              <a:t>but </a:t>
            </a:r>
            <a:r>
              <a:rPr lang="en-US" dirty="0">
                <a:solidFill>
                  <a:schemeClr val="tx2">
                    <a:lumMod val="75000"/>
                  </a:schemeClr>
                </a:solidFill>
              </a:rPr>
              <a:t>different parameters.</a:t>
            </a:r>
          </a:p>
          <a:p>
            <a:pPr>
              <a:spcBef>
                <a:spcPts val="1800"/>
              </a:spcBef>
            </a:pPr>
            <a:r>
              <a:rPr lang="en-US" dirty="0" smtClean="0"/>
              <a:t>They </a:t>
            </a:r>
            <a:r>
              <a:rPr lang="en-US" dirty="0"/>
              <a:t>may have the </a:t>
            </a:r>
            <a:r>
              <a:rPr lang="en-US" dirty="0">
                <a:solidFill>
                  <a:schemeClr val="tx2">
                    <a:lumMod val="75000"/>
                  </a:schemeClr>
                </a:solidFill>
              </a:rPr>
              <a:t>same</a:t>
            </a:r>
            <a:r>
              <a:rPr lang="en-US" dirty="0"/>
              <a:t> or </a:t>
            </a:r>
            <a:r>
              <a:rPr lang="en-US" dirty="0">
                <a:solidFill>
                  <a:schemeClr val="tx2">
                    <a:lumMod val="75000"/>
                  </a:schemeClr>
                </a:solidFill>
              </a:rPr>
              <a:t>different return types.</a:t>
            </a:r>
          </a:p>
        </p:txBody>
      </p:sp>
      <p:sp>
        <p:nvSpPr>
          <p:cNvPr id="4" name="Title 3"/>
          <p:cNvSpPr>
            <a:spLocks noGrp="1"/>
          </p:cNvSpPr>
          <p:nvPr>
            <p:ph type="title"/>
          </p:nvPr>
        </p:nvSpPr>
        <p:spPr/>
        <p:txBody>
          <a:bodyPr/>
          <a:lstStyle/>
          <a:p>
            <a:r>
              <a:rPr lang="en-US" noProof="1" smtClean="0"/>
              <a:t>Rules for Overloading Method</a:t>
            </a:r>
            <a:endParaRPr lang="en-US" dirty="0"/>
          </a:p>
        </p:txBody>
      </p:sp>
    </p:spTree>
    <p:extLst>
      <p:ext uri="{BB962C8B-B14F-4D97-AF65-F5344CB8AC3E}">
        <p14:creationId xmlns:p14="http://schemas.microsoft.com/office/powerpoint/2010/main" val="345271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13" name="Content Placeholder 12"/>
          <p:cNvSpPr>
            <a:spLocks noGrp="1"/>
          </p:cNvSpPr>
          <p:nvPr>
            <p:ph idx="1"/>
          </p:nvPr>
        </p:nvSpPr>
        <p:spPr/>
        <p:txBody>
          <a:bodyPr/>
          <a:lstStyle/>
          <a:p>
            <a:r>
              <a:rPr lang="en-US" dirty="0" smtClean="0"/>
              <a:t>Using of </a:t>
            </a:r>
            <a:r>
              <a:rPr lang="en-US" dirty="0" smtClean="0">
                <a:solidFill>
                  <a:schemeClr val="tx2">
                    <a:lumMod val="75000"/>
                  </a:schemeClr>
                </a:solidFill>
              </a:rPr>
              <a:t>override</a:t>
            </a:r>
            <a:r>
              <a:rPr lang="en-US" dirty="0" smtClean="0"/>
              <a:t> method</a:t>
            </a:r>
            <a:endParaRPr lang="bg-BG" dirty="0"/>
          </a:p>
        </p:txBody>
      </p:sp>
      <p:sp>
        <p:nvSpPr>
          <p:cNvPr id="4" name="Title 3"/>
          <p:cNvSpPr>
            <a:spLocks noGrp="1"/>
          </p:cNvSpPr>
          <p:nvPr>
            <p:ph type="title"/>
          </p:nvPr>
        </p:nvSpPr>
        <p:spPr/>
        <p:txBody>
          <a:bodyPr/>
          <a:lstStyle/>
          <a:p>
            <a:r>
              <a:rPr lang="en-US" noProof="1" smtClean="0"/>
              <a:t>Runtime Polymorphism</a:t>
            </a:r>
            <a:endParaRPr lang="en-US" dirty="0"/>
          </a:p>
        </p:txBody>
      </p:sp>
      <p:sp>
        <p:nvSpPr>
          <p:cNvPr id="9" name="Rectangle 8"/>
          <p:cNvSpPr>
            <a:spLocks noChangeArrowheads="1"/>
          </p:cNvSpPr>
          <p:nvPr/>
        </p:nvSpPr>
        <p:spPr bwMode="auto">
          <a:xfrm>
            <a:off x="684212" y="2023170"/>
            <a:ext cx="10744200" cy="353943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static void main(String[] args) {</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Rectangle rect = new Rectangle(3.0, 4.0);</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Rectangle </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square = new Square(4.0);</a:t>
            </a:r>
          </a:p>
          <a:p>
            <a:pPr fontAlgn="base"/>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System.out.println(rect.area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System.out.println(square.area</a:t>
            </a:r>
            <a:r>
              <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32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32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AutoShape 6"/>
          <p:cNvSpPr>
            <a:spLocks noChangeArrowheads="1"/>
          </p:cNvSpPr>
          <p:nvPr/>
        </p:nvSpPr>
        <p:spPr bwMode="auto">
          <a:xfrm>
            <a:off x="8282080" y="5291649"/>
            <a:ext cx="3146332" cy="1143000"/>
          </a:xfrm>
          <a:prstGeom prst="wedgeRoundRectCallout">
            <a:avLst>
              <a:gd name="adj1" fmla="val -72689"/>
              <a:gd name="adj2" fmla="val -7821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161174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3" name="Content Placeholder 2"/>
          <p:cNvSpPr>
            <a:spLocks noGrp="1"/>
          </p:cNvSpPr>
          <p:nvPr>
            <p:ph idx="1"/>
          </p:nvPr>
        </p:nvSpPr>
        <p:spPr/>
        <p:txBody>
          <a:bodyPr/>
          <a:lstStyle/>
          <a:p>
            <a:r>
              <a:rPr lang="en-US" dirty="0"/>
              <a:t>Also known as </a:t>
            </a:r>
            <a:r>
              <a:rPr lang="en-US" dirty="0" smtClean="0">
                <a:solidFill>
                  <a:schemeClr val="tx2">
                    <a:lumMod val="75000"/>
                  </a:schemeClr>
                </a:solidFill>
              </a:rPr>
              <a:t>Dynamic Polymorphism</a:t>
            </a:r>
            <a:endParaRPr lang="en-US" dirty="0">
              <a:solidFill>
                <a:schemeClr val="tx2">
                  <a:lumMod val="75000"/>
                </a:schemeClr>
              </a:solidFill>
            </a:endParaRPr>
          </a:p>
          <a:p>
            <a:endParaRPr lang="en-US" dirty="0"/>
          </a:p>
        </p:txBody>
      </p:sp>
      <p:sp>
        <p:nvSpPr>
          <p:cNvPr id="4" name="Title 3"/>
          <p:cNvSpPr>
            <a:spLocks noGrp="1"/>
          </p:cNvSpPr>
          <p:nvPr>
            <p:ph type="title"/>
          </p:nvPr>
        </p:nvSpPr>
        <p:spPr/>
        <p:txBody>
          <a:bodyPr/>
          <a:lstStyle/>
          <a:p>
            <a:r>
              <a:rPr lang="en-US" noProof="1" smtClean="0"/>
              <a:t>Runtime Polymorphism (2)</a:t>
            </a:r>
            <a:endParaRPr lang="en-US" dirty="0"/>
          </a:p>
        </p:txBody>
      </p:sp>
      <p:sp>
        <p:nvSpPr>
          <p:cNvPr id="5" name="Rectangle 4"/>
          <p:cNvSpPr>
            <a:spLocks noChangeArrowheads="1"/>
          </p:cNvSpPr>
          <p:nvPr/>
        </p:nvSpPr>
        <p:spPr bwMode="auto">
          <a:xfrm>
            <a:off x="684212" y="1752600"/>
            <a:ext cx="7848600" cy="455509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Rectangle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Double area()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ublic class Square extend Rectangle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Double area() {</a:t>
            </a:r>
            <a:b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 this.</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6"/>
          <p:cNvSpPr>
            <a:spLocks noChangeArrowheads="1"/>
          </p:cNvSpPr>
          <p:nvPr/>
        </p:nvSpPr>
        <p:spPr bwMode="auto">
          <a:xfrm>
            <a:off x="7168885" y="4572000"/>
            <a:ext cx="3268927" cy="1062828"/>
          </a:xfrm>
          <a:prstGeom prst="wedgeRoundRectCallout">
            <a:avLst>
              <a:gd name="adj1" fmla="val -103046"/>
              <a:gd name="adj2" fmla="val -32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Method overriding</a:t>
            </a:r>
            <a:endParaRPr lang="bg-BG" sz="3200" dirty="0">
              <a:solidFill>
                <a:schemeClr val="tx2">
                  <a:lumMod val="75000"/>
                </a:schemeClr>
              </a:solidFill>
            </a:endParaRPr>
          </a:p>
        </p:txBody>
      </p:sp>
    </p:spTree>
    <p:extLst>
      <p:ext uri="{BB962C8B-B14F-4D97-AF65-F5344CB8AC3E}">
        <p14:creationId xmlns:p14="http://schemas.microsoft.com/office/powerpoint/2010/main" val="6335601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dirty="0" smtClean="0"/>
              <a:t>: Override Method</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sp>
        <p:nvSpPr>
          <p:cNvPr id="18" name="Rectangle 4"/>
          <p:cNvSpPr>
            <a:spLocks noChangeArrowheads="1"/>
          </p:cNvSpPr>
          <p:nvPr/>
        </p:nvSpPr>
        <p:spPr bwMode="auto">
          <a:xfrm>
            <a:off x="836612" y="1683841"/>
            <a:ext cx="3962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Rectangle</a:t>
            </a:r>
            <a:endParaRPr lang="en-US" sz="2800" b="1" noProof="1">
              <a:latin typeface="Consolas" panose="020B0609020204030204" pitchFamily="49" charset="0"/>
            </a:endParaRPr>
          </a:p>
        </p:txBody>
      </p:sp>
      <p:sp>
        <p:nvSpPr>
          <p:cNvPr id="19" name="Rectangle 18"/>
          <p:cNvSpPr>
            <a:spLocks noChangeArrowheads="1"/>
          </p:cNvSpPr>
          <p:nvPr/>
        </p:nvSpPr>
        <p:spPr bwMode="auto">
          <a:xfrm>
            <a:off x="836612" y="2196137"/>
            <a:ext cx="3962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sideA</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sideB</a:t>
            </a:r>
            <a:endParaRPr lang="en-US" sz="2800" b="1" noProof="1">
              <a:latin typeface="Consolas" panose="020B0609020204030204" pitchFamily="49" charset="0"/>
            </a:endParaRPr>
          </a:p>
        </p:txBody>
      </p:sp>
      <p:sp>
        <p:nvSpPr>
          <p:cNvPr id="10" name="Rectangle 9"/>
          <p:cNvSpPr>
            <a:spLocks noChangeArrowheads="1"/>
          </p:cNvSpPr>
          <p:nvPr/>
        </p:nvSpPr>
        <p:spPr bwMode="auto">
          <a:xfrm>
            <a:off x="836612" y="3104346"/>
            <a:ext cx="3962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area()</a:t>
            </a:r>
            <a:endParaRPr lang="en-US" sz="2800" b="1" noProof="1">
              <a:latin typeface="Consolas" panose="020B0609020204030204" pitchFamily="49" charset="0"/>
            </a:endParaRPr>
          </a:p>
        </p:txBody>
      </p:sp>
      <p:sp>
        <p:nvSpPr>
          <p:cNvPr id="11" name="Rectangle 4"/>
          <p:cNvSpPr>
            <a:spLocks noChangeArrowheads="1"/>
          </p:cNvSpPr>
          <p:nvPr/>
        </p:nvSpPr>
        <p:spPr bwMode="auto">
          <a:xfrm>
            <a:off x="836612" y="4495800"/>
            <a:ext cx="3962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Square</a:t>
            </a:r>
            <a:endParaRPr lang="en-US" sz="2800" b="1" noProof="1">
              <a:latin typeface="Consolas" panose="020B0609020204030204" pitchFamily="49" charset="0"/>
            </a:endParaRPr>
          </a:p>
        </p:txBody>
      </p:sp>
      <p:sp>
        <p:nvSpPr>
          <p:cNvPr id="14" name="Rectangle 13"/>
          <p:cNvSpPr>
            <a:spLocks noChangeArrowheads="1"/>
          </p:cNvSpPr>
          <p:nvPr/>
        </p:nvSpPr>
        <p:spPr bwMode="auto">
          <a:xfrm>
            <a:off x="836612" y="5008096"/>
            <a:ext cx="3962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area()</a:t>
            </a:r>
            <a:endParaRPr lang="en-US" sz="2800" b="1" noProof="1">
              <a:latin typeface="Consolas" panose="020B06090202040302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7803" y="1683841"/>
            <a:ext cx="5965890" cy="8305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4412" y="3042886"/>
            <a:ext cx="1298672" cy="3243350"/>
          </a:xfrm>
          <a:prstGeom prst="rect">
            <a:avLst/>
          </a:prstGeom>
        </p:spPr>
      </p:pic>
      <p:sp>
        <p:nvSpPr>
          <p:cNvPr id="8" name="Bent-Up Arrow 7"/>
          <p:cNvSpPr/>
          <p:nvPr/>
        </p:nvSpPr>
        <p:spPr>
          <a:xfrm rot="5400000">
            <a:off x="7268017" y="2941195"/>
            <a:ext cx="2470153" cy="2074164"/>
          </a:xfrm>
          <a:prstGeom prst="bentUpArrow">
            <a:avLst>
              <a:gd name="adj1" fmla="val 13679"/>
              <a:gd name="adj2" fmla="val 21235"/>
              <a:gd name="adj3" fmla="val 303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cxnSp>
        <p:nvCxnSpPr>
          <p:cNvPr id="6" name="Straight Arrow Connector 5"/>
          <p:cNvCxnSpPr/>
          <p:nvPr/>
        </p:nvCxnSpPr>
        <p:spPr>
          <a:xfrm flipV="1">
            <a:off x="2665412" y="3581400"/>
            <a:ext cx="0" cy="9144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887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Override Method</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sp>
        <p:nvSpPr>
          <p:cNvPr id="11" name="Text Placeholder 5"/>
          <p:cNvSpPr txBox="1">
            <a:spLocks/>
          </p:cNvSpPr>
          <p:nvPr/>
        </p:nvSpPr>
        <p:spPr>
          <a:xfrm>
            <a:off x="411403" y="1371600"/>
            <a:ext cx="11182398" cy="488516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class Square extends Rectangle {</a:t>
            </a:r>
          </a:p>
          <a:p>
            <a:r>
              <a:rPr lang="en-US" sz="2800" dirty="0" smtClean="0">
                <a:solidFill>
                  <a:schemeClr val="accent1">
                    <a:lumMod val="20000"/>
                    <a:lumOff val="80000"/>
                  </a:schemeClr>
                </a:solidFill>
              </a:rPr>
              <a:t>  private Double sideA;</a:t>
            </a:r>
          </a:p>
          <a:p>
            <a:r>
              <a:rPr lang="en-US" sz="2800" dirty="0" smtClean="0">
                <a:solidFill>
                  <a:schemeClr val="accent1">
                    <a:lumMod val="20000"/>
                    <a:lumOff val="80000"/>
                  </a:schemeClr>
                </a:solidFill>
              </a:rPr>
              <a:t>  public Square(Double side) {</a:t>
            </a:r>
          </a:p>
          <a:p>
            <a:r>
              <a:rPr lang="en-US" sz="2800" dirty="0" smtClean="0">
                <a:solidFill>
                  <a:schemeClr val="accent1">
                    <a:lumMod val="20000"/>
                    <a:lumOff val="80000"/>
                  </a:schemeClr>
                </a:solidFill>
              </a:rPr>
              <a:t>    super(side);</a:t>
            </a:r>
          </a:p>
          <a:p>
            <a:r>
              <a:rPr lang="en-US" sz="2800" dirty="0" smtClean="0">
                <a:solidFill>
                  <a:schemeClr val="accent1">
                    <a:lumMod val="20000"/>
                    <a:lumOff val="80000"/>
                  </a:schemeClr>
                </a:solidFill>
              </a:rPr>
              <a:t>    this.sideA = side * 2;</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public Double perimeter() { return this.sideA * 4; }</a:t>
            </a:r>
          </a:p>
          <a:p>
            <a:r>
              <a:rPr lang="en-US" sz="2800" dirty="0" smtClean="0">
                <a:solidFill>
                  <a:schemeClr val="accent1">
                    <a:lumMod val="20000"/>
                    <a:lumOff val="80000"/>
                  </a:schemeClr>
                </a:solidFill>
              </a:rPr>
              <a:t>  @Override</a:t>
            </a:r>
          </a:p>
          <a:p>
            <a:r>
              <a:rPr lang="en-US" sz="2800" dirty="0" smtClean="0">
                <a:solidFill>
                  <a:schemeClr val="accent1">
                    <a:lumMod val="20000"/>
                    <a:lumOff val="80000"/>
                  </a:schemeClr>
                </a:solidFill>
              </a:rPr>
              <a:t>  public Double area() {</a:t>
            </a:r>
          </a:p>
          <a:p>
            <a:r>
              <a:rPr lang="en-US" sz="2800" dirty="0" smtClean="0">
                <a:solidFill>
                  <a:schemeClr val="accent1">
                    <a:lumMod val="20000"/>
                    <a:lumOff val="80000"/>
                  </a:schemeClr>
                </a:solidFill>
              </a:rPr>
              <a:t>    return this.sideA * this.sideA;</a:t>
            </a:r>
          </a:p>
          <a:p>
            <a:r>
              <a:rPr lang="en-US" sz="2800" dirty="0" smtClean="0">
                <a:solidFill>
                  <a:schemeClr val="accent1">
                    <a:lumMod val="20000"/>
                    <a:lumOff val="80000"/>
                  </a:schemeClr>
                </a:solidFill>
              </a:rPr>
              <a:t>  } }</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272358705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normAutofit/>
          </a:bodyPr>
          <a:lstStyle/>
          <a:p>
            <a:pPr>
              <a:spcBef>
                <a:spcPts val="1200"/>
              </a:spcBef>
            </a:pPr>
            <a:r>
              <a:rPr lang="en-US" dirty="0" smtClean="0">
                <a:solidFill>
                  <a:schemeClr val="tx2">
                    <a:lumMod val="75000"/>
                  </a:schemeClr>
                </a:solidFill>
              </a:rPr>
              <a:t>Overriding</a:t>
            </a:r>
            <a:r>
              <a:rPr lang="en-US" dirty="0" smtClean="0"/>
              <a:t> </a:t>
            </a:r>
            <a:r>
              <a:rPr lang="en-US" dirty="0"/>
              <a:t>can take place </a:t>
            </a:r>
            <a:r>
              <a:rPr lang="en-US" dirty="0" smtClean="0">
                <a:solidFill>
                  <a:schemeClr val="tx2">
                    <a:lumMod val="75000"/>
                  </a:schemeClr>
                </a:solidFill>
              </a:rPr>
              <a:t>sub-class</a:t>
            </a:r>
            <a:r>
              <a:rPr lang="en-US" dirty="0">
                <a:solidFill>
                  <a:schemeClr val="tx2">
                    <a:lumMod val="75000"/>
                  </a:schemeClr>
                </a:solidFill>
              </a:rPr>
              <a:t>.</a:t>
            </a:r>
          </a:p>
          <a:p>
            <a:pPr>
              <a:spcBef>
                <a:spcPts val="1200"/>
              </a:spcBef>
            </a:pPr>
            <a:r>
              <a:rPr lang="en-US" dirty="0">
                <a:solidFill>
                  <a:schemeClr val="tx2">
                    <a:lumMod val="75000"/>
                  </a:schemeClr>
                </a:solidFill>
              </a:rPr>
              <a:t>Argument list </a:t>
            </a:r>
            <a:r>
              <a:rPr lang="en-US" dirty="0" smtClean="0"/>
              <a:t>must be the </a:t>
            </a:r>
            <a:r>
              <a:rPr lang="en-US" dirty="0">
                <a:solidFill>
                  <a:schemeClr val="tx2">
                    <a:lumMod val="75000"/>
                  </a:schemeClr>
                </a:solidFill>
              </a:rPr>
              <a:t>same</a:t>
            </a:r>
            <a:r>
              <a:rPr lang="en-US" dirty="0" smtClean="0"/>
              <a:t> as that of the </a:t>
            </a:r>
            <a:r>
              <a:rPr lang="en-US" dirty="0">
                <a:solidFill>
                  <a:schemeClr val="tx2">
                    <a:lumMod val="75000"/>
                  </a:schemeClr>
                </a:solidFill>
              </a:rPr>
              <a:t>parent </a:t>
            </a:r>
            <a:r>
              <a:rPr lang="en-US" dirty="0" smtClean="0">
                <a:solidFill>
                  <a:schemeClr val="tx2">
                    <a:lumMod val="75000"/>
                  </a:schemeClr>
                </a:solidFill>
              </a:rPr>
              <a:t>method</a:t>
            </a:r>
          </a:p>
          <a:p>
            <a:pPr>
              <a:spcBef>
                <a:spcPts val="1200"/>
              </a:spcBef>
            </a:pPr>
            <a:r>
              <a:rPr lang="en-US" dirty="0"/>
              <a:t>The overriding method must have </a:t>
            </a:r>
            <a:r>
              <a:rPr lang="en-US" dirty="0">
                <a:solidFill>
                  <a:schemeClr val="tx2">
                    <a:lumMod val="75000"/>
                  </a:schemeClr>
                </a:solidFill>
              </a:rPr>
              <a:t>same return type</a:t>
            </a:r>
          </a:p>
          <a:p>
            <a:pPr>
              <a:spcBef>
                <a:spcPts val="1200"/>
              </a:spcBef>
            </a:pPr>
            <a:r>
              <a:rPr lang="en-US" dirty="0">
                <a:solidFill>
                  <a:schemeClr val="tx2">
                    <a:lumMod val="75000"/>
                  </a:schemeClr>
                </a:solidFill>
              </a:rPr>
              <a:t>Access modifier</a:t>
            </a:r>
            <a:r>
              <a:rPr lang="en-US" dirty="0" smtClean="0"/>
              <a:t> cannot be more </a:t>
            </a:r>
            <a:r>
              <a:rPr lang="en-US" dirty="0">
                <a:solidFill>
                  <a:schemeClr val="tx2">
                    <a:lumMod val="75000"/>
                  </a:schemeClr>
                </a:solidFill>
              </a:rPr>
              <a:t>restrictive</a:t>
            </a:r>
          </a:p>
          <a:p>
            <a:pPr>
              <a:spcBef>
                <a:spcPts val="1200"/>
              </a:spcBef>
            </a:pPr>
            <a:r>
              <a:rPr lang="en-US" dirty="0">
                <a:solidFill>
                  <a:schemeClr val="tx2">
                    <a:lumMod val="75000"/>
                  </a:schemeClr>
                </a:solidFill>
              </a:rPr>
              <a:t>Private, static and final </a:t>
            </a:r>
            <a:r>
              <a:rPr lang="en-US" dirty="0" smtClean="0"/>
              <a:t>methods can </a:t>
            </a:r>
            <a:r>
              <a:rPr lang="en-US" dirty="0">
                <a:solidFill>
                  <a:schemeClr val="tx2">
                    <a:lumMod val="75000"/>
                  </a:schemeClr>
                </a:solidFill>
              </a:rPr>
              <a:t>NOT </a:t>
            </a:r>
            <a:r>
              <a:rPr lang="en-US" dirty="0" smtClean="0"/>
              <a:t>be overriden</a:t>
            </a:r>
          </a:p>
          <a:p>
            <a:pPr>
              <a:spcBef>
                <a:spcPts val="1200"/>
              </a:spcBef>
            </a:pPr>
            <a:r>
              <a:rPr lang="en-US" dirty="0"/>
              <a:t>The overriding method </a:t>
            </a:r>
            <a:r>
              <a:rPr lang="en-US" dirty="0">
                <a:solidFill>
                  <a:schemeClr val="tx2">
                    <a:lumMod val="75000"/>
                  </a:schemeClr>
                </a:solidFill>
              </a:rPr>
              <a:t>must not </a:t>
            </a:r>
            <a:r>
              <a:rPr lang="en-US" dirty="0"/>
              <a:t>throw new or broader </a:t>
            </a:r>
            <a:r>
              <a:rPr lang="en-US" dirty="0">
                <a:solidFill>
                  <a:schemeClr val="tx2">
                    <a:lumMod val="75000"/>
                  </a:schemeClr>
                </a:solidFill>
              </a:rPr>
              <a:t>checked exceptions.</a:t>
            </a:r>
          </a:p>
        </p:txBody>
      </p:sp>
      <p:sp>
        <p:nvSpPr>
          <p:cNvPr id="4" name="Title 3"/>
          <p:cNvSpPr>
            <a:spLocks noGrp="1"/>
          </p:cNvSpPr>
          <p:nvPr>
            <p:ph type="title"/>
          </p:nvPr>
        </p:nvSpPr>
        <p:spPr/>
        <p:txBody>
          <a:bodyPr/>
          <a:lstStyle/>
          <a:p>
            <a:r>
              <a:rPr lang="en-US" noProof="1" smtClean="0"/>
              <a:t>Rules for Overriding Method</a:t>
            </a:r>
            <a:endParaRPr lang="en-US" dirty="0"/>
          </a:p>
        </p:txBody>
      </p:sp>
    </p:spTree>
    <p:extLst>
      <p:ext uri="{BB962C8B-B14F-4D97-AF65-F5344CB8AC3E}">
        <p14:creationId xmlns:p14="http://schemas.microsoft.com/office/powerpoint/2010/main" val="26293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a:t>
            </a:fld>
            <a:endParaRPr lang="en-US" dirty="0"/>
          </a:p>
        </p:txBody>
      </p:sp>
      <p:sp>
        <p:nvSpPr>
          <p:cNvPr id="681987" name="Rectangle 3"/>
          <p:cNvSpPr>
            <a:spLocks noGrp="1" noChangeArrowheads="1"/>
          </p:cNvSpPr>
          <p:nvPr>
            <p:ph idx="1"/>
          </p:nvPr>
        </p:nvSpPr>
        <p:spPr/>
        <p:txBody>
          <a:bodyPr>
            <a:normAutofit/>
          </a:bodyPr>
          <a:lstStyle/>
          <a:p>
            <a:pPr marL="442913" indent="-442913">
              <a:lnSpc>
                <a:spcPct val="100000"/>
              </a:lnSpc>
              <a:buFontTx/>
              <a:buAutoNum type="arabicPeriod"/>
            </a:pPr>
            <a:r>
              <a:rPr lang="en-US" dirty="0" smtClean="0"/>
              <a:t>What is Polymorphism?</a:t>
            </a:r>
          </a:p>
          <a:p>
            <a:pPr marL="442913" indent="-442913">
              <a:lnSpc>
                <a:spcPct val="100000"/>
              </a:lnSpc>
              <a:buFontTx/>
              <a:buAutoNum type="arabicPeriod"/>
            </a:pPr>
            <a:r>
              <a:rPr lang="en-US" dirty="0" smtClean="0"/>
              <a:t>Types of Polymorphism</a:t>
            </a:r>
          </a:p>
          <a:p>
            <a:pPr marL="442913" indent="-442913">
              <a:lnSpc>
                <a:spcPct val="100000"/>
              </a:lnSpc>
              <a:buFontTx/>
              <a:buAutoNum type="arabicPeriod"/>
            </a:pPr>
            <a:r>
              <a:rPr lang="en-US" dirty="0"/>
              <a:t>Override Methods</a:t>
            </a:r>
          </a:p>
          <a:p>
            <a:pPr marL="442913" indent="-442913">
              <a:lnSpc>
                <a:spcPct val="100000"/>
              </a:lnSpc>
              <a:buFontTx/>
              <a:buAutoNum type="arabicPeriod"/>
            </a:pPr>
            <a:r>
              <a:rPr lang="en-US" dirty="0" smtClean="0"/>
              <a:t>Overload Methods</a:t>
            </a:r>
            <a:endParaRPr lang="en-US" dirty="0"/>
          </a:p>
          <a:p>
            <a:pPr marL="442913" indent="-442913">
              <a:lnSpc>
                <a:spcPct val="100000"/>
              </a:lnSpc>
              <a:buFontTx/>
              <a:buAutoNum type="arabicPeriod"/>
            </a:pPr>
            <a:r>
              <a:rPr lang="en-US" dirty="0"/>
              <a:t>Abstract Classes</a:t>
            </a:r>
          </a:p>
          <a:p>
            <a:pPr marL="442913" indent="-442913">
              <a:lnSpc>
                <a:spcPct val="100000"/>
              </a:lnSpc>
              <a:buFontTx/>
              <a:buAutoNum type="arabicPeriod"/>
            </a:pPr>
            <a:r>
              <a:rPr lang="en-US" dirty="0"/>
              <a:t>Abstract Methods</a:t>
            </a:r>
          </a:p>
          <a:p>
            <a:pPr marL="0" indent="0">
              <a:lnSpc>
                <a:spcPct val="100000"/>
              </a:lnSpc>
              <a:buNone/>
            </a:pPr>
            <a:endParaRPr lang="en-US" dirty="0"/>
          </a:p>
          <a:p>
            <a:pPr marL="442913" indent="-442913">
              <a:lnSpc>
                <a:spcPct val="100000"/>
              </a:lnSpc>
              <a:buFontTx/>
              <a:buAutoNum type="arabicPeriod"/>
            </a:pPr>
            <a:endParaRPr lang="bg-BG" dirty="0"/>
          </a:p>
          <a:p>
            <a:pPr marL="711200" lvl="1" indent="0">
              <a:lnSpc>
                <a:spcPct val="100000"/>
              </a:lnSpc>
              <a:buNone/>
            </a:pPr>
            <a:endParaRPr lang="en-US" sz="3600" dirty="0"/>
          </a:p>
        </p:txBody>
      </p:sp>
      <p:sp>
        <p:nvSpPr>
          <p:cNvPr id="681986" name="Rectangle 2"/>
          <p:cNvSpPr>
            <a:spLocks noGrp="1" noChangeArrowheads="1"/>
          </p:cNvSpPr>
          <p:nvPr>
            <p:ph type="title"/>
          </p:nvPr>
        </p:nvSpPr>
        <p:spPr/>
        <p:txBody>
          <a:bodyPr/>
          <a:lstStyle/>
          <a:p>
            <a:r>
              <a:rPr lang="en-US" dirty="0"/>
              <a:t>Table of Contents</a:t>
            </a:r>
            <a:endParaRPr lang="bg-BG" dirty="0"/>
          </a:p>
        </p:txBody>
      </p:sp>
      <p:pic>
        <p:nvPicPr>
          <p:cNvPr id="7" name="Picture 6"/>
          <p:cNvPicPr>
            <a:picLocks noChangeAspect="1"/>
          </p:cNvPicPr>
          <p:nvPr/>
        </p:nvPicPr>
        <p:blipFill>
          <a:blip r:embed="rId3" cstate="print"/>
          <a:stretch>
            <a:fillRect/>
          </a:stretch>
        </p:blipFill>
        <p:spPr>
          <a:xfrm>
            <a:off x="4494212" y="2565901"/>
            <a:ext cx="3484701" cy="383511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812" y="1090933"/>
            <a:ext cx="3624262" cy="2341935"/>
          </a:xfrm>
          <a:prstGeom prst="rect">
            <a:avLst/>
          </a:prstGeom>
        </p:spPr>
      </p:pic>
    </p:spTree>
    <p:extLst>
      <p:ext uri="{BB962C8B-B14F-4D97-AF65-F5344CB8AC3E}">
        <p14:creationId xmlns:p14="http://schemas.microsoft.com/office/powerpoint/2010/main" val="10426847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en-GB" dirty="0" smtClean="0"/>
              <a:t>Polymorphism</a:t>
            </a:r>
            <a:endParaRPr lang="en-US" dirty="0"/>
          </a:p>
        </p:txBody>
      </p:sp>
      <p:sp>
        <p:nvSpPr>
          <p:cNvPr id="3" name="Subtitle 2"/>
          <p:cNvSpPr>
            <a:spLocks noGrp="1"/>
          </p:cNvSpPr>
          <p:nvPr>
            <p:ph type="body" idx="1"/>
          </p:nvPr>
        </p:nvSpPr>
        <p:spPr>
          <a:xfrm>
            <a:off x="1012084" y="5831062"/>
            <a:ext cx="9806728" cy="719034"/>
          </a:xfrm>
        </p:spPr>
        <p:txBody>
          <a:bodyPr/>
          <a:lstStyle/>
          <a:p>
            <a:r>
              <a:rPr lang="en-US" dirty="0"/>
              <a:t>Live Exercises in Class (Lab)</a:t>
            </a:r>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2421338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275400"/>
            <a:ext cx="8938472" cy="820600"/>
          </a:xfrm>
        </p:spPr>
        <p:txBody>
          <a:bodyPr/>
          <a:lstStyle/>
          <a:p>
            <a:r>
              <a:rPr lang="en-US" noProof="1">
                <a:cs typeface="Consolas" panose="020B0609020204030204" pitchFamily="49" charset="0"/>
              </a:rPr>
              <a:t>Abstract Classes</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21</a:t>
            </a:fld>
            <a:endParaRPr lang="en-US" dirty="0"/>
          </a:p>
        </p:txBody>
      </p:sp>
      <p:pic>
        <p:nvPicPr>
          <p:cNvPr id="1026" name="Picture 2" descr="C:\Users\tilchev\Desktop\abstract-shapes.gif"/>
          <p:cNvPicPr>
            <a:picLocks noChangeAspect="1" noChangeArrowheads="1"/>
          </p:cNvPicPr>
          <p:nvPr/>
        </p:nvPicPr>
        <p:blipFill>
          <a:blip r:embed="rId3" cstate="print"/>
          <a:srcRect/>
          <a:stretch>
            <a:fillRect/>
          </a:stretch>
        </p:blipFill>
        <p:spPr bwMode="auto">
          <a:xfrm>
            <a:off x="2648743" y="986129"/>
            <a:ext cx="6891338" cy="3814471"/>
          </a:xfrm>
          <a:prstGeom prst="rect">
            <a:avLst/>
          </a:prstGeom>
          <a:solidFill>
            <a:schemeClr val="tx1">
              <a:alpha val="90000"/>
            </a:schemeClr>
          </a:solidFill>
          <a:effectLst>
            <a:innerShdw blurRad="635000">
              <a:prstClr val="black"/>
            </a:innerShdw>
          </a:effectLst>
        </p:spPr>
      </p:pic>
    </p:spTree>
    <p:extLst>
      <p:ext uri="{BB962C8B-B14F-4D97-AF65-F5344CB8AC3E}">
        <p14:creationId xmlns:p14="http://schemas.microsoft.com/office/powerpoint/2010/main" val="644235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3" name="Content Placeholder 2"/>
          <p:cNvSpPr>
            <a:spLocks noGrp="1"/>
          </p:cNvSpPr>
          <p:nvPr>
            <p:ph idx="1"/>
          </p:nvPr>
        </p:nvSpPr>
        <p:spPr/>
        <p:txBody>
          <a:bodyPr/>
          <a:lstStyle/>
          <a:p>
            <a:r>
              <a:rPr lang="en-US" dirty="0" smtClean="0"/>
              <a:t>Abstract class </a:t>
            </a:r>
            <a:r>
              <a:rPr lang="en-US" dirty="0">
                <a:solidFill>
                  <a:schemeClr val="tx2">
                    <a:lumMod val="75000"/>
                  </a:schemeClr>
                </a:solidFill>
              </a:rPr>
              <a:t>can NOT be instantiated</a:t>
            </a:r>
          </a:p>
          <a:p>
            <a:endParaRPr lang="en-US" dirty="0"/>
          </a:p>
          <a:p>
            <a:endParaRPr lang="en-US" dirty="0" smtClean="0"/>
          </a:p>
          <a:p>
            <a:endParaRPr lang="en-US" dirty="0"/>
          </a:p>
          <a:p>
            <a:r>
              <a:rPr lang="en-US" dirty="0" smtClean="0"/>
              <a:t>An </a:t>
            </a:r>
            <a:r>
              <a:rPr lang="en-US" dirty="0" smtClean="0">
                <a:solidFill>
                  <a:schemeClr val="tx2">
                    <a:lumMod val="75000"/>
                  </a:schemeClr>
                </a:solidFill>
              </a:rPr>
              <a:t>abstract</a:t>
            </a:r>
            <a:r>
              <a:rPr lang="en-US" dirty="0" smtClean="0"/>
              <a:t> class </a:t>
            </a:r>
            <a:r>
              <a:rPr lang="en-US" dirty="0">
                <a:solidFill>
                  <a:schemeClr val="tx2">
                    <a:lumMod val="75000"/>
                  </a:schemeClr>
                </a:solidFill>
              </a:rPr>
              <a:t>may or may not</a:t>
            </a:r>
            <a:r>
              <a:rPr lang="en-US" dirty="0"/>
              <a:t> </a:t>
            </a:r>
            <a:r>
              <a:rPr lang="en-US" dirty="0" smtClean="0"/>
              <a:t>include abstract </a:t>
            </a:r>
            <a:r>
              <a:rPr lang="en-US" dirty="0">
                <a:solidFill>
                  <a:schemeClr val="tx2">
                    <a:lumMod val="75000"/>
                  </a:schemeClr>
                </a:solidFill>
              </a:rPr>
              <a:t>methods.</a:t>
            </a:r>
          </a:p>
          <a:p>
            <a:r>
              <a:rPr lang="en-US" dirty="0" smtClean="0"/>
              <a:t>If it has </a:t>
            </a:r>
            <a:r>
              <a:rPr lang="en-US" dirty="0">
                <a:solidFill>
                  <a:schemeClr val="tx2">
                    <a:lumMod val="75000"/>
                  </a:schemeClr>
                </a:solidFill>
              </a:rPr>
              <a:t>at least one abstract method</a:t>
            </a:r>
            <a:r>
              <a:rPr lang="en-US" dirty="0" smtClean="0"/>
              <a:t>, it must be declared </a:t>
            </a:r>
            <a:r>
              <a:rPr lang="en-US" dirty="0">
                <a:solidFill>
                  <a:schemeClr val="tx2">
                    <a:lumMod val="75000"/>
                  </a:schemeClr>
                </a:solidFill>
              </a:rPr>
              <a:t>abstract</a:t>
            </a:r>
          </a:p>
          <a:p>
            <a:r>
              <a:rPr lang="en-US" dirty="0" smtClean="0"/>
              <a:t>To use </a:t>
            </a:r>
            <a:r>
              <a:rPr lang="en-US" dirty="0">
                <a:solidFill>
                  <a:schemeClr val="tx2">
                    <a:lumMod val="75000"/>
                  </a:schemeClr>
                </a:solidFill>
              </a:rPr>
              <a:t>abstract class</a:t>
            </a:r>
            <a:r>
              <a:rPr lang="en-US" dirty="0" smtClean="0"/>
              <a:t>, you need to </a:t>
            </a:r>
            <a:r>
              <a:rPr lang="en-US" dirty="0">
                <a:solidFill>
                  <a:schemeClr val="tx2">
                    <a:lumMod val="75000"/>
                  </a:schemeClr>
                </a:solidFill>
              </a:rPr>
              <a:t>extend it</a:t>
            </a:r>
          </a:p>
        </p:txBody>
      </p:sp>
      <p:sp>
        <p:nvSpPr>
          <p:cNvPr id="4" name="Title 3"/>
          <p:cNvSpPr>
            <a:spLocks noGrp="1"/>
          </p:cNvSpPr>
          <p:nvPr>
            <p:ph type="title"/>
          </p:nvPr>
        </p:nvSpPr>
        <p:spPr/>
        <p:txBody>
          <a:bodyPr/>
          <a:lstStyle/>
          <a:p>
            <a:r>
              <a:rPr lang="en-US" noProof="1" smtClean="0"/>
              <a:t>Abstract Classes</a:t>
            </a:r>
            <a:endParaRPr lang="en-US" dirty="0"/>
          </a:p>
        </p:txBody>
      </p:sp>
      <p:sp>
        <p:nvSpPr>
          <p:cNvPr id="8" name="Text Placeholder 5"/>
          <p:cNvSpPr txBox="1">
            <a:spLocks/>
          </p:cNvSpPr>
          <p:nvPr/>
        </p:nvSpPr>
        <p:spPr>
          <a:xfrm>
            <a:off x="608012" y="1828800"/>
            <a:ext cx="10782397" cy="202284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a:t>
            </a:r>
            <a:r>
              <a:rPr lang="en-US" sz="2800" dirty="0" smtClean="0">
                <a:solidFill>
                  <a:schemeClr val="tx2">
                    <a:lumMod val="75000"/>
                  </a:schemeClr>
                </a:solidFill>
              </a:rPr>
              <a:t>abstract</a:t>
            </a:r>
            <a:r>
              <a:rPr lang="en-US" sz="2800" dirty="0" smtClean="0">
                <a:solidFill>
                  <a:schemeClr val="accent1">
                    <a:lumMod val="20000"/>
                    <a:lumOff val="80000"/>
                  </a:schemeClr>
                </a:solidFill>
              </a:rPr>
              <a:t> class Shape {} </a:t>
            </a:r>
          </a:p>
          <a:p>
            <a:r>
              <a:rPr lang="en-US" sz="2800" dirty="0">
                <a:solidFill>
                  <a:schemeClr val="accent1">
                    <a:lumMod val="20000"/>
                    <a:lumOff val="80000"/>
                  </a:schemeClr>
                </a:solidFill>
              </a:rPr>
              <a:t>p</a:t>
            </a:r>
            <a:r>
              <a:rPr lang="en-US" sz="2800" dirty="0" smtClean="0">
                <a:solidFill>
                  <a:schemeClr val="accent1">
                    <a:lumMod val="20000"/>
                    <a:lumOff val="80000"/>
                  </a:schemeClr>
                </a:solidFill>
              </a:rPr>
              <a:t>ublic class Circle extends Shape {}</a:t>
            </a:r>
          </a:p>
          <a:p>
            <a:pPr>
              <a:spcBef>
                <a:spcPts val="1200"/>
              </a:spcBef>
            </a:pPr>
            <a:r>
              <a:rPr lang="en-US" sz="2800" dirty="0" smtClean="0">
                <a:solidFill>
                  <a:schemeClr val="tx2">
                    <a:lumMod val="75000"/>
                  </a:schemeClr>
                </a:solidFill>
              </a:rPr>
              <a:t>Shape</a:t>
            </a:r>
            <a:r>
              <a:rPr lang="en-US" sz="2800" dirty="0" smtClean="0">
                <a:solidFill>
                  <a:schemeClr val="accent1">
                    <a:lumMod val="20000"/>
                    <a:lumOff val="80000"/>
                  </a:schemeClr>
                </a:solidFill>
              </a:rPr>
              <a:t> shape = new </a:t>
            </a:r>
            <a:r>
              <a:rPr lang="en-US" sz="2800" dirty="0" smtClean="0">
                <a:solidFill>
                  <a:schemeClr val="tx2">
                    <a:lumMod val="75000"/>
                  </a:schemeClr>
                </a:solidFill>
              </a:rPr>
              <a:t>Shape()</a:t>
            </a:r>
            <a:r>
              <a:rPr lang="en-US" sz="2800" dirty="0" smtClean="0">
                <a:solidFill>
                  <a:schemeClr val="accent1">
                    <a:lumMod val="20000"/>
                    <a:lumOff val="80000"/>
                  </a:schemeClr>
                </a:solidFill>
              </a:rPr>
              <a:t>; // Compile time error</a:t>
            </a:r>
          </a:p>
          <a:p>
            <a:r>
              <a:rPr lang="en-US" sz="2800" dirty="0" smtClean="0">
                <a:solidFill>
                  <a:schemeClr val="tx2">
                    <a:lumMod val="75000"/>
                  </a:schemeClr>
                </a:solidFill>
              </a:rPr>
              <a:t>Shape</a:t>
            </a:r>
            <a:r>
              <a:rPr lang="en-US" sz="2800" dirty="0" smtClean="0">
                <a:solidFill>
                  <a:schemeClr val="accent1">
                    <a:lumMod val="20000"/>
                    <a:lumOff val="80000"/>
                  </a:schemeClr>
                </a:solidFill>
              </a:rPr>
              <a:t> circle = new </a:t>
            </a:r>
            <a:r>
              <a:rPr lang="en-US" sz="2800" dirty="0" smtClean="0">
                <a:solidFill>
                  <a:schemeClr val="tx2">
                    <a:lumMod val="75000"/>
                  </a:schemeClr>
                </a:solidFill>
              </a:rPr>
              <a:t>Circle(); </a:t>
            </a:r>
            <a:r>
              <a:rPr lang="en-US" sz="2800" dirty="0" smtClean="0">
                <a:solidFill>
                  <a:schemeClr val="accent1">
                    <a:lumMod val="20000"/>
                    <a:lumOff val="80000"/>
                  </a:schemeClr>
                </a:solidFill>
              </a:rPr>
              <a:t>// polymorphism</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314990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4" name="Title 3"/>
          <p:cNvSpPr>
            <a:spLocks noGrp="1"/>
          </p:cNvSpPr>
          <p:nvPr>
            <p:ph type="title"/>
          </p:nvPr>
        </p:nvSpPr>
        <p:spPr/>
        <p:txBody>
          <a:bodyPr/>
          <a:lstStyle/>
          <a:p>
            <a:r>
              <a:rPr lang="en-US" noProof="1" smtClean="0"/>
              <a:t>Abstract Classes Elements</a:t>
            </a:r>
            <a:endParaRPr lang="en-US" dirty="0"/>
          </a:p>
        </p:txBody>
      </p:sp>
      <p:sp>
        <p:nvSpPr>
          <p:cNvPr id="5" name="Rectangle 4"/>
          <p:cNvSpPr>
            <a:spLocks noChangeArrowheads="1"/>
          </p:cNvSpPr>
          <p:nvPr/>
        </p:nvSpPr>
        <p:spPr bwMode="auto">
          <a:xfrm>
            <a:off x="608012" y="1148321"/>
            <a:ext cx="10591800" cy="44627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class Shape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private Point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startPoint;</a:t>
            </a:r>
          </a:p>
          <a:p>
            <a:pPr fontAlgn="base">
              <a:spcBef>
                <a:spcPts val="1200"/>
              </a:spcBef>
            </a:pP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protected Shape</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(Point startPoint)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this.startPoint = startPoint;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public getStartPoint()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return this.startPoint; }</a:t>
            </a:r>
          </a:p>
          <a:p>
            <a:pPr fontAlgn="base">
              <a:spcBef>
                <a:spcPts val="24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void draw()</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6"/>
          <p:cNvSpPr>
            <a:spLocks noChangeArrowheads="1"/>
          </p:cNvSpPr>
          <p:nvPr/>
        </p:nvSpPr>
        <p:spPr bwMode="auto">
          <a:xfrm>
            <a:off x="8193246" y="1428239"/>
            <a:ext cx="3146332" cy="685800"/>
          </a:xfrm>
          <a:prstGeom prst="wedgeRoundRectCallout">
            <a:avLst>
              <a:gd name="adj1" fmla="val -122218"/>
              <a:gd name="adj2" fmla="val 130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Can have </a:t>
            </a:r>
            <a:r>
              <a:rPr lang="en-US" sz="3200" dirty="0" smtClean="0">
                <a:solidFill>
                  <a:schemeClr val="tx2">
                    <a:lumMod val="75000"/>
                  </a:schemeClr>
                </a:solidFill>
              </a:rPr>
              <a:t>fields</a:t>
            </a:r>
            <a:endParaRPr lang="bg-BG" sz="3200" dirty="0">
              <a:solidFill>
                <a:schemeClr val="tx2">
                  <a:lumMod val="75000"/>
                </a:schemeClr>
              </a:solidFill>
            </a:endParaRPr>
          </a:p>
        </p:txBody>
      </p:sp>
      <p:sp>
        <p:nvSpPr>
          <p:cNvPr id="10" name="AutoShape 6"/>
          <p:cNvSpPr>
            <a:spLocks noChangeArrowheads="1"/>
          </p:cNvSpPr>
          <p:nvPr/>
        </p:nvSpPr>
        <p:spPr bwMode="auto">
          <a:xfrm>
            <a:off x="8193246" y="2590800"/>
            <a:ext cx="3146332" cy="940557"/>
          </a:xfrm>
          <a:prstGeom prst="wedgeRoundRectCallout">
            <a:avLst>
              <a:gd name="adj1" fmla="val -178705"/>
              <a:gd name="adj2" fmla="val -5009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Can have </a:t>
            </a:r>
            <a:r>
              <a:rPr lang="en-US" sz="3200" dirty="0" smtClean="0">
                <a:solidFill>
                  <a:schemeClr val="tx2">
                    <a:lumMod val="75000"/>
                  </a:schemeClr>
                </a:solidFill>
              </a:rPr>
              <a:t>constructor</a:t>
            </a:r>
            <a:r>
              <a:rPr lang="en-US" sz="3200" dirty="0" smtClean="0">
                <a:solidFill>
                  <a:srgbClr val="FFFFFF"/>
                </a:solidFill>
              </a:rPr>
              <a:t> too</a:t>
            </a:r>
            <a:endParaRPr lang="bg-BG" sz="3200" dirty="0">
              <a:solidFill>
                <a:schemeClr val="tx2">
                  <a:lumMod val="75000"/>
                </a:schemeClr>
              </a:solidFill>
            </a:endParaRPr>
          </a:p>
        </p:txBody>
      </p:sp>
      <p:sp>
        <p:nvSpPr>
          <p:cNvPr id="11" name="AutoShape 6"/>
          <p:cNvSpPr>
            <a:spLocks noChangeArrowheads="1"/>
          </p:cNvSpPr>
          <p:nvPr/>
        </p:nvSpPr>
        <p:spPr bwMode="auto">
          <a:xfrm>
            <a:off x="8478123" y="4410274"/>
            <a:ext cx="3146332" cy="1731764"/>
          </a:xfrm>
          <a:prstGeom prst="wedgeRoundRectCallout">
            <a:avLst>
              <a:gd name="adj1" fmla="val -149346"/>
              <a:gd name="adj2" fmla="val -612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Can hold </a:t>
            </a:r>
            <a:r>
              <a:rPr lang="en-US" sz="3200" dirty="0" smtClean="0">
                <a:solidFill>
                  <a:schemeClr val="tx2">
                    <a:lumMod val="75000"/>
                  </a:schemeClr>
                </a:solidFill>
              </a:rPr>
              <a:t>methods</a:t>
            </a:r>
            <a:r>
              <a:rPr lang="en-US" sz="3200" dirty="0" smtClean="0">
                <a:solidFill>
                  <a:srgbClr val="FFFFFF"/>
                </a:solidFill>
              </a:rPr>
              <a:t> with code in them </a:t>
            </a:r>
            <a:endParaRPr lang="bg-BG" sz="3200" dirty="0">
              <a:solidFill>
                <a:schemeClr val="tx2">
                  <a:lumMod val="75000"/>
                </a:schemeClr>
              </a:solidFill>
            </a:endParaRPr>
          </a:p>
        </p:txBody>
      </p:sp>
      <p:sp>
        <p:nvSpPr>
          <p:cNvPr id="12" name="AutoShape 6"/>
          <p:cNvSpPr>
            <a:spLocks noChangeArrowheads="1"/>
          </p:cNvSpPr>
          <p:nvPr/>
        </p:nvSpPr>
        <p:spPr bwMode="auto">
          <a:xfrm>
            <a:off x="1141412" y="5428556"/>
            <a:ext cx="6335666" cy="972244"/>
          </a:xfrm>
          <a:prstGeom prst="wedgeRoundRectCallout">
            <a:avLst>
              <a:gd name="adj1" fmla="val -18851"/>
              <a:gd name="adj2" fmla="val -8587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Every abstract method </a:t>
            </a:r>
            <a:r>
              <a:rPr lang="en-US" sz="3200" dirty="0" smtClean="0">
                <a:solidFill>
                  <a:schemeClr val="tx2">
                    <a:lumMod val="75000"/>
                  </a:schemeClr>
                </a:solidFill>
              </a:rPr>
              <a:t>MUST</a:t>
            </a:r>
            <a:r>
              <a:rPr lang="en-US" sz="3200" dirty="0" smtClean="0">
                <a:solidFill>
                  <a:srgbClr val="FFFFFF"/>
                </a:solidFill>
              </a:rPr>
              <a:t> be </a:t>
            </a:r>
            <a:r>
              <a:rPr lang="en-US" sz="3200" dirty="0" err="1" smtClean="0">
                <a:solidFill>
                  <a:schemeClr val="tx2">
                    <a:lumMod val="75000"/>
                  </a:schemeClr>
                </a:solidFill>
              </a:rPr>
              <a:t>overrided</a:t>
            </a:r>
            <a:r>
              <a:rPr lang="en-US" sz="3200" dirty="0" smtClean="0">
                <a:solidFill>
                  <a:schemeClr val="tx2">
                    <a:lumMod val="75000"/>
                  </a:schemeClr>
                </a:solidFill>
              </a:rPr>
              <a:t> </a:t>
            </a:r>
            <a:r>
              <a:rPr lang="en-US" sz="3200" dirty="0" smtClean="0">
                <a:solidFill>
                  <a:srgbClr val="FFFFFF"/>
                </a:solidFill>
              </a:rPr>
              <a:t>by it's </a:t>
            </a:r>
            <a:r>
              <a:rPr lang="en-US" sz="3200" dirty="0" err="1" smtClean="0">
                <a:solidFill>
                  <a:srgbClr val="FFFFFF"/>
                </a:solidFill>
              </a:rPr>
              <a:t>childs</a:t>
            </a:r>
            <a:endParaRPr lang="bg-BG" sz="3200" dirty="0">
              <a:solidFill>
                <a:schemeClr val="tx2">
                  <a:lumMod val="75000"/>
                </a:schemeClr>
              </a:solidFill>
            </a:endParaRPr>
          </a:p>
        </p:txBody>
      </p:sp>
    </p:spTree>
    <p:extLst>
      <p:ext uri="{BB962C8B-B14F-4D97-AF65-F5344CB8AC3E}">
        <p14:creationId xmlns:p14="http://schemas.microsoft.com/office/powerpoint/2010/main" val="415343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dirty="0" smtClean="0"/>
              <a:t>: 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24</a:t>
            </a:fld>
            <a:endParaRPr lang="en-US" dirty="0"/>
          </a:p>
        </p:txBody>
      </p:sp>
      <p:sp>
        <p:nvSpPr>
          <p:cNvPr id="18" name="Rectangle 4"/>
          <p:cNvSpPr>
            <a:spLocks noChangeArrowheads="1"/>
          </p:cNvSpPr>
          <p:nvPr/>
        </p:nvSpPr>
        <p:spPr bwMode="auto">
          <a:xfrm>
            <a:off x="3275012" y="1107032"/>
            <a:ext cx="54246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b="1" i="1" noProof="1" smtClean="0">
                <a:latin typeface="Consolas" panose="020B0609020204030204" pitchFamily="49" charset="0"/>
              </a:rPr>
              <a:t>Shape</a:t>
            </a:r>
            <a:endParaRPr lang="en-US" b="1" i="1" noProof="1">
              <a:latin typeface="Consolas" panose="020B0609020204030204" pitchFamily="49" charset="0"/>
            </a:endParaRPr>
          </a:p>
        </p:txBody>
      </p:sp>
      <p:sp>
        <p:nvSpPr>
          <p:cNvPr id="19" name="Rectangle 18"/>
          <p:cNvSpPr>
            <a:spLocks noChangeArrowheads="1"/>
          </p:cNvSpPr>
          <p:nvPr/>
        </p:nvSpPr>
        <p:spPr bwMode="auto">
          <a:xfrm>
            <a:off x="3275012" y="1621810"/>
            <a:ext cx="54246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-Double perimeter</a:t>
            </a:r>
          </a:p>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-Double area</a:t>
            </a:r>
            <a:endParaRPr lang="en-US" b="1" noProof="1">
              <a:latin typeface="Consolas" panose="020B0609020204030204" pitchFamily="49" charset="0"/>
            </a:endParaRPr>
          </a:p>
        </p:txBody>
      </p:sp>
      <p:sp>
        <p:nvSpPr>
          <p:cNvPr id="10" name="Rectangle 9"/>
          <p:cNvSpPr>
            <a:spLocks noChangeArrowheads="1"/>
          </p:cNvSpPr>
          <p:nvPr/>
        </p:nvSpPr>
        <p:spPr bwMode="auto">
          <a:xfrm>
            <a:off x="3275012" y="2483584"/>
            <a:ext cx="5424600" cy="1631216"/>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a:t>
            </a:r>
            <a:r>
              <a:rPr lang="en-US" b="1" noProof="1" smtClean="0">
                <a:latin typeface="Consolas" panose="020B0609020204030204" pitchFamily="49" charset="0"/>
              </a:rPr>
              <a:t>getPerimeter()</a:t>
            </a:r>
          </a:p>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#setPerimeter(Double area)</a:t>
            </a:r>
          </a:p>
          <a:p>
            <a:pPr eaLnBrk="0" hangingPunct="0">
              <a:lnSpc>
                <a:spcPts val="3000"/>
              </a:lnSpc>
              <a:buClr>
                <a:schemeClr val="accent5">
                  <a:lumMod val="40000"/>
                  <a:lumOff val="60000"/>
                </a:schemeClr>
              </a:buClr>
              <a:buSzPct val="70000"/>
            </a:pPr>
            <a:r>
              <a:rPr lang="en-US" b="1" i="1" noProof="1" smtClean="0">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b="1" i="1" noProof="1" smtClean="0">
                <a:latin typeface="Consolas" panose="020B0609020204030204" pitchFamily="49" charset="0"/>
              </a:rPr>
              <a:t>+calculateArea</a:t>
            </a:r>
          </a:p>
        </p:txBody>
      </p:sp>
      <p:sp>
        <p:nvSpPr>
          <p:cNvPr id="12" name="Rectangle 4"/>
          <p:cNvSpPr>
            <a:spLocks noChangeArrowheads="1"/>
          </p:cNvSpPr>
          <p:nvPr/>
        </p:nvSpPr>
        <p:spPr bwMode="auto">
          <a:xfrm>
            <a:off x="608012"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Rectangle</a:t>
            </a:r>
            <a:endParaRPr lang="en-US" sz="2800" b="1" noProof="1">
              <a:latin typeface="Consolas" panose="020B0609020204030204" pitchFamily="49" charset="0"/>
            </a:endParaRPr>
          </a:p>
        </p:txBody>
      </p:sp>
      <p:sp>
        <p:nvSpPr>
          <p:cNvPr id="13" name="Rectangle 12"/>
          <p:cNvSpPr>
            <a:spLocks noChangeArrowheads="1"/>
          </p:cNvSpPr>
          <p:nvPr/>
        </p:nvSpPr>
        <p:spPr bwMode="auto">
          <a:xfrm>
            <a:off x="608012"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width</a:t>
            </a:r>
            <a:endParaRPr lang="en-US" sz="2800" b="1" noProof="1">
              <a:latin typeface="Consolas" panose="020B0609020204030204" pitchFamily="49" charset="0"/>
            </a:endParaRPr>
          </a:p>
        </p:txBody>
      </p:sp>
      <p:sp>
        <p:nvSpPr>
          <p:cNvPr id="15" name="Rectangle 14"/>
          <p:cNvSpPr>
            <a:spLocks noChangeArrowheads="1"/>
          </p:cNvSpPr>
          <p:nvPr/>
        </p:nvSpPr>
        <p:spPr bwMode="auto">
          <a:xfrm>
            <a:off x="608012"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+calculateArea</a:t>
            </a:r>
          </a:p>
        </p:txBody>
      </p:sp>
      <p:sp>
        <p:nvSpPr>
          <p:cNvPr id="20" name="Rectangle 4"/>
          <p:cNvSpPr>
            <a:spLocks noChangeArrowheads="1"/>
          </p:cNvSpPr>
          <p:nvPr/>
        </p:nvSpPr>
        <p:spPr bwMode="auto">
          <a:xfrm>
            <a:off x="7228937" y="4343400"/>
            <a:ext cx="43434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Circle</a:t>
            </a:r>
            <a:endParaRPr lang="en-US" sz="2800" b="1" noProof="1">
              <a:latin typeface="Consolas" panose="020B0609020204030204" pitchFamily="49" charset="0"/>
            </a:endParaRPr>
          </a:p>
        </p:txBody>
      </p:sp>
      <p:sp>
        <p:nvSpPr>
          <p:cNvPr id="21" name="Rectangle 20"/>
          <p:cNvSpPr>
            <a:spLocks noChangeArrowheads="1"/>
          </p:cNvSpPr>
          <p:nvPr/>
        </p:nvSpPr>
        <p:spPr bwMode="auto">
          <a:xfrm>
            <a:off x="7228937" y="4824681"/>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height</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-Double width</a:t>
            </a:r>
            <a:endParaRPr lang="en-US" sz="2800" b="1" noProof="1">
              <a:latin typeface="Consolas" panose="020B0609020204030204" pitchFamily="49" charset="0"/>
            </a:endParaRPr>
          </a:p>
        </p:txBody>
      </p:sp>
      <p:sp>
        <p:nvSpPr>
          <p:cNvPr id="22" name="Rectangle 21"/>
          <p:cNvSpPr>
            <a:spLocks noChangeArrowheads="1"/>
          </p:cNvSpPr>
          <p:nvPr/>
        </p:nvSpPr>
        <p:spPr bwMode="auto">
          <a:xfrm>
            <a:off x="7228937" y="5676544"/>
            <a:ext cx="43434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+calculatePerimeter</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+calculateArea</a:t>
            </a:r>
          </a:p>
        </p:txBody>
      </p:sp>
      <p:sp>
        <p:nvSpPr>
          <p:cNvPr id="26" name="AutoShape 6"/>
          <p:cNvSpPr>
            <a:spLocks noChangeArrowheads="1"/>
          </p:cNvSpPr>
          <p:nvPr/>
        </p:nvSpPr>
        <p:spPr bwMode="auto">
          <a:xfrm>
            <a:off x="128680" y="1393210"/>
            <a:ext cx="3146332" cy="708789"/>
          </a:xfrm>
          <a:prstGeom prst="wedgeRoundRectCallout">
            <a:avLst>
              <a:gd name="adj1" fmla="val 51338"/>
              <a:gd name="adj2" fmla="val 21681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Encapsulate area</a:t>
            </a:r>
            <a:endParaRPr lang="bg-BG" sz="3200" dirty="0">
              <a:solidFill>
                <a:schemeClr val="tx2">
                  <a:lumMod val="75000"/>
                </a:schemeClr>
              </a:solidFill>
            </a:endParaRPr>
          </a:p>
        </p:txBody>
      </p:sp>
      <p:sp>
        <p:nvSpPr>
          <p:cNvPr id="9" name="Bent Arrow 8"/>
          <p:cNvSpPr/>
          <p:nvPr/>
        </p:nvSpPr>
        <p:spPr>
          <a:xfrm rot="5400000">
            <a:off x="8925164" y="3271760"/>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sp>
        <p:nvSpPr>
          <p:cNvPr id="28" name="Bent Arrow 27"/>
          <p:cNvSpPr/>
          <p:nvPr/>
        </p:nvSpPr>
        <p:spPr>
          <a:xfrm rot="16200000" flipH="1">
            <a:off x="2235644" y="3273552"/>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tx1"/>
              </a:solidFill>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9949" y="1304375"/>
            <a:ext cx="2835995" cy="1595247"/>
          </a:xfrm>
          <a:prstGeom prst="rect">
            <a:avLst/>
          </a:prstGeom>
        </p:spPr>
      </p:pic>
    </p:spTree>
    <p:extLst>
      <p:ext uri="{BB962C8B-B14F-4D97-AF65-F5344CB8AC3E}">
        <p14:creationId xmlns:p14="http://schemas.microsoft.com/office/powerpoint/2010/main" val="194109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0" grpId="0" animBg="1"/>
      <p:bldP spid="13" grpId="0" animBg="1"/>
      <p:bldP spid="15" grpId="0" animBg="1"/>
      <p:bldP spid="21" grpId="0" animBg="1"/>
      <p:bldP spid="22"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sz="4000" dirty="0" smtClean="0"/>
              <a:t>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25</a:t>
            </a:fld>
            <a:endParaRPr lang="en-US" dirty="0"/>
          </a:p>
        </p:txBody>
      </p:sp>
      <p:sp>
        <p:nvSpPr>
          <p:cNvPr id="11" name="Text Placeholder 5"/>
          <p:cNvSpPr txBox="1">
            <a:spLocks/>
          </p:cNvSpPr>
          <p:nvPr/>
        </p:nvSpPr>
        <p:spPr>
          <a:xfrm>
            <a:off x="379412" y="1024680"/>
            <a:ext cx="11430000" cy="559305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a:t>
            </a:r>
            <a:r>
              <a:rPr lang="en-US" sz="2800" dirty="0" smtClean="0">
                <a:solidFill>
                  <a:schemeClr val="tx2">
                    <a:lumMod val="75000"/>
                  </a:schemeClr>
                </a:solidFill>
              </a:rPr>
              <a:t>abstract</a:t>
            </a:r>
            <a:r>
              <a:rPr lang="en-US" sz="2800" dirty="0" smtClean="0">
                <a:solidFill>
                  <a:schemeClr val="accent1">
                    <a:lumMod val="20000"/>
                    <a:lumOff val="80000"/>
                  </a:schemeClr>
                </a:solidFill>
              </a:rPr>
              <a:t> class Shape {</a:t>
            </a:r>
          </a:p>
          <a:p>
            <a:r>
              <a:rPr lang="en-US" sz="2800" dirty="0" smtClean="0">
                <a:solidFill>
                  <a:schemeClr val="accent1">
                    <a:lumMod val="20000"/>
                    <a:lumOff val="80000"/>
                  </a:schemeClr>
                </a:solidFill>
              </a:rPr>
              <a:t>  private Double perimeter;</a:t>
            </a:r>
          </a:p>
          <a:p>
            <a:r>
              <a:rPr lang="en-US" sz="2800" dirty="0" smtClean="0">
                <a:solidFill>
                  <a:schemeClr val="accent1">
                    <a:lumMod val="20000"/>
                    <a:lumOff val="80000"/>
                  </a:schemeClr>
                </a:solidFill>
              </a:rPr>
              <a:t>  private Double area;</a:t>
            </a:r>
          </a:p>
          <a:p>
            <a:r>
              <a:rPr lang="en-US" sz="2800" dirty="0" smtClean="0">
                <a:solidFill>
                  <a:schemeClr val="accent1">
                    <a:lumMod val="20000"/>
                    <a:lumOff val="80000"/>
                  </a:schemeClr>
                </a:solidFill>
              </a:rPr>
              <a:t>  protected void setPerimeter(Double perimeter) {     </a:t>
            </a:r>
          </a:p>
          <a:p>
            <a:r>
              <a:rPr lang="en-US" sz="2800" dirty="0" smtClean="0">
                <a:solidFill>
                  <a:schemeClr val="accent1">
                    <a:lumMod val="20000"/>
                    <a:lumOff val="80000"/>
                  </a:schemeClr>
                </a:solidFill>
              </a:rPr>
              <a:t>    this.perimeter = perimeter;</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public Double getPerimeter() { return this.perimeter; }</a:t>
            </a:r>
          </a:p>
          <a:p>
            <a:r>
              <a:rPr lang="en-US" sz="2800" dirty="0" smtClean="0">
                <a:solidFill>
                  <a:schemeClr val="accent1">
                    <a:lumMod val="20000"/>
                    <a:lumOff val="80000"/>
                  </a:schemeClr>
                </a:solidFill>
              </a:rPr>
              <a:t>  protected void setArea(Double area) {this.area = area;}</a:t>
            </a:r>
          </a:p>
          <a:p>
            <a:r>
              <a:rPr lang="en-US" sz="2800" dirty="0" smtClean="0">
                <a:solidFill>
                  <a:schemeClr val="accent1">
                    <a:lumMod val="20000"/>
                    <a:lumOff val="80000"/>
                  </a:schemeClr>
                </a:solidFill>
              </a:rPr>
              <a:t>  public Double getArea() { return this.area; }</a:t>
            </a:r>
          </a:p>
          <a:p>
            <a:pPr>
              <a:spcBef>
                <a:spcPts val="1200"/>
              </a:spcBef>
            </a:pPr>
            <a:r>
              <a:rPr lang="en-US" sz="3200" dirty="0" smtClean="0">
                <a:solidFill>
                  <a:schemeClr val="tx2">
                    <a:lumMod val="75000"/>
                  </a:schemeClr>
                </a:solidFill>
              </a:rPr>
              <a:t>  protected abstract void calculatePerimeter();</a:t>
            </a:r>
          </a:p>
          <a:p>
            <a:r>
              <a:rPr lang="en-US" sz="3200" dirty="0" smtClean="0">
                <a:solidFill>
                  <a:schemeClr val="tx2">
                    <a:lumMod val="75000"/>
                  </a:schemeClr>
                </a:solidFill>
              </a:rPr>
              <a:t>  protected abstract void calculateArea();</a:t>
            </a:r>
          </a:p>
          <a:p>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10392274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26</a:t>
            </a:fld>
            <a:endParaRPr lang="en-US" dirty="0"/>
          </a:p>
        </p:txBody>
      </p:sp>
      <p:sp>
        <p:nvSpPr>
          <p:cNvPr id="11" name="Text Placeholder 5"/>
          <p:cNvSpPr txBox="1">
            <a:spLocks/>
          </p:cNvSpPr>
          <p:nvPr/>
        </p:nvSpPr>
        <p:spPr>
          <a:xfrm>
            <a:off x="379412" y="1024680"/>
            <a:ext cx="114300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class Rectangle extends Shape {</a:t>
            </a:r>
          </a:p>
          <a:p>
            <a:r>
              <a:rPr lang="en-US" sz="2800" dirty="0" smtClean="0">
                <a:solidFill>
                  <a:schemeClr val="accent1">
                    <a:lumMod val="20000"/>
                    <a:lumOff val="80000"/>
                  </a:schemeClr>
                </a:solidFill>
              </a:rPr>
              <a:t>  //TODO: Add fields</a:t>
            </a:r>
          </a:p>
          <a:p>
            <a:r>
              <a:rPr lang="en-US" sz="2800" dirty="0" smtClean="0">
                <a:solidFill>
                  <a:schemeClr val="accent1">
                    <a:lumMod val="20000"/>
                    <a:lumOff val="80000"/>
                  </a:schemeClr>
                </a:solidFill>
              </a:rPr>
              <a:t>  public Rectangle(Double height, Double width) {</a:t>
            </a:r>
          </a:p>
          <a:p>
            <a:r>
              <a:rPr lang="en-US" sz="2800" dirty="0" smtClean="0">
                <a:solidFill>
                  <a:schemeClr val="accent1">
                    <a:lumMod val="20000"/>
                    <a:lumOff val="80000"/>
                  </a:schemeClr>
                </a:solidFill>
              </a:rPr>
              <a:t>    this.setHeight(height); this.setWidth(width);</a:t>
            </a:r>
          </a:p>
          <a:p>
            <a:r>
              <a:rPr lang="en-US" sz="2800" dirty="0" smtClean="0">
                <a:solidFill>
                  <a:schemeClr val="accent1">
                    <a:lumMod val="20000"/>
                    <a:lumOff val="80000"/>
                  </a:schemeClr>
                </a:solidFill>
              </a:rPr>
              <a:t>    this.calculatePerimeter(); this.calculateArea(); }</a:t>
            </a:r>
          </a:p>
          <a:p>
            <a:r>
              <a:rPr lang="en-US" sz="2800" dirty="0" smtClean="0">
                <a:solidFill>
                  <a:schemeClr val="accent1">
                    <a:lumMod val="20000"/>
                    <a:lumOff val="80000"/>
                  </a:schemeClr>
                </a:solidFill>
              </a:rPr>
              <a:t>  //TODO: Add getters and setters</a:t>
            </a:r>
          </a:p>
          <a:p>
            <a:r>
              <a:rPr lang="en-US" sz="2800" dirty="0" smtClean="0">
                <a:solidFill>
                  <a:schemeClr val="accent1">
                    <a:lumMod val="20000"/>
                    <a:lumOff val="80000"/>
                  </a:schemeClr>
                </a:solidFill>
              </a:rPr>
              <a:t>  @Override</a:t>
            </a:r>
          </a:p>
          <a:p>
            <a:r>
              <a:rPr lang="en-US" sz="2800" dirty="0" smtClean="0">
                <a:solidFill>
                  <a:schemeClr val="accent1">
                    <a:lumMod val="20000"/>
                    <a:lumOff val="80000"/>
                  </a:schemeClr>
                </a:solidFill>
              </a:rPr>
              <a:t>  protected void calculatePerimeter() {</a:t>
            </a:r>
          </a:p>
          <a:p>
            <a:r>
              <a:rPr lang="en-US" sz="2800" dirty="0" smtClean="0">
                <a:solidFill>
                  <a:schemeClr val="accent1">
                    <a:lumMod val="20000"/>
                    <a:lumOff val="80000"/>
                  </a:schemeClr>
                </a:solidFill>
              </a:rPr>
              <a:t>    setPerimeter(this.height * 2 + this.width * 2); }</a:t>
            </a:r>
          </a:p>
          <a:p>
            <a:r>
              <a:rPr lang="en-US" sz="2800" dirty="0" smtClean="0">
                <a:solidFill>
                  <a:schemeClr val="accent1">
                    <a:lumMod val="20000"/>
                    <a:lumOff val="80000"/>
                  </a:schemeClr>
                </a:solidFill>
              </a:rPr>
              <a:t>  @Override</a:t>
            </a:r>
          </a:p>
          <a:p>
            <a:r>
              <a:rPr lang="en-US" sz="2800" dirty="0" smtClean="0">
                <a:solidFill>
                  <a:schemeClr val="accent1">
                    <a:lumMod val="20000"/>
                    <a:lumOff val="80000"/>
                  </a:schemeClr>
                </a:solidFill>
              </a:rPr>
              <a:t>  protected void calculateArea() {</a:t>
            </a:r>
          </a:p>
          <a:p>
            <a:r>
              <a:rPr lang="en-US" sz="2800" dirty="0" smtClean="0">
                <a:solidFill>
                  <a:schemeClr val="accent1">
                    <a:lumMod val="20000"/>
                    <a:lumOff val="80000"/>
                  </a:schemeClr>
                </a:solidFill>
              </a:rPr>
              <a:t>  setArea(this.height * this.width); } }</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395074632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a:t>
            </a:r>
            <a:r>
              <a:rPr lang="en-US" dirty="0"/>
              <a:t>Shapes</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27</a:t>
            </a:fld>
            <a:endParaRPr lang="en-US" dirty="0"/>
          </a:p>
        </p:txBody>
      </p:sp>
      <p:sp>
        <p:nvSpPr>
          <p:cNvPr id="11" name="Text Placeholder 5"/>
          <p:cNvSpPr txBox="1">
            <a:spLocks/>
          </p:cNvSpPr>
          <p:nvPr/>
        </p:nvSpPr>
        <p:spPr>
          <a:xfrm>
            <a:off x="379412" y="1024680"/>
            <a:ext cx="114300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a:t>
            </a:r>
            <a:r>
              <a:rPr lang="en-US" sz="2800" dirty="0">
                <a:solidFill>
                  <a:schemeClr val="accent1">
                    <a:lumMod val="20000"/>
                    <a:lumOff val="80000"/>
                  </a:schemeClr>
                </a:solidFill>
              </a:rPr>
              <a:t>class Circle extends Shape{</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private </a:t>
            </a:r>
            <a:r>
              <a:rPr lang="en-US" sz="2800" dirty="0">
                <a:solidFill>
                  <a:schemeClr val="accent1">
                    <a:lumMod val="20000"/>
                    <a:lumOff val="80000"/>
                  </a:schemeClr>
                </a:solidFill>
              </a:rPr>
              <a:t>Double radius</a:t>
            </a:r>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Circle (Double radius) {</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r>
              <a:rPr lang="en-US" sz="2800" dirty="0" err="1" smtClean="0">
                <a:solidFill>
                  <a:schemeClr val="accent1">
                    <a:lumMod val="20000"/>
                    <a:lumOff val="80000"/>
                  </a:schemeClr>
                </a:solidFill>
              </a:rPr>
              <a:t>this.setRadius</a:t>
            </a:r>
            <a:r>
              <a:rPr lang="en-US" sz="2800" dirty="0" smtClean="0">
                <a:solidFill>
                  <a:schemeClr val="accent1">
                    <a:lumMod val="20000"/>
                    <a:lumOff val="80000"/>
                  </a:schemeClr>
                </a:solidFill>
              </a:rPr>
              <a:t>(radius</a:t>
            </a:r>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r>
              <a:rPr lang="en-US" sz="2800" dirty="0" err="1" smtClean="0">
                <a:solidFill>
                  <a:schemeClr val="accent1">
                    <a:lumMod val="20000"/>
                    <a:lumOff val="80000"/>
                  </a:schemeClr>
                </a:solidFill>
              </a:rPr>
              <a:t>this.calculatePerimeter</a:t>
            </a:r>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r>
              <a:rPr lang="en-US" sz="2800" dirty="0" err="1">
                <a:solidFill>
                  <a:schemeClr val="accent1">
                    <a:lumMod val="20000"/>
                    <a:lumOff val="80000"/>
                  </a:schemeClr>
                </a:solidFill>
              </a:rPr>
              <a:t>this.calculateArea</a:t>
            </a:r>
            <a:r>
              <a:rPr lang="en-US" sz="2800" dirty="0" smtClean="0">
                <a:solidFill>
                  <a:schemeClr val="accent1">
                    <a:lumMod val="20000"/>
                    <a:lumOff val="80000"/>
                  </a:schemeClr>
                </a:solidFill>
              </a:rPr>
              <a:t>(); }</a:t>
            </a:r>
            <a:endParaRPr lang="en-US" sz="2800" dirty="0">
              <a:solidFill>
                <a:schemeClr val="accent1">
                  <a:lumMod val="20000"/>
                  <a:lumOff val="80000"/>
                </a:schemeClr>
              </a:solidFill>
            </a:endParaRP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final Double </a:t>
            </a:r>
            <a:r>
              <a:rPr lang="en-US" sz="2800" dirty="0" err="1">
                <a:solidFill>
                  <a:schemeClr val="accent1">
                    <a:lumMod val="20000"/>
                    <a:lumOff val="80000"/>
                  </a:schemeClr>
                </a:solidFill>
              </a:rPr>
              <a:t>getRadius</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return </a:t>
            </a:r>
            <a:r>
              <a:rPr lang="en-US" sz="2800" dirty="0">
                <a:solidFill>
                  <a:schemeClr val="accent1">
                    <a:lumMod val="20000"/>
                    <a:lumOff val="80000"/>
                  </a:schemeClr>
                </a:solidFill>
              </a:rPr>
              <a:t>radius;</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//TODO: Finish encapsulation</a:t>
            </a:r>
          </a:p>
          <a:p>
            <a:r>
              <a:rPr lang="en-US" sz="2800" dirty="0" smtClean="0">
                <a:solidFill>
                  <a:schemeClr val="accent1">
                    <a:lumMod val="20000"/>
                    <a:lumOff val="80000"/>
                  </a:schemeClr>
                </a:solidFill>
              </a:rPr>
              <a:t>  //TODO: Override calculate Area and Perimeter</a:t>
            </a:r>
          </a:p>
          <a:p>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294433367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dirty="0"/>
              <a:t>Summary</a:t>
            </a:r>
            <a:endParaRPr lang="bg-BG" dirty="0"/>
          </a:p>
        </p:txBody>
      </p:sp>
      <p:sp>
        <p:nvSpPr>
          <p:cNvPr id="434179" name="Rectangle 3"/>
          <p:cNvSpPr>
            <a:spLocks noGrp="1" noChangeArrowheads="1"/>
          </p:cNvSpPr>
          <p:nvPr>
            <p:ph idx="1"/>
          </p:nvPr>
        </p:nvSpPr>
        <p:spPr>
          <a:xfrm>
            <a:off x="190413" y="1151121"/>
            <a:ext cx="8647199" cy="5570355"/>
          </a:xfrm>
        </p:spPr>
        <p:txBody>
          <a:bodyPr>
            <a:normAutofit/>
          </a:bodyPr>
          <a:lstStyle/>
          <a:p>
            <a:pPr>
              <a:lnSpc>
                <a:spcPct val="100000"/>
              </a:lnSpc>
              <a:spcBef>
                <a:spcPts val="0"/>
              </a:spcBef>
            </a:pPr>
            <a:r>
              <a:rPr lang="en-US" sz="3600" dirty="0" smtClean="0"/>
              <a:t>What is Polymorphism?</a:t>
            </a:r>
          </a:p>
          <a:p>
            <a:pPr>
              <a:lnSpc>
                <a:spcPct val="100000"/>
              </a:lnSpc>
              <a:spcBef>
                <a:spcPts val="0"/>
              </a:spcBef>
            </a:pPr>
            <a:r>
              <a:rPr lang="en-US" sz="3600" dirty="0" smtClean="0"/>
              <a:t>Types of Polymorphism</a:t>
            </a:r>
          </a:p>
          <a:p>
            <a:pPr lvl="1">
              <a:lnSpc>
                <a:spcPct val="100000"/>
              </a:lnSpc>
              <a:spcBef>
                <a:spcPts val="0"/>
              </a:spcBef>
            </a:pPr>
            <a:r>
              <a:rPr lang="en-US" dirty="0" smtClean="0"/>
              <a:t>Static polymorphism</a:t>
            </a:r>
          </a:p>
          <a:p>
            <a:pPr lvl="1">
              <a:lnSpc>
                <a:spcPct val="100000"/>
              </a:lnSpc>
              <a:spcBef>
                <a:spcPts val="0"/>
              </a:spcBef>
            </a:pPr>
            <a:r>
              <a:rPr lang="en-US" dirty="0" smtClean="0"/>
              <a:t>Dynamic polymorphism</a:t>
            </a:r>
            <a:endParaRPr lang="en-US" dirty="0"/>
          </a:p>
          <a:p>
            <a:pPr>
              <a:lnSpc>
                <a:spcPct val="100000"/>
              </a:lnSpc>
              <a:spcBef>
                <a:spcPts val="0"/>
              </a:spcBef>
            </a:pPr>
            <a:r>
              <a:rPr lang="en-US" sz="3600" dirty="0"/>
              <a:t>Overload Methods</a:t>
            </a:r>
          </a:p>
          <a:p>
            <a:pPr>
              <a:lnSpc>
                <a:spcPct val="100000"/>
              </a:lnSpc>
              <a:spcBef>
                <a:spcPts val="0"/>
              </a:spcBef>
            </a:pPr>
            <a:r>
              <a:rPr lang="en-US" sz="3600" dirty="0"/>
              <a:t>Override </a:t>
            </a:r>
            <a:r>
              <a:rPr lang="en-US" sz="3600" dirty="0" smtClean="0"/>
              <a:t>Methods</a:t>
            </a:r>
            <a:endParaRPr lang="en-US" sz="3600" dirty="0"/>
          </a:p>
          <a:p>
            <a:pPr>
              <a:lnSpc>
                <a:spcPct val="100000"/>
              </a:lnSpc>
              <a:spcBef>
                <a:spcPts val="0"/>
              </a:spcBef>
            </a:pPr>
            <a:r>
              <a:rPr lang="en-US" sz="3600" dirty="0" smtClean="0"/>
              <a:t>Abstract Classes</a:t>
            </a:r>
            <a:endParaRPr lang="en-US" sz="3600" dirty="0"/>
          </a:p>
          <a:p>
            <a:pPr>
              <a:lnSpc>
                <a:spcPct val="100000"/>
              </a:lnSpc>
              <a:spcBef>
                <a:spcPts val="0"/>
              </a:spcBef>
            </a:pPr>
            <a:r>
              <a:rPr lang="en-US" sz="3600" dirty="0"/>
              <a:t>Abstract </a:t>
            </a:r>
            <a:r>
              <a:rPr lang="en-US" sz="3600" dirty="0" smtClean="0"/>
              <a:t>Methods</a:t>
            </a:r>
          </a:p>
        </p:txBody>
      </p:sp>
      <p:sp>
        <p:nvSpPr>
          <p:cNvPr id="3" name="Slide Number Placeholder 2"/>
          <p:cNvSpPr>
            <a:spLocks noGrp="1"/>
          </p:cNvSpPr>
          <p:nvPr>
            <p:ph type="sldNum" sz="quarter" idx="4"/>
          </p:nvPr>
        </p:nvSpPr>
        <p:spPr/>
        <p:txBody>
          <a:bodyPr/>
          <a:lstStyle/>
          <a:p>
            <a:fld id="{C014DD1E-5D91-48A3-AD6D-45FBA980D106}" type="slidenum">
              <a:rPr lang="en-US" smtClean="0"/>
              <a:pPr/>
              <a:t>28</a:t>
            </a:fld>
            <a:endParaRPr lang="en-US" dirty="0"/>
          </a:p>
        </p:txBody>
      </p:sp>
      <p:pic>
        <p:nvPicPr>
          <p:cNvPr id="6"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4812" y="1863908"/>
            <a:ext cx="554655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407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Inheritance</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https://softuni.bg/courses/software-technologies</a:t>
            </a:r>
            <a:r>
              <a:rPr lang="en-US" dirty="0"/>
              <a:t> </a:t>
            </a:r>
          </a:p>
        </p:txBody>
      </p:sp>
      <p:pic>
        <p:nvPicPr>
          <p:cNvPr id="14" name="Picture 13">
            <a:hlinkClick r:id="rId4"/>
          </p:cNvPr>
          <p:cNvPicPr>
            <a:picLocks noChangeAspect="1"/>
          </p:cNvPicPr>
          <p:nvPr/>
        </p:nvPicPr>
        <p:blipFill>
          <a:blip r:embed="rId5"/>
          <a:stretch>
            <a:fillRect/>
          </a:stretch>
        </p:blipFill>
        <p:spPr>
          <a:xfrm>
            <a:off x="9980612" y="2729472"/>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512764" y="1295401"/>
            <a:ext cx="1752600" cy="804224"/>
          </a:xfrm>
          <a:prstGeom prst="roundRect">
            <a:avLst>
              <a:gd name="adj" fmla="val 3159"/>
            </a:avLst>
          </a:prstGeom>
        </p:spPr>
      </p:pic>
      <p:pic>
        <p:nvPicPr>
          <p:cNvPr id="17" name="Picture 16">
            <a:hlinkClick r:id="rId8"/>
          </p:cNvPr>
          <p:cNvPicPr>
            <a:picLocks noChangeAspect="1"/>
          </p:cNvPicPr>
          <p:nvPr/>
        </p:nvPicPr>
        <p:blipFill>
          <a:blip r:embed="rId9"/>
          <a:stretch>
            <a:fillRect/>
          </a:stretch>
        </p:blipFill>
        <p:spPr>
          <a:xfrm>
            <a:off x="5468146" y="1295400"/>
            <a:ext cx="2040956" cy="804013"/>
          </a:xfrm>
          <a:prstGeom prst="roundRect">
            <a:avLst>
              <a:gd name="adj" fmla="val 3159"/>
            </a:avLst>
          </a:prstGeom>
        </p:spPr>
      </p:pic>
      <p:pic>
        <p:nvPicPr>
          <p:cNvPr id="19" name="Picture 18">
            <a:hlinkClick r:id="rId10"/>
          </p:cNvPr>
          <p:cNvPicPr>
            <a:picLocks noChangeAspect="1"/>
          </p:cNvPicPr>
          <p:nvPr/>
        </p:nvPicPr>
        <p:blipFill>
          <a:blip r:embed="rId11"/>
          <a:stretch>
            <a:fillRect/>
          </a:stretch>
        </p:blipFill>
        <p:spPr>
          <a:xfrm>
            <a:off x="2824428" y="1295400"/>
            <a:ext cx="2093874" cy="804013"/>
          </a:xfrm>
          <a:prstGeom prst="roundRect">
            <a:avLst>
              <a:gd name="adj" fmla="val 3159"/>
            </a:avLst>
          </a:prstGeom>
        </p:spPr>
      </p:pic>
      <p:pic>
        <p:nvPicPr>
          <p:cNvPr id="20" name="Picture 19">
            <a:hlinkClick r:id="rId12"/>
          </p:cNvPr>
          <p:cNvPicPr>
            <a:picLocks noChangeAspect="1"/>
          </p:cNvPicPr>
          <p:nvPr/>
        </p:nvPicPr>
        <p:blipFill>
          <a:blip r:embed="rId13"/>
          <a:stretch>
            <a:fillRect/>
          </a:stretch>
        </p:blipFill>
        <p:spPr>
          <a:xfrm>
            <a:off x="512764" y="5373443"/>
            <a:ext cx="3352800" cy="849557"/>
          </a:xfrm>
          <a:prstGeom prst="roundRect">
            <a:avLst>
              <a:gd name="adj" fmla="val 3159"/>
            </a:avLst>
          </a:prstGeom>
        </p:spPr>
      </p:pic>
      <p:pic>
        <p:nvPicPr>
          <p:cNvPr id="22" name="Picture 21">
            <a:hlinkClick r:id="rId14"/>
          </p:cNvPr>
          <p:cNvPicPr>
            <a:picLocks noChangeAspect="1"/>
          </p:cNvPicPr>
          <p:nvPr/>
        </p:nvPicPr>
        <p:blipFill>
          <a:blip r:embed="rId15"/>
          <a:stretch>
            <a:fillRect/>
          </a:stretch>
        </p:blipFill>
        <p:spPr>
          <a:xfrm>
            <a:off x="4358563" y="5373443"/>
            <a:ext cx="2753589" cy="849556"/>
          </a:xfrm>
          <a:prstGeom prst="roundRect">
            <a:avLst>
              <a:gd name="adj" fmla="val 2953"/>
            </a:avLst>
          </a:prstGeom>
        </p:spPr>
      </p:pic>
      <p:pic>
        <p:nvPicPr>
          <p:cNvPr id="23" name="Picture 22">
            <a:hlinkClick r:id="rId16"/>
          </p:cNvPr>
          <p:cNvPicPr>
            <a:picLocks noChangeAspect="1"/>
          </p:cNvPicPr>
          <p:nvPr/>
        </p:nvPicPr>
        <p:blipFill>
          <a:blip r:embed="rId17"/>
          <a:stretch>
            <a:fillRect/>
          </a:stretch>
        </p:blipFill>
        <p:spPr>
          <a:xfrm>
            <a:off x="7633728" y="5373443"/>
            <a:ext cx="4073042" cy="849556"/>
          </a:xfrm>
          <a:prstGeom prst="roundRect">
            <a:avLst>
              <a:gd name="adj" fmla="val 3159"/>
            </a:avLst>
          </a:prstGeom>
        </p:spPr>
      </p:pic>
      <p:pic>
        <p:nvPicPr>
          <p:cNvPr id="24" name="Picture 23">
            <a:hlinkClick r:id="rId18"/>
          </p:cNvPr>
          <p:cNvPicPr>
            <a:picLocks noChangeAspect="1"/>
          </p:cNvPicPr>
          <p:nvPr/>
        </p:nvPicPr>
        <p:blipFill>
          <a:blip r:embed="rId19"/>
          <a:stretch>
            <a:fillRect/>
          </a:stretch>
        </p:blipFill>
        <p:spPr>
          <a:xfrm>
            <a:off x="8075612" y="1316222"/>
            <a:ext cx="3631158" cy="783191"/>
          </a:xfrm>
          <a:prstGeom prst="roundRect">
            <a:avLst>
              <a:gd name="adj" fmla="val 3159"/>
            </a:avLst>
          </a:prstGeom>
        </p:spPr>
      </p:pic>
      <p:pic>
        <p:nvPicPr>
          <p:cNvPr id="25" name="Picture 24">
            <a:hlinkClick r:id="rId20"/>
          </p:cNvPr>
          <p:cNvPicPr>
            <a:picLocks noChangeAspect="1"/>
          </p:cNvPicPr>
          <p:nvPr/>
        </p:nvPicPr>
        <p:blipFill>
          <a:blip r:embed="rId21"/>
          <a:stretch>
            <a:fillRect/>
          </a:stretch>
        </p:blipFill>
        <p:spPr>
          <a:xfrm>
            <a:off x="5713413" y="4251041"/>
            <a:ext cx="5993358" cy="550371"/>
          </a:xfrm>
          <a:prstGeom prst="roundRect">
            <a:avLst>
              <a:gd name="adj" fmla="val 3159"/>
            </a:avLst>
          </a:prstGeom>
        </p:spPr>
      </p:pic>
      <p:pic>
        <p:nvPicPr>
          <p:cNvPr id="13" name="Picture 12">
            <a:hlinkClick r:id="rId22"/>
          </p:cNvPr>
          <p:cNvPicPr>
            <a:picLocks noChangeAspect="1"/>
          </p:cNvPicPr>
          <p:nvPr/>
        </p:nvPicPr>
        <p:blipFill>
          <a:blip r:embed="rId23"/>
          <a:stretch>
            <a:fillRect/>
          </a:stretch>
        </p:blipFill>
        <p:spPr>
          <a:xfrm>
            <a:off x="2995783" y="2380769"/>
            <a:ext cx="1922519" cy="854925"/>
          </a:xfrm>
          <a:prstGeom prst="roundRect">
            <a:avLst>
              <a:gd name="adj" fmla="val 3159"/>
            </a:avLst>
          </a:prstGeom>
        </p:spPr>
      </p:pic>
    </p:spTree>
    <p:extLst>
      <p:ext uri="{BB962C8B-B14F-4D97-AF65-F5344CB8AC3E}">
        <p14:creationId xmlns:p14="http://schemas.microsoft.com/office/powerpoint/2010/main" val="638313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smtClean="0"/>
              <a:t>#Java-OOP</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3820056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30</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GB" sz="2000" dirty="0">
                <a:hlinkClick r:id="rId5"/>
              </a:rPr>
              <a:t>Fundamentals of Computer Programming with Java</a:t>
            </a:r>
            <a:r>
              <a:rPr lang="en-US" sz="2000" dirty="0"/>
              <a:t>" book </a:t>
            </a:r>
            <a:r>
              <a:rPr lang="en-US" sz="2000" noProof="1"/>
              <a:t>by Svetlin Nakov &amp; </a:t>
            </a:r>
            <a:r>
              <a:rPr lang="en-US" sz="2000" dirty="0"/>
              <a:t>Co. under </a:t>
            </a:r>
            <a:r>
              <a:rPr lang="en-US" sz="2000" dirty="0">
                <a:hlinkClick r:id="rId6"/>
              </a:rPr>
              <a:t>CC-BY-SA</a:t>
            </a:r>
            <a:r>
              <a:rPr lang="en-US" sz="2000" dirty="0"/>
              <a:t> license</a:t>
            </a:r>
          </a:p>
          <a:p>
            <a:pPr lvl="1"/>
            <a:r>
              <a:rPr lang="en-US" sz="2000" dirty="0"/>
              <a:t>"</a:t>
            </a:r>
            <a:r>
              <a:rPr lang="en-US" sz="2000" dirty="0">
                <a:hlinkClick r:id="rId7"/>
              </a:rPr>
              <a:t>OOP</a:t>
            </a:r>
            <a:r>
              <a:rPr lang="en-US" sz="2000" dirty="0"/>
              <a:t>" course by </a:t>
            </a:r>
            <a:r>
              <a:rPr lang="en-US" sz="2000" noProof="1"/>
              <a:t>Telerik Academy</a:t>
            </a:r>
            <a:r>
              <a:rPr lang="en-US" sz="2000" dirty="0"/>
              <a:t> under </a:t>
            </a:r>
            <a:r>
              <a:rPr lang="en-US" sz="2000" dirty="0">
                <a:hlinkClick r:id="rId8"/>
              </a:rPr>
              <a:t>CC-BY-NC-SA</a:t>
            </a:r>
            <a:r>
              <a:rPr lang="en-US" sz="2000" dirty="0"/>
              <a:t> license</a:t>
            </a:r>
          </a:p>
        </p:txBody>
      </p:sp>
    </p:spTree>
    <p:extLst>
      <p:ext uri="{BB962C8B-B14F-4D97-AF65-F5344CB8AC3E}">
        <p14:creationId xmlns:p14="http://schemas.microsoft.com/office/powerpoint/2010/main" val="23544228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a:hlinkClick r:id="rId4"/>
          </p:cNvPr>
          <p:cNvPicPr>
            <a:picLocks noChangeAspect="1"/>
          </p:cNvPicPr>
          <p:nvPr/>
        </p:nvPicPr>
        <p:blipFill rotWithShape="1">
          <a:blip r:embed="rId8" cstate="print">
            <a:extLst>
              <a:ext uri="{28A0092B-C50C-407E-A947-70E740481C1C}">
                <a14:useLocalDpi xmlns:a14="http://schemas.microsoft.com/office/drawing/2010/main"/>
              </a:ext>
            </a:extLst>
          </a:blip>
          <a:srcRect t="7214" b="7214"/>
          <a:stretch/>
        </p:blipFill>
        <p:spPr>
          <a:xfrm>
            <a:off x="9659438" y="1594686"/>
            <a:ext cx="1834974" cy="1570200"/>
          </a:xfrm>
          <a:prstGeom prst="rect">
            <a:avLst/>
          </a:prstGeom>
          <a:ln w="12700">
            <a:solidFill>
              <a:srgbClr val="55438F">
                <a:alpha val="70000"/>
              </a:srgbClr>
            </a:solidFill>
          </a:ln>
        </p:spPr>
      </p:pic>
      <p:pic>
        <p:nvPicPr>
          <p:cNvPr id="10" name="Picture 9">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a:hlinkClick r:id="rId10"/>
          </p:cNvPr>
          <p:cNvPicPr>
            <a:picLocks noChangeAspect="1" noChangeArrowheads="1"/>
          </p:cNvPicPr>
          <p:nvPr/>
        </p:nvPicPr>
        <p:blipFill rotWithShape="1">
          <a:blip r:embed="rId11" cstate="print">
            <a:extLst>
              <a:ext uri="{28A0092B-C50C-407E-A947-70E740481C1C}">
                <a14:useLocalDpi xmlns:a14="http://schemas.microsoft.com/office/drawing/2010/main"/>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hlinkClick r:id="rId6"/>
          </p:cNvPr>
          <p:cNvPicPr>
            <a:picLocks noChangeAspect="1" noChangeArrowheads="1"/>
          </p:cNvPicPr>
          <p:nvPr/>
        </p:nvPicPr>
        <p:blipFill>
          <a:blip r:embed="rId12" cstate="print">
            <a:extLst>
              <a:ext uri="{28A0092B-C50C-407E-A947-70E740481C1C}">
                <a14:useLocalDpi xmlns:a14="http://schemas.microsoft.com/office/drawing/2010/main"/>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a:hlinkClick r:id="rId7"/>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109334" y="5540172"/>
            <a:ext cx="970156" cy="965726"/>
          </a:xfrm>
          <a:prstGeom prst="rect">
            <a:avLst/>
          </a:prstGeom>
        </p:spPr>
      </p:pic>
      <p:pic>
        <p:nvPicPr>
          <p:cNvPr id="14" name="Picture 13">
            <a:hlinkClick r:id="rId4"/>
          </p:cNvPr>
          <p:cNvPicPr>
            <a:picLocks noChangeAspect="1"/>
          </p:cNvPicPr>
          <p:nvPr/>
        </p:nvPicPr>
        <p:blipFill>
          <a:blip r:embed="rId14" cstate="print"/>
          <a:stretch>
            <a:fillRect/>
          </a:stretch>
        </p:blipFill>
        <p:spPr>
          <a:xfrm>
            <a:off x="6762304" y="3069120"/>
            <a:ext cx="2286198" cy="2493480"/>
          </a:xfrm>
          <a:prstGeom prst="rect">
            <a:avLst/>
          </a:prstGeom>
        </p:spPr>
      </p:pic>
    </p:spTree>
    <p:extLst>
      <p:ext uri="{BB962C8B-B14F-4D97-AF65-F5344CB8AC3E}">
        <p14:creationId xmlns:p14="http://schemas.microsoft.com/office/powerpoint/2010/main" val="293124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5486400"/>
            <a:ext cx="8938472" cy="820600"/>
          </a:xfrm>
        </p:spPr>
        <p:txBody>
          <a:bodyPr/>
          <a:lstStyle/>
          <a:p>
            <a:r>
              <a:rPr lang="en-US" noProof="1">
                <a:cs typeface="Consolas" panose="020B0609020204030204" pitchFamily="49" charset="0"/>
              </a:rPr>
              <a:t>Polymorphism</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4</a:t>
            </a:fld>
            <a:endParaRPr lang="en-US" dirty="0"/>
          </a:p>
        </p:txBody>
      </p:sp>
      <p:pic>
        <p:nvPicPr>
          <p:cNvPr id="1026" name="Picture 2" descr="C:\Users\tilchev\Desktop\cow.png"/>
          <p:cNvPicPr>
            <a:picLocks noChangeAspect="1" noChangeArrowheads="1"/>
          </p:cNvPicPr>
          <p:nvPr/>
        </p:nvPicPr>
        <p:blipFill>
          <a:blip r:embed="rId3" cstate="print"/>
          <a:srcRect/>
          <a:stretch>
            <a:fillRect/>
          </a:stretch>
        </p:blipFill>
        <p:spPr bwMode="auto">
          <a:xfrm>
            <a:off x="3641725" y="832007"/>
            <a:ext cx="4905374" cy="4349593"/>
          </a:xfrm>
          <a:prstGeom prst="rect">
            <a:avLst/>
          </a:prstGeom>
          <a:noFill/>
        </p:spPr>
      </p:pic>
    </p:spTree>
    <p:extLst>
      <p:ext uri="{BB962C8B-B14F-4D97-AF65-F5344CB8AC3E}">
        <p14:creationId xmlns:p14="http://schemas.microsoft.com/office/powerpoint/2010/main" val="2520276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9" name="Content Placeholder 8"/>
          <p:cNvSpPr>
            <a:spLocks noGrp="1"/>
          </p:cNvSpPr>
          <p:nvPr>
            <p:ph idx="1"/>
          </p:nvPr>
        </p:nvSpPr>
        <p:spPr/>
        <p:txBody>
          <a:bodyPr/>
          <a:lstStyle/>
          <a:p>
            <a:r>
              <a:rPr lang="en-US" dirty="0" smtClean="0"/>
              <a:t>From the Greek</a:t>
            </a:r>
            <a:endParaRPr lang="bg-BG" dirty="0"/>
          </a:p>
        </p:txBody>
      </p:sp>
      <p:sp>
        <p:nvSpPr>
          <p:cNvPr id="4" name="Title 3"/>
          <p:cNvSpPr>
            <a:spLocks noGrp="1"/>
          </p:cNvSpPr>
          <p:nvPr>
            <p:ph type="title"/>
          </p:nvPr>
        </p:nvSpPr>
        <p:spPr/>
        <p:txBody>
          <a:bodyPr/>
          <a:lstStyle/>
          <a:p>
            <a:r>
              <a:rPr lang="en-US" noProof="1" smtClean="0"/>
              <a:t>What is Polimorphism?</a:t>
            </a:r>
            <a:endParaRPr lang="en-US" dirty="0"/>
          </a:p>
        </p:txBody>
      </p:sp>
      <p:sp>
        <p:nvSpPr>
          <p:cNvPr id="5" name="Rectangle: Rounded Corners 4"/>
          <p:cNvSpPr>
            <a:spLocks noChangeArrowheads="1"/>
          </p:cNvSpPr>
          <p:nvPr/>
        </p:nvSpPr>
        <p:spPr bwMode="auto">
          <a:xfrm>
            <a:off x="2056592" y="1905000"/>
            <a:ext cx="3124200" cy="1063048"/>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smtClean="0">
                <a:solidFill>
                  <a:schemeClr val="tx2"/>
                </a:solidFill>
                <a:effectLst>
                  <a:outerShdw blurRad="38100" dist="38100" dir="2700000" algn="tl">
                    <a:srgbClr val="000000">
                      <a:alpha val="43137"/>
                    </a:srgbClr>
                  </a:outerShdw>
                </a:effectLst>
                <a:latin typeface="Consolas" pitchFamily="49" charset="0"/>
              </a:rPr>
              <a:t>Polus</a:t>
            </a:r>
          </a:p>
          <a:p>
            <a:pPr algn="ctr">
              <a:defRPr/>
            </a:pPr>
            <a:r>
              <a:rPr lang="en-GB" sz="3200" i="1" noProof="1" smtClean="0">
                <a:solidFill>
                  <a:schemeClr val="tx2"/>
                </a:solidFill>
                <a:effectLst>
                  <a:outerShdw blurRad="38100" dist="38100" dir="2700000" algn="tl">
                    <a:srgbClr val="000000">
                      <a:alpha val="43137"/>
                    </a:srgbClr>
                  </a:outerShdw>
                </a:effectLst>
                <a:latin typeface="Consolas" pitchFamily="49" charset="0"/>
              </a:rPr>
              <a:t>(many)</a:t>
            </a: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6" name="Rectangle: Rounded Corners 4"/>
          <p:cNvSpPr>
            <a:spLocks noChangeArrowheads="1"/>
          </p:cNvSpPr>
          <p:nvPr/>
        </p:nvSpPr>
        <p:spPr bwMode="auto">
          <a:xfrm>
            <a:off x="7024325" y="1905000"/>
            <a:ext cx="3124200" cy="1063048"/>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4000" b="1" noProof="1" smtClean="0">
                <a:solidFill>
                  <a:schemeClr val="tx2"/>
                </a:solidFill>
                <a:effectLst>
                  <a:outerShdw blurRad="38100" dist="38100" dir="2700000" algn="tl">
                    <a:srgbClr val="000000">
                      <a:alpha val="43137"/>
                    </a:srgbClr>
                  </a:outerShdw>
                </a:effectLst>
                <a:latin typeface="Consolas" pitchFamily="49" charset="0"/>
              </a:rPr>
              <a:t>Morphe</a:t>
            </a:r>
          </a:p>
          <a:p>
            <a:pPr algn="ctr">
              <a:defRPr/>
            </a:pPr>
            <a:r>
              <a:rPr lang="en-GB" sz="3200" i="1" noProof="1" smtClean="0">
                <a:solidFill>
                  <a:schemeClr val="tx2"/>
                </a:solidFill>
                <a:effectLst>
                  <a:outerShdw blurRad="38100" dist="38100" dir="2700000" algn="tl">
                    <a:srgbClr val="000000">
                      <a:alpha val="43137"/>
                    </a:srgbClr>
                  </a:outerShdw>
                </a:effectLst>
                <a:latin typeface="Consolas" pitchFamily="49" charset="0"/>
              </a:rPr>
              <a:t>(shape/forms)</a:t>
            </a: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Rounded Corners 4"/>
          <p:cNvSpPr>
            <a:spLocks noChangeArrowheads="1"/>
          </p:cNvSpPr>
          <p:nvPr/>
        </p:nvSpPr>
        <p:spPr bwMode="auto">
          <a:xfrm>
            <a:off x="4532312" y="3429000"/>
            <a:ext cx="3124200" cy="10334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en-GB" sz="3200" b="1" noProof="1" smtClean="0">
                <a:solidFill>
                  <a:schemeClr val="tx2"/>
                </a:solidFill>
                <a:effectLst>
                  <a:outerShdw blurRad="38100" dist="38100" dir="2700000" algn="tl">
                    <a:srgbClr val="000000">
                      <a:alpha val="43137"/>
                    </a:srgbClr>
                  </a:outerShdw>
                </a:effectLst>
                <a:latin typeface="Consolas" pitchFamily="49" charset="0"/>
              </a:rPr>
              <a:t>Polumorphos</a:t>
            </a:r>
            <a:endParaRPr lang="en-GB" sz="3200" b="1" noProof="1">
              <a:solidFill>
                <a:schemeClr val="tx2"/>
              </a:solidFill>
              <a:effectLst>
                <a:outerShdw blurRad="38100" dist="38100" dir="2700000" algn="tl">
                  <a:srgbClr val="000000">
                    <a:alpha val="43137"/>
                  </a:srgbClr>
                </a:outerShdw>
              </a:effectLst>
              <a:latin typeface="Consolas" pitchFamily="49" charset="0"/>
            </a:endParaRPr>
          </a:p>
        </p:txBody>
      </p:sp>
      <p:cxnSp>
        <p:nvCxnSpPr>
          <p:cNvPr id="16" name="Straight Connector 15"/>
          <p:cNvCxnSpPr>
            <a:stCxn id="5" idx="3"/>
            <a:endCxn id="6" idx="1"/>
          </p:cNvCxnSpPr>
          <p:nvPr/>
        </p:nvCxnSpPr>
        <p:spPr>
          <a:xfrm>
            <a:off x="5180792" y="2436524"/>
            <a:ext cx="1843533"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0"/>
          </p:cNvCxnSpPr>
          <p:nvPr/>
        </p:nvCxnSpPr>
        <p:spPr>
          <a:xfrm>
            <a:off x="6094412" y="2436524"/>
            <a:ext cx="0" cy="9924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a:spLocks noChangeArrowheads="1"/>
          </p:cNvSpPr>
          <p:nvPr/>
        </p:nvSpPr>
        <p:spPr bwMode="auto">
          <a:xfrm>
            <a:off x="1950996" y="4837093"/>
            <a:ext cx="8286833" cy="107721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fontAlgn="base"/>
            <a:r>
              <a:rPr lang="en-US" sz="3200" b="1" noProof="1" smtClean="0">
                <a:solidFill>
                  <a:srgbClr val="FBEEDC"/>
                </a:solidFill>
                <a:effectLst>
                  <a:outerShdw blurRad="38100" dist="38100" dir="2700000" algn="tl">
                    <a:srgbClr val="000000">
                      <a:alpha val="43137"/>
                    </a:srgbClr>
                  </a:outerShdw>
                </a:effectLst>
                <a:cs typeface="Consolas" pitchFamily="49" charset="0"/>
              </a:rPr>
              <a:t>This is something similar to word having </a:t>
            </a:r>
            <a:r>
              <a:rPr lang="en-US" sz="3200" b="1" noProof="1" smtClean="0">
                <a:solidFill>
                  <a:schemeClr val="tx2">
                    <a:lumMod val="75000"/>
                  </a:schemeClr>
                </a:solidFill>
                <a:effectLst>
                  <a:outerShdw blurRad="38100" dist="38100" dir="2700000" algn="tl">
                    <a:srgbClr val="000000">
                      <a:alpha val="43137"/>
                    </a:srgbClr>
                  </a:outerShdw>
                </a:effectLst>
                <a:cs typeface="Consolas" pitchFamily="49" charset="0"/>
              </a:rPr>
              <a:t>several different</a:t>
            </a:r>
            <a:r>
              <a:rPr lang="en-US" sz="3200" b="1" noProof="1" smtClean="0">
                <a:solidFill>
                  <a:srgbClr val="FBEEDC"/>
                </a:solidFill>
                <a:effectLst>
                  <a:outerShdw blurRad="38100" dist="38100" dir="2700000" algn="tl">
                    <a:srgbClr val="000000">
                      <a:alpha val="43137"/>
                    </a:srgbClr>
                  </a:outerShdw>
                </a:effectLst>
                <a:cs typeface="Consolas" pitchFamily="49" charset="0"/>
              </a:rPr>
              <a:t> meanings </a:t>
            </a:r>
            <a:r>
              <a:rPr lang="en-US" sz="3200" b="1" noProof="1" smtClean="0">
                <a:solidFill>
                  <a:schemeClr val="tx2">
                    <a:lumMod val="75000"/>
                  </a:schemeClr>
                </a:solidFill>
                <a:effectLst>
                  <a:outerShdw blurRad="38100" dist="38100" dir="2700000" algn="tl">
                    <a:srgbClr val="000000">
                      <a:alpha val="43137"/>
                    </a:srgbClr>
                  </a:outerShdw>
                </a:effectLst>
                <a:cs typeface="Consolas" pitchFamily="49" charset="0"/>
              </a:rPr>
              <a:t>depending</a:t>
            </a:r>
            <a:r>
              <a:rPr lang="en-US" sz="3200" b="1" noProof="1" smtClean="0">
                <a:solidFill>
                  <a:srgbClr val="FBEEDC"/>
                </a:solidFill>
                <a:effectLst>
                  <a:outerShdw blurRad="38100" dist="38100" dir="2700000" algn="tl">
                    <a:srgbClr val="000000">
                      <a:alpha val="43137"/>
                    </a:srgbClr>
                  </a:outerShdw>
                </a:effectLst>
                <a:cs typeface="Consolas" pitchFamily="49" charset="0"/>
              </a:rPr>
              <a:t> on the </a:t>
            </a:r>
            <a:r>
              <a:rPr lang="en-US" sz="3200" b="1" noProof="1" smtClean="0">
                <a:solidFill>
                  <a:schemeClr val="tx2">
                    <a:lumMod val="75000"/>
                  </a:schemeClr>
                </a:solidFill>
                <a:effectLst>
                  <a:outerShdw blurRad="38100" dist="38100" dir="2700000" algn="tl">
                    <a:srgbClr val="000000">
                      <a:alpha val="43137"/>
                    </a:srgbClr>
                  </a:outerShdw>
                </a:effectLst>
                <a:cs typeface="Consolas" pitchFamily="49" charset="0"/>
              </a:rPr>
              <a:t>context</a:t>
            </a:r>
            <a:endParaRPr lang="en-US" sz="3200" b="1" noProof="1">
              <a:solidFill>
                <a:schemeClr val="tx2">
                  <a:lumMod val="75000"/>
                </a:schemeClr>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131599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p:cNvSpPr>
            <a:spLocks noGrp="1"/>
          </p:cNvSpPr>
          <p:nvPr>
            <p:ph idx="1"/>
          </p:nvPr>
        </p:nvSpPr>
        <p:spPr/>
        <p:txBody>
          <a:bodyPr/>
          <a:lstStyle/>
          <a:p>
            <a:r>
              <a:rPr lang="en-US" dirty="0" smtClean="0"/>
              <a:t>Ability </a:t>
            </a:r>
            <a:r>
              <a:rPr lang="en-US" dirty="0"/>
              <a:t>of an </a:t>
            </a:r>
            <a:r>
              <a:rPr lang="en-US" dirty="0">
                <a:solidFill>
                  <a:schemeClr val="tx2">
                    <a:lumMod val="75000"/>
                  </a:schemeClr>
                </a:solidFill>
              </a:rPr>
              <a:t>object</a:t>
            </a:r>
            <a:r>
              <a:rPr lang="en-US" dirty="0"/>
              <a:t> to take on </a:t>
            </a:r>
            <a:r>
              <a:rPr lang="en-US" dirty="0">
                <a:solidFill>
                  <a:schemeClr val="tx2">
                    <a:lumMod val="75000"/>
                  </a:schemeClr>
                </a:solidFill>
              </a:rPr>
              <a:t>many </a:t>
            </a:r>
            <a:r>
              <a:rPr lang="en-US" dirty="0" smtClean="0">
                <a:solidFill>
                  <a:schemeClr val="tx2">
                    <a:lumMod val="75000"/>
                  </a:schemeClr>
                </a:solidFill>
              </a:rPr>
              <a:t>forms</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dirty="0" smtClean="0"/>
              <a:t>Polymorphism in OOP</a:t>
            </a:r>
            <a:endParaRPr lang="en-US" dirty="0"/>
          </a:p>
        </p:txBody>
      </p:sp>
      <p:sp>
        <p:nvSpPr>
          <p:cNvPr id="7" name="Rectangle 6"/>
          <p:cNvSpPr>
            <a:spLocks noChangeArrowheads="1"/>
          </p:cNvSpPr>
          <p:nvPr/>
        </p:nvSpPr>
        <p:spPr bwMode="auto">
          <a:xfrm>
            <a:off x="531812" y="2044005"/>
            <a:ext cx="11034600" cy="138499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interface</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Animal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abstract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class Mammal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extends</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implements</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Animal {}</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941986" y="3925669"/>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Person</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941986" y="5029200"/>
            <a:ext cx="4847626"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Mammal</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9"/>
          <p:cNvSpPr>
            <a:spLocks noChangeArrowheads="1"/>
          </p:cNvSpPr>
          <p:nvPr/>
        </p:nvSpPr>
        <p:spPr bwMode="auto">
          <a:xfrm>
            <a:off x="6233488" y="5029200"/>
            <a:ext cx="48901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Object</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Rectangle 10"/>
          <p:cNvSpPr>
            <a:spLocks noChangeArrowheads="1"/>
          </p:cNvSpPr>
          <p:nvPr/>
        </p:nvSpPr>
        <p:spPr bwMode="auto">
          <a:xfrm>
            <a:off x="6233488" y="3925669"/>
            <a:ext cx="4890124"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a:t>
            </a:r>
            <a:r>
              <a:rPr lang="en-US" sz="3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IS-A</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Animal</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47393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3" name="Content Placeholder 2"/>
          <p:cNvSpPr>
            <a:spLocks noGrp="1"/>
          </p:cNvSpPr>
          <p:nvPr>
            <p:ph idx="1"/>
          </p:nvPr>
        </p:nvSpPr>
        <p:spPr>
          <a:xfrm>
            <a:off x="190413" y="4267201"/>
            <a:ext cx="11804822" cy="2057399"/>
          </a:xfrm>
        </p:spPr>
        <p:txBody>
          <a:bodyPr>
            <a:normAutofit/>
          </a:bodyPr>
          <a:lstStyle/>
          <a:p>
            <a:r>
              <a:rPr lang="en-US" dirty="0">
                <a:solidFill>
                  <a:schemeClr val="tx2">
                    <a:lumMod val="75000"/>
                  </a:schemeClr>
                </a:solidFill>
              </a:rPr>
              <a:t>Variables</a:t>
            </a:r>
            <a:r>
              <a:rPr lang="en-US" dirty="0"/>
              <a:t> are saved in </a:t>
            </a:r>
            <a:r>
              <a:rPr lang="en-US" dirty="0">
                <a:solidFill>
                  <a:schemeClr val="tx2">
                    <a:lumMod val="75000"/>
                  </a:schemeClr>
                </a:solidFill>
              </a:rPr>
              <a:t>reference</a:t>
            </a:r>
            <a:r>
              <a:rPr lang="en-US" dirty="0"/>
              <a:t> type</a:t>
            </a:r>
          </a:p>
          <a:p>
            <a:r>
              <a:rPr lang="en-US" dirty="0"/>
              <a:t>You can use only </a:t>
            </a:r>
            <a:r>
              <a:rPr lang="en-US" dirty="0">
                <a:solidFill>
                  <a:schemeClr val="tx2">
                    <a:lumMod val="75000"/>
                  </a:schemeClr>
                </a:solidFill>
              </a:rPr>
              <a:t>reference</a:t>
            </a:r>
            <a:r>
              <a:rPr lang="en-US" dirty="0"/>
              <a:t> </a:t>
            </a:r>
            <a:r>
              <a:rPr lang="en-US" dirty="0">
                <a:solidFill>
                  <a:schemeClr val="tx2">
                    <a:lumMod val="75000"/>
                  </a:schemeClr>
                </a:solidFill>
              </a:rPr>
              <a:t>methods</a:t>
            </a:r>
          </a:p>
          <a:p>
            <a:r>
              <a:rPr lang="en-US" dirty="0"/>
              <a:t>If you need </a:t>
            </a:r>
            <a:r>
              <a:rPr lang="en-US" dirty="0">
                <a:solidFill>
                  <a:schemeClr val="tx2">
                    <a:lumMod val="75000"/>
                  </a:schemeClr>
                </a:solidFill>
              </a:rPr>
              <a:t>object</a:t>
            </a:r>
            <a:r>
              <a:rPr lang="en-US" dirty="0"/>
              <a:t> </a:t>
            </a:r>
            <a:r>
              <a:rPr lang="en-US" dirty="0">
                <a:solidFill>
                  <a:schemeClr val="tx2">
                    <a:lumMod val="75000"/>
                  </a:schemeClr>
                </a:solidFill>
              </a:rPr>
              <a:t>method</a:t>
            </a:r>
            <a:r>
              <a:rPr lang="en-US" dirty="0"/>
              <a:t> you need to </a:t>
            </a:r>
            <a:r>
              <a:rPr lang="en-US" dirty="0">
                <a:solidFill>
                  <a:schemeClr val="tx2">
                    <a:lumMod val="75000"/>
                  </a:schemeClr>
                </a:solidFill>
              </a:rPr>
              <a:t>cast</a:t>
            </a:r>
            <a:r>
              <a:rPr lang="en-US" dirty="0"/>
              <a:t> </a:t>
            </a:r>
            <a:r>
              <a:rPr lang="en-US" dirty="0" smtClean="0">
                <a:solidFill>
                  <a:schemeClr val="tx2">
                    <a:lumMod val="75000"/>
                  </a:schemeClr>
                </a:solidFill>
              </a:rPr>
              <a:t>it or override it</a:t>
            </a:r>
            <a:endParaRPr lang="en-US" dirty="0">
              <a:solidFill>
                <a:schemeClr val="tx2">
                  <a:lumMod val="75000"/>
                </a:schemeClr>
              </a:solidFill>
            </a:endParaRPr>
          </a:p>
        </p:txBody>
      </p:sp>
      <p:sp>
        <p:nvSpPr>
          <p:cNvPr id="4" name="Title 3"/>
          <p:cNvSpPr>
            <a:spLocks noGrp="1"/>
          </p:cNvSpPr>
          <p:nvPr>
            <p:ph type="title"/>
          </p:nvPr>
        </p:nvSpPr>
        <p:spPr/>
        <p:txBody>
          <a:bodyPr/>
          <a:lstStyle/>
          <a:p>
            <a:r>
              <a:rPr lang="en-US" dirty="0" smtClean="0"/>
              <a:t>Reference Type and Object Type</a:t>
            </a:r>
            <a:endParaRPr lang="en-US" dirty="0"/>
          </a:p>
        </p:txBody>
      </p:sp>
      <p:sp>
        <p:nvSpPr>
          <p:cNvPr id="7" name="Rectangle 6"/>
          <p:cNvSpPr>
            <a:spLocks noChangeArrowheads="1"/>
          </p:cNvSpPr>
          <p:nvPr/>
        </p:nvSpPr>
        <p:spPr bwMode="auto">
          <a:xfrm>
            <a:off x="575524" y="1274278"/>
            <a:ext cx="11034600" cy="181588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Animal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Animal person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Mammal personOne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personTwo = new Person();</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Rounded Corners 4"/>
          <p:cNvSpPr>
            <a:spLocks noChangeArrowheads="1"/>
          </p:cNvSpPr>
          <p:nvPr/>
        </p:nvSpPr>
        <p:spPr bwMode="auto">
          <a:xfrm>
            <a:off x="591108" y="1676400"/>
            <a:ext cx="1312304" cy="1413760"/>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3" name="AutoShape 6"/>
          <p:cNvSpPr>
            <a:spLocks noChangeArrowheads="1"/>
          </p:cNvSpPr>
          <p:nvPr/>
        </p:nvSpPr>
        <p:spPr bwMode="auto">
          <a:xfrm>
            <a:off x="760412" y="3398492"/>
            <a:ext cx="3276600" cy="675999"/>
          </a:xfrm>
          <a:prstGeom prst="wedgeRoundRectCallout">
            <a:avLst>
              <a:gd name="adj1" fmla="val -39116"/>
              <a:gd name="adj2" fmla="val -95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chemeClr val="tx2">
                    <a:lumMod val="75000"/>
                  </a:schemeClr>
                </a:solidFill>
              </a:rPr>
              <a:t>Reference</a:t>
            </a:r>
            <a:r>
              <a:rPr lang="en-US" sz="3600" dirty="0">
                <a:solidFill>
                  <a:srgbClr val="FFFFFF"/>
                </a:solidFill>
              </a:rPr>
              <a:t> Type</a:t>
            </a:r>
            <a:endParaRPr lang="bg-BG" sz="3600" dirty="0">
              <a:solidFill>
                <a:srgbClr val="FFFFFF"/>
              </a:solidFill>
            </a:endParaRPr>
          </a:p>
        </p:txBody>
      </p:sp>
      <p:sp>
        <p:nvSpPr>
          <p:cNvPr id="14" name="Rectangle: Rounded Corners 4"/>
          <p:cNvSpPr>
            <a:spLocks noChangeArrowheads="1"/>
          </p:cNvSpPr>
          <p:nvPr/>
        </p:nvSpPr>
        <p:spPr bwMode="auto">
          <a:xfrm>
            <a:off x="5103812" y="1676400"/>
            <a:ext cx="1600200" cy="1413760"/>
          </a:xfrm>
          <a:prstGeom prst="roundRect">
            <a:avLst/>
          </a:prstGeom>
          <a:noFill/>
          <a:ln w="38100" algn="ctr">
            <a:solidFill>
              <a:schemeClr val="accent1"/>
            </a:solidFill>
            <a:miter lim="800000"/>
            <a:headEnd/>
            <a:tailEnd/>
          </a:ln>
          <a:effectLst/>
        </p:spPr>
        <p:txBody>
          <a:bodyPr wrap="none" anchor="ctr"/>
          <a:lstStyle/>
          <a:p>
            <a:pPr algn="ctr">
              <a:defRPr/>
            </a:pPr>
            <a:endParaRPr lang="en-GB" sz="3200" i="1" noProof="1">
              <a:solidFill>
                <a:schemeClr val="tx2"/>
              </a:solidFill>
              <a:effectLst>
                <a:outerShdw blurRad="38100" dist="38100" dir="2700000" algn="tl">
                  <a:srgbClr val="000000">
                    <a:alpha val="43137"/>
                  </a:srgbClr>
                </a:outerShdw>
              </a:effectLst>
              <a:latin typeface="Consolas" pitchFamily="49" charset="0"/>
            </a:endParaRPr>
          </a:p>
        </p:txBody>
      </p:sp>
      <p:sp>
        <p:nvSpPr>
          <p:cNvPr id="15" name="AutoShape 6"/>
          <p:cNvSpPr>
            <a:spLocks noChangeArrowheads="1"/>
          </p:cNvSpPr>
          <p:nvPr/>
        </p:nvSpPr>
        <p:spPr bwMode="auto">
          <a:xfrm>
            <a:off x="5637212" y="3398491"/>
            <a:ext cx="3276600" cy="675999"/>
          </a:xfrm>
          <a:prstGeom prst="wedgeRoundRectCallout">
            <a:avLst>
              <a:gd name="adj1" fmla="val -39116"/>
              <a:gd name="adj2" fmla="val -9558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smtClean="0">
                <a:solidFill>
                  <a:schemeClr val="tx2">
                    <a:lumMod val="75000"/>
                  </a:schemeClr>
                </a:solidFill>
              </a:rPr>
              <a:t>Object</a:t>
            </a:r>
            <a:r>
              <a:rPr lang="en-US" sz="3600" dirty="0" smtClean="0">
                <a:solidFill>
                  <a:srgbClr val="FFFFFF"/>
                </a:solidFill>
              </a:rPr>
              <a:t> </a:t>
            </a:r>
            <a:r>
              <a:rPr lang="en-US" sz="3600" dirty="0">
                <a:solidFill>
                  <a:srgbClr val="FFFFFF"/>
                </a:solidFill>
              </a:rPr>
              <a:t>Type</a:t>
            </a:r>
            <a:endParaRPr lang="bg-BG" sz="3600" dirty="0">
              <a:solidFill>
                <a:srgbClr val="FFFFFF"/>
              </a:solidFill>
            </a:endParaRPr>
          </a:p>
        </p:txBody>
      </p:sp>
    </p:spTree>
    <p:extLst>
      <p:ext uri="{BB962C8B-B14F-4D97-AF65-F5344CB8AC3E}">
        <p14:creationId xmlns:p14="http://schemas.microsoft.com/office/powerpoint/2010/main" val="230978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9" name="Content Placeholder 8"/>
          <p:cNvSpPr>
            <a:spLocks noGrp="1"/>
          </p:cNvSpPr>
          <p:nvPr>
            <p:ph idx="1"/>
          </p:nvPr>
        </p:nvSpPr>
        <p:spPr/>
        <p:txBody>
          <a:bodyPr/>
          <a:lstStyle/>
          <a:p>
            <a:r>
              <a:rPr lang="en-US" dirty="0" smtClean="0"/>
              <a:t>Check </a:t>
            </a:r>
            <a:r>
              <a:rPr lang="en-US" dirty="0"/>
              <a:t>if </a:t>
            </a:r>
            <a:r>
              <a:rPr lang="en-US" dirty="0">
                <a:solidFill>
                  <a:schemeClr val="tx2">
                    <a:lumMod val="75000"/>
                  </a:schemeClr>
                </a:solidFill>
              </a:rPr>
              <a:t>object</a:t>
            </a:r>
            <a:r>
              <a:rPr lang="en-US" dirty="0"/>
              <a:t> is </a:t>
            </a:r>
            <a:r>
              <a:rPr lang="en-US" dirty="0">
                <a:solidFill>
                  <a:schemeClr val="tx2">
                    <a:lumMod val="75000"/>
                  </a:schemeClr>
                </a:solidFill>
              </a:rPr>
              <a:t>instance</a:t>
            </a:r>
            <a:r>
              <a:rPr lang="en-US" dirty="0"/>
              <a:t> of specific </a:t>
            </a:r>
            <a:r>
              <a:rPr lang="en-US" dirty="0">
                <a:solidFill>
                  <a:schemeClr val="tx2">
                    <a:lumMod val="75000"/>
                  </a:schemeClr>
                </a:solidFill>
              </a:rPr>
              <a:t>class</a:t>
            </a: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endParaRPr lang="bg-BG" dirty="0">
              <a:solidFill>
                <a:schemeClr val="tx2">
                  <a:lumMod val="75000"/>
                </a:schemeClr>
              </a:solidFill>
            </a:endParaRPr>
          </a:p>
        </p:txBody>
      </p:sp>
      <p:sp>
        <p:nvSpPr>
          <p:cNvPr id="4" name="Title 3"/>
          <p:cNvSpPr>
            <a:spLocks noGrp="1"/>
          </p:cNvSpPr>
          <p:nvPr>
            <p:ph type="title"/>
          </p:nvPr>
        </p:nvSpPr>
        <p:spPr/>
        <p:txBody>
          <a:bodyPr/>
          <a:lstStyle/>
          <a:p>
            <a:r>
              <a:rPr lang="en-US" smtClean="0"/>
              <a:t>Keyword - instanceof</a:t>
            </a:r>
            <a:endParaRPr lang="en-US" dirty="0"/>
          </a:p>
        </p:txBody>
      </p:sp>
      <p:sp>
        <p:nvSpPr>
          <p:cNvPr id="7" name="Rectangle 6"/>
          <p:cNvSpPr>
            <a:spLocks noChangeArrowheads="1"/>
          </p:cNvSpPr>
          <p:nvPr/>
        </p:nvSpPr>
        <p:spPr bwMode="auto">
          <a:xfrm>
            <a:off x="507686" y="1828800"/>
            <a:ext cx="11034600" cy="44627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Person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extends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Mammal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implements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Animal {}</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Animal person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Mammal personOne = new Person();</a:t>
            </a:r>
          </a:p>
          <a:p>
            <a:pPr fontAlgn="base"/>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Person personTwo = new Person();</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 (person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instanceof</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Person)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((Person) person)</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getSalary();</a:t>
            </a:r>
          </a:p>
          <a:p>
            <a:pPr fontAlgn="base"/>
            <a:r>
              <a:rPr lang="en-US" sz="20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fontAlgn="base">
              <a:spcBef>
                <a:spcPts val="1200"/>
              </a:spcBef>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 (person.getClass() == Person.class) {</a:t>
            </a:r>
          </a:p>
          <a:p>
            <a:pPr fontAlgn="base"/>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((Person) person)</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.getSalary();</a:t>
            </a:r>
          </a:p>
          <a:p>
            <a:pPr fontAlgn="base"/>
            <a:r>
              <a:rPr lang="en-US" sz="20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6" name="AutoShape 6"/>
          <p:cNvSpPr>
            <a:spLocks noChangeArrowheads="1"/>
          </p:cNvSpPr>
          <p:nvPr/>
        </p:nvSpPr>
        <p:spPr bwMode="auto">
          <a:xfrm>
            <a:off x="8129930" y="2743200"/>
            <a:ext cx="3222282" cy="1062828"/>
          </a:xfrm>
          <a:prstGeom prst="wedgeRoundRectCallout">
            <a:avLst>
              <a:gd name="adj1" fmla="val -174425"/>
              <a:gd name="adj2" fmla="val 4946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Check object </a:t>
            </a:r>
            <a:r>
              <a:rPr lang="en-US" sz="3200" dirty="0">
                <a:solidFill>
                  <a:srgbClr val="FFFFFF"/>
                </a:solidFill>
              </a:rPr>
              <a:t>t</a:t>
            </a:r>
            <a:r>
              <a:rPr lang="en-US" sz="3200" dirty="0" smtClean="0">
                <a:solidFill>
                  <a:srgbClr val="FFFFFF"/>
                </a:solidFill>
              </a:rPr>
              <a:t>ype of </a:t>
            </a:r>
            <a:r>
              <a:rPr lang="en-US" sz="3200" dirty="0" smtClean="0">
                <a:solidFill>
                  <a:srgbClr val="FFFFFF"/>
                </a:solidFill>
                <a:latin typeface="Consolas" panose="020B0609020204030204" pitchFamily="49" charset="0"/>
              </a:rPr>
              <a:t>person</a:t>
            </a:r>
            <a:endParaRPr lang="bg-BG" sz="3200" dirty="0">
              <a:solidFill>
                <a:schemeClr val="tx2">
                  <a:lumMod val="75000"/>
                </a:schemeClr>
              </a:solidFill>
              <a:latin typeface="Consolas" panose="020B0609020204030204" pitchFamily="49" charset="0"/>
            </a:endParaRPr>
          </a:p>
        </p:txBody>
      </p:sp>
      <p:sp>
        <p:nvSpPr>
          <p:cNvPr id="17" name="AutoShape 6"/>
          <p:cNvSpPr>
            <a:spLocks noChangeArrowheads="1"/>
          </p:cNvSpPr>
          <p:nvPr/>
        </p:nvSpPr>
        <p:spPr bwMode="auto">
          <a:xfrm>
            <a:off x="8643202" y="4353517"/>
            <a:ext cx="3222282" cy="1435334"/>
          </a:xfrm>
          <a:prstGeom prst="wedgeRoundRectCallout">
            <a:avLst>
              <a:gd name="adj1" fmla="val -185216"/>
              <a:gd name="adj2" fmla="val -340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smtClean="0">
                <a:solidFill>
                  <a:srgbClr val="FFFFFF"/>
                </a:solidFill>
              </a:rPr>
              <a:t>Cast to object type and use its methods</a:t>
            </a:r>
            <a:endParaRPr lang="bg-BG" sz="3200" dirty="0">
              <a:solidFill>
                <a:schemeClr val="tx2">
                  <a:lumMod val="75000"/>
                </a:schemeClr>
              </a:solidFill>
              <a:latin typeface="Consolas" panose="020B0609020204030204" pitchFamily="49" charset="0"/>
            </a:endParaRPr>
          </a:p>
        </p:txBody>
      </p:sp>
    </p:spTree>
    <p:extLst>
      <p:ext uri="{BB962C8B-B14F-4D97-AF65-F5344CB8AC3E}">
        <p14:creationId xmlns:p14="http://schemas.microsoft.com/office/powerpoint/2010/main" val="349014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4" name="Title 3"/>
          <p:cNvSpPr>
            <a:spLocks noGrp="1"/>
          </p:cNvSpPr>
          <p:nvPr>
            <p:ph type="title"/>
          </p:nvPr>
        </p:nvSpPr>
        <p:spPr/>
        <p:txBody>
          <a:bodyPr/>
          <a:lstStyle/>
          <a:p>
            <a:r>
              <a:rPr lang="en-US" dirty="0" smtClean="0"/>
              <a:t>Keyword - instanceof (2)</a:t>
            </a:r>
            <a:endParaRPr lang="en-US" dirty="0"/>
          </a:p>
        </p:txBody>
      </p:sp>
      <p:sp>
        <p:nvSpPr>
          <p:cNvPr id="7" name="Rectangle 6"/>
          <p:cNvSpPr>
            <a:spLocks noChangeArrowheads="1"/>
          </p:cNvSpPr>
          <p:nvPr/>
        </p:nvSpPr>
        <p:spPr bwMode="auto">
          <a:xfrm>
            <a:off x="684212" y="2209800"/>
            <a:ext cx="10820400" cy="2308324"/>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fontAlgn="base"/>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Anytime </a:t>
            </a:r>
            <a:r>
              <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you find yourself writing code of the form "if the object is of type T1, then do something, but if it's of type T2, then do something </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else", </a:t>
            </a:r>
            <a:r>
              <a:rPr lang="en-US" sz="3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slap yourself</a:t>
            </a:r>
            <a:r>
              <a:rPr lang="en-US" sz="3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3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TextBox 4"/>
          <p:cNvSpPr txBox="1"/>
          <p:nvPr/>
        </p:nvSpPr>
        <p:spPr>
          <a:xfrm>
            <a:off x="5365367" y="4520625"/>
            <a:ext cx="6139245" cy="584775"/>
          </a:xfrm>
          <a:prstGeom prst="rect">
            <a:avLst/>
          </a:prstGeom>
          <a:noFill/>
        </p:spPr>
        <p:txBody>
          <a:bodyPr wrap="none" rtlCol="0">
            <a:spAutoFit/>
          </a:bodyPr>
          <a:lstStyle/>
          <a:p>
            <a:r>
              <a:rPr lang="en-US" sz="3200" dirty="0"/>
              <a:t>From </a:t>
            </a:r>
            <a:r>
              <a:rPr lang="en-US" sz="3200" i="1" dirty="0"/>
              <a:t>Effective C++</a:t>
            </a:r>
            <a:r>
              <a:rPr lang="en-US" sz="3200" dirty="0"/>
              <a:t>, by Scott Meyers</a:t>
            </a:r>
            <a:endParaRPr lang="bg-BG" sz="3200" dirty="0"/>
          </a:p>
        </p:txBody>
      </p:sp>
    </p:spTree>
    <p:extLst>
      <p:ext uri="{BB962C8B-B14F-4D97-AF65-F5344CB8AC3E}">
        <p14:creationId xmlns:p14="http://schemas.microsoft.com/office/powerpoint/2010/main" val="489552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3223</Words>
  <Application>Microsoft Office PowerPoint</Application>
  <PresentationFormat>Custom</PresentationFormat>
  <Paragraphs>458</Paragraphs>
  <Slides>31</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Wingdings</vt:lpstr>
      <vt:lpstr>Wingdings 2</vt:lpstr>
      <vt:lpstr>SoftUni 16x9</vt:lpstr>
      <vt:lpstr>PowerPoint Presentation</vt:lpstr>
      <vt:lpstr>Table of Contents</vt:lpstr>
      <vt:lpstr>Questions</vt:lpstr>
      <vt:lpstr>Polymorphism</vt:lpstr>
      <vt:lpstr>What is Polimorphism?</vt:lpstr>
      <vt:lpstr>Polymorphism in OOP</vt:lpstr>
      <vt:lpstr>Reference Type and Object Type</vt:lpstr>
      <vt:lpstr>Keyword - instanceof</vt:lpstr>
      <vt:lpstr>Keyword - instanceof (2)</vt:lpstr>
      <vt:lpstr>Types of Polymorphism</vt:lpstr>
      <vt:lpstr>Compile Time Polymorphism</vt:lpstr>
      <vt:lpstr>Problem: Overload Method</vt:lpstr>
      <vt:lpstr>Solution: Overload Method</vt:lpstr>
      <vt:lpstr>Rules for Overloading Method</vt:lpstr>
      <vt:lpstr>Runtime Polymorphism</vt:lpstr>
      <vt:lpstr>Runtime Polymorphism (2)</vt:lpstr>
      <vt:lpstr>Problem: Override Method</vt:lpstr>
      <vt:lpstr>Solution: Override Method</vt:lpstr>
      <vt:lpstr>Rules for Overriding Method</vt:lpstr>
      <vt:lpstr>Polymorphism</vt:lpstr>
      <vt:lpstr>Abstract Classes</vt:lpstr>
      <vt:lpstr>Abstract Classes</vt:lpstr>
      <vt:lpstr>Abstract Classes Elements</vt:lpstr>
      <vt:lpstr>Problem: Shapes</vt:lpstr>
      <vt:lpstr>Solution: Shapes</vt:lpstr>
      <vt:lpstr>Solution: Shapes</vt:lpstr>
      <vt:lpstr>Solution: Shapes</vt:lpstr>
      <vt:lpstr>Summary</vt:lpstr>
      <vt:lpstr>Inheritance</vt:lpstr>
      <vt:lpstr>License</vt:lpstr>
      <vt:lpstr>Free Trainings @ Software University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Streams and Text Files</dc:title>
  <dc:subject>Java OOP  Course</dc:subject>
  <dc:creator/>
  <cp:keywords>Java, OOP, Basics, text, files, streams, string, processing, programming, course, SoftUni, Software University</cp:keywords>
  <dc:description>Software University Foundation - http://softuni.org</dc:description>
  <cp:lastModifiedBy/>
  <cp:revision>1</cp:revision>
  <dcterms:created xsi:type="dcterms:W3CDTF">2014-01-02T17:00:34Z</dcterms:created>
  <dcterms:modified xsi:type="dcterms:W3CDTF">2017-03-27T06:33:07Z</dcterms:modified>
  <cp:category>programming, software engineering, Java, OOP Basics,</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