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511" r:id="rId3"/>
    <p:sldId id="423" r:id="rId4"/>
    <p:sldId id="538" r:id="rId5"/>
    <p:sldId id="541" r:id="rId6"/>
    <p:sldId id="542" r:id="rId7"/>
    <p:sldId id="562" r:id="rId8"/>
    <p:sldId id="548" r:id="rId9"/>
    <p:sldId id="555" r:id="rId10"/>
    <p:sldId id="545" r:id="rId11"/>
    <p:sldId id="544" r:id="rId12"/>
    <p:sldId id="546" r:id="rId13"/>
    <p:sldId id="547" r:id="rId14"/>
    <p:sldId id="549" r:id="rId15"/>
    <p:sldId id="550" r:id="rId16"/>
    <p:sldId id="551" r:id="rId17"/>
    <p:sldId id="552" r:id="rId18"/>
    <p:sldId id="554" r:id="rId19"/>
    <p:sldId id="556" r:id="rId20"/>
    <p:sldId id="553" r:id="rId21"/>
    <p:sldId id="560" r:id="rId22"/>
    <p:sldId id="561" r:id="rId23"/>
    <p:sldId id="557" r:id="rId24"/>
    <p:sldId id="558" r:id="rId25"/>
    <p:sldId id="559" r:id="rId26"/>
    <p:sldId id="421" r:id="rId27"/>
    <p:sldId id="539" r:id="rId28"/>
    <p:sldId id="508" r:id="rId29"/>
    <p:sldId id="50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356E54FE-9564-4107-AD0A-624CDA57D888}">
          <p14:sldIdLst>
            <p14:sldId id="511"/>
            <p14:sldId id="423"/>
            <p14:sldId id="538"/>
          </p14:sldIdLst>
        </p14:section>
        <p14:section name="Varargs" id="{2B1207B3-F4C8-4E42-AFCB-85846E80A731}">
          <p14:sldIdLst>
            <p14:sldId id="541"/>
            <p14:sldId id="542"/>
            <p14:sldId id="562"/>
            <p14:sldId id="548"/>
            <p14:sldId id="555"/>
            <p14:sldId id="545"/>
            <p14:sldId id="544"/>
            <p14:sldId id="546"/>
            <p14:sldId id="547"/>
            <p14:sldId id="549"/>
            <p14:sldId id="550"/>
            <p14:sldId id="551"/>
            <p14:sldId id="552"/>
            <p14:sldId id="554"/>
            <p14:sldId id="556"/>
            <p14:sldId id="553"/>
            <p14:sldId id="560"/>
            <p14:sldId id="561"/>
            <p14:sldId id="557"/>
            <p14:sldId id="558"/>
            <p14:sldId id="559"/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79" d="100"/>
          <a:sy n="79" d="100"/>
        </p:scale>
        <p:origin x="-168" y="-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54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75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7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838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89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2053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26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40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4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423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7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1519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247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0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62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98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45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17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315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0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1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9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7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 cstate="print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3975440" y="3415153"/>
            <a:ext cx="2807014" cy="2354809"/>
            <a:chOff x="4261429" y="3796677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4261429" y="3886200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679217" y="3796677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  <a:endPara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4151" y="349717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573" y="2682837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0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interface </a:t>
            </a:r>
            <a:r>
              <a:rPr lang="en-US" dirty="0"/>
              <a:t>of the Java collection </a:t>
            </a:r>
            <a:r>
              <a:rPr lang="en-US" dirty="0" smtClean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Iterable&lt;T&gt; </a:t>
            </a:r>
            <a:r>
              <a:rPr lang="en-US" dirty="0"/>
              <a:t>can be used with the new for-loop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65418" y="3351324"/>
            <a:ext cx="665798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/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for(Object o : 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06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Abstract methods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noProof="1" smtClean="0">
                <a:latin typeface="Consolas" panose="020B0609020204030204" pitchFamily="49" charset="0"/>
              </a:rPr>
              <a:t>(Consumer</a:t>
            </a:r>
            <a:r>
              <a:rPr lang="en-US" dirty="0" smtClean="0">
                <a:latin typeface="Consolas" panose="020B0609020204030204" pitchFamily="49" charset="0"/>
              </a:rPr>
              <a:t>&lt;? </a:t>
            </a:r>
            <a:r>
              <a:rPr lang="en-US" dirty="0">
                <a:latin typeface="Consolas" panose="020B0609020204030204" pitchFamily="49" charset="0"/>
              </a:rPr>
              <a:t>super T&gt; action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spliterator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3829" y="2743200"/>
            <a:ext cx="665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4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cycle through 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Nested class for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implement both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Iterator&lt;T&gt;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159" y="2667000"/>
            <a:ext cx="106889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Library&lt;T&gt;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final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159" y="5493540"/>
            <a:ext cx="106889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MyClass implements Iterable&lt;T&gt;, Iterator&lt;T&gt; {}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6805" y="5040777"/>
            <a:ext cx="1397968" cy="139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6805" y="1430377"/>
            <a:ext cx="1240567" cy="15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828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Library, 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 smtClean="0"/>
              <a:t>Create nested class </a:t>
            </a:r>
            <a:r>
              <a:rPr lang="en-US" dirty="0" err="1" smtClean="0"/>
              <a:t>LibIterator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Library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2" name="Group 11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143000"/>
            <a:ext cx="1169202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Iterable&lt;Book&gt;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Book[] books;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Library(Book... books)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this.books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books;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@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nested iterator, look for it on next slide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8401" y="1219200"/>
            <a:ext cx="11692022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final class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counter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boolean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hasNext()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if(this.counter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 books.length)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next()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counter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books[counter - 1];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16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err="1" smtClean="0"/>
              <a:t>Iterable</a:t>
            </a:r>
            <a:r>
              <a:rPr lang="en-GB" dirty="0" smtClean="0"/>
              <a:t>&lt;T</a:t>
            </a:r>
            <a:r>
              <a:rPr lang="en-GB" dirty="0"/>
              <a:t>&gt; </a:t>
            </a:r>
            <a:r>
              <a:rPr lang="en-GB" dirty="0" smtClean="0"/>
              <a:t>and Iterator&lt;T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812" y="2720305"/>
            <a:ext cx="3962392" cy="381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2212" y="2720305"/>
            <a:ext cx="4341654" cy="59672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23087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8" y="5358500"/>
            <a:ext cx="10563648" cy="737501"/>
          </a:xfrm>
        </p:spPr>
        <p:txBody>
          <a:bodyPr/>
          <a:lstStyle/>
          <a:p>
            <a:r>
              <a:rPr lang="en-US" sz="4800" noProof="1" smtClean="0">
                <a:cs typeface="Consolas" panose="020B0609020204030204" pitchFamily="49" charset="0"/>
              </a:rPr>
              <a:t>Comparable&lt;T&gt; vs Comparator &lt;T&gt;</a:t>
            </a:r>
            <a:endParaRPr lang="en-US" sz="4800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3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2290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Comparator provides a way for you to provide custom comparison logic for types that you have no control </a:t>
            </a:r>
            <a:r>
              <a:rPr lang="en-US" dirty="0" smtClean="0"/>
              <a:t>over</a:t>
            </a:r>
          </a:p>
          <a:p>
            <a:r>
              <a:rPr lang="en-US" dirty="0"/>
              <a:t>Comparable allows you to specify how objects that you are implementing get </a:t>
            </a:r>
            <a:r>
              <a:rPr lang="en-US" dirty="0" smtClean="0"/>
              <a:t>compared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537980" y="990601"/>
            <a:ext cx="11119032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2812" y="3733800"/>
          <a:ext cx="102870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/>
                <a:gridCol w="5486400"/>
              </a:tblGrid>
              <a:tr h="402702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Comparable 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Comparator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sorting sequence</a:t>
                      </a:r>
                      <a:endParaRPr lang="en-GB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sorting sequence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affects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affect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compare() method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657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how objects that you are implementing get compared.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712" y="2362200"/>
            <a:ext cx="11201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Comparable&lt;Student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{ 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== st.age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&gt;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&lt;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25921" y="3363819"/>
            <a:ext cx="4012399" cy="1144959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Iterator</a:t>
            </a:r>
            <a:endParaRPr lang="en-US" dirty="0"/>
          </a:p>
          <a:p>
            <a:pPr lvl="1"/>
            <a:r>
              <a:rPr lang="en-US" noProof="1" smtClean="0"/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Comparators</a:t>
            </a:r>
            <a:endParaRPr lang="en-US" dirty="0"/>
          </a:p>
          <a:p>
            <a:pPr lvl="1"/>
            <a:r>
              <a:rPr lang="en-US" dirty="0"/>
              <a:t>Comparable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0390" y="1669964"/>
            <a:ext cx="3550750" cy="4578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6212" y="91440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6012" y="3844580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5236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Expand Book by implementing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dirty="0" smtClean="0"/>
              <a:t>Book have to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compared by name</a:t>
            </a:r>
          </a:p>
          <a:p>
            <a:pPr lvl="1"/>
            <a:r>
              <a:rPr lang="en-US" dirty="0" smtClean="0"/>
              <a:t>When name is equal,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 smtClean="0"/>
              <a:t> them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Comparable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75012" y="3352800"/>
            <a:ext cx="4953000" cy="2971800"/>
            <a:chOff x="7770812" y="1418939"/>
            <a:chExt cx="3124200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418939"/>
              <a:ext cx="3124200" cy="2366872"/>
              <a:chOff x="5226904" y="1009200"/>
              <a:chExt cx="3124200" cy="23668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6049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0026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5612" y="1143000"/>
            <a:ext cx="11277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compareTo(Book book)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this.getTitle().compareTo(book.getTitle());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26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for you to provide custom comparison logic for types that you have no control over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3712" y="2438400"/>
            <a:ext cx="112014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StudentComparator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Comparator&lt;Student&gt;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first, Student second)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== second.age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&gt; second.age)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77281" y="5467511"/>
            <a:ext cx="5315543" cy="1030706"/>
          </a:xfrm>
          <a:prstGeom prst="wedgeRoundRectCallout">
            <a:avLst>
              <a:gd name="adj1" fmla="val -16601"/>
              <a:gd name="adj2" fmla="val -7952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 when second object is greater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58103" y="5494293"/>
            <a:ext cx="5315543" cy="1030706"/>
          </a:xfrm>
          <a:prstGeom prst="wedgeRoundRectCallout">
            <a:avLst>
              <a:gd name="adj1" fmla="val 5587"/>
              <a:gd name="adj2" fmla="val -12323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399211" y="5467511"/>
            <a:ext cx="5315543" cy="1030706"/>
          </a:xfrm>
          <a:prstGeom prst="wedgeRoundRectCallout">
            <a:avLst>
              <a:gd name="adj1" fmla="val 11321"/>
              <a:gd name="adj2" fmla="val -121950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</p:spTree>
    <p:extLst>
      <p:ext uri="{BB962C8B-B14F-4D97-AF65-F5344CB8AC3E}">
        <p14:creationId xmlns:p14="http://schemas.microsoft.com/office/powerpoint/2010/main" xmlns="" val="60392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class, which can compare two </a:t>
            </a:r>
            <a:r>
              <a:rPr lang="en-US" dirty="0" smtClean="0"/>
              <a:t>books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your BookComparator to sort list of Books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 Comparator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91966" y="2258681"/>
            <a:ext cx="5004892" cy="1825351"/>
            <a:chOff x="7770812" y="1876139"/>
            <a:chExt cx="3124200" cy="182535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599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Comparator&lt;Book&gt;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(Book first, Book second)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(first.getTitle().compareTo(second.getTitle())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second.getYear())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second.getYear())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first.getTitle().compareTo(second.getTitle());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Variable arguments</a:t>
            </a:r>
          </a:p>
          <a:p>
            <a:r>
              <a:rPr lang="en-US" dirty="0" smtClean="0"/>
              <a:t>Iterable&lt;T&gt; </a:t>
            </a:r>
          </a:p>
          <a:p>
            <a:r>
              <a:rPr lang="en-US" dirty="0" smtClean="0"/>
              <a:t>Iterator&lt;T&gt;</a:t>
            </a:r>
            <a:endParaRPr lang="en-US" dirty="0"/>
          </a:p>
          <a:p>
            <a:r>
              <a:rPr lang="en-US" dirty="0" smtClean="0"/>
              <a:t>Comparable&lt;T&gt;</a:t>
            </a:r>
          </a:p>
          <a:p>
            <a:r>
              <a:rPr lang="en-US" dirty="0" smtClean="0"/>
              <a:t>Comparator&lt;T&gt;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371600"/>
            <a:ext cx="6324600" cy="4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Iterators and Comparators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158803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0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JavaOOP</a:t>
            </a:r>
            <a:r>
              <a:rPr lang="en-US" sz="9600" b="1" dirty="0" smtClean="0"/>
              <a:t>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method to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2959" y="1946463"/>
            <a:ext cx="10820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invoked");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("multiple", "Strings");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7008812" y="3962400"/>
            <a:ext cx="3109800" cy="851953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xmlns="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There can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only one</a:t>
            </a:r>
            <a:r>
              <a:rPr lang="en-US" sz="3600" dirty="0"/>
              <a:t> variable 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 the method</a:t>
            </a:r>
            <a:r>
              <a:rPr lang="en-US" sz="3600" dirty="0"/>
              <a:t>.</a:t>
            </a:r>
          </a:p>
          <a:p>
            <a:r>
              <a:rPr lang="en-US" sz="3600" dirty="0"/>
              <a:t>Variable </a:t>
            </a:r>
            <a:r>
              <a:rPr lang="en-US" sz="3600" dirty="0" smtClean="0"/>
              <a:t>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last argument</a:t>
            </a:r>
            <a:r>
              <a:rPr lang="en-US" sz="3600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Arguments Rules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9412" y="2895600"/>
            <a:ext cx="1143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808538"/>
            <a:ext cx="1143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 </a:t>
            </a:r>
          </a:p>
          <a:p>
            <a:pPr fontAlgn="base"/>
            <a:endParaRPr lang="en-US" sz="1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40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Book, which have: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Authors</a:t>
            </a:r>
          </a:p>
          <a:p>
            <a:r>
              <a:rPr lang="en-US" dirty="0" smtClean="0"/>
              <a:t>Use only one constructor for book</a:t>
            </a:r>
          </a:p>
          <a:p>
            <a:r>
              <a:rPr lang="en-US" dirty="0" smtClean="0"/>
              <a:t>Authors can be anonymous, </a:t>
            </a:r>
            <a:br>
              <a:rPr lang="en-US" dirty="0" smtClean="0"/>
            </a:br>
            <a:r>
              <a:rPr lang="en-US" dirty="0" smtClean="0"/>
              <a:t>one or many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7823" y="1503688"/>
            <a:ext cx="4953000" cy="4668748"/>
            <a:chOff x="7770812" y="1876139"/>
            <a:chExt cx="3124200" cy="4668748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990600"/>
            <a:ext cx="1169202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fields</a:t>
            </a:r>
          </a:p>
          <a:p>
            <a:pPr fontAlgn="base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title, 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this.setTitle(title);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this.setYear(year);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this.setAuthors(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all other getters and setters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setAuthors(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ArrayList&lt;String&gt;();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ArrayList&lt;&gt;(Arrays.asList(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43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Iterable&lt;T&gt; and Iterator&lt;T&gt;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4777" y="1219200"/>
            <a:ext cx="5539271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88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application: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Collections Hierarchy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2" y="2817482"/>
            <a:ext cx="6843729" cy="3200400"/>
            <a:chOff x="2377039" y="2743200"/>
            <a:chExt cx="6843729" cy="3200400"/>
          </a:xfrm>
        </p:grpSpPr>
        <p:grpSp>
          <p:nvGrpSpPr>
            <p:cNvPr id="5" name="Group 4"/>
            <p:cNvGrpSpPr/>
            <p:nvPr/>
          </p:nvGrpSpPr>
          <p:grpSpPr>
            <a:xfrm>
              <a:off x="2377039" y="2743200"/>
              <a:ext cx="6843729" cy="3200400"/>
              <a:chOff x="2453239" y="2438400"/>
              <a:chExt cx="6843729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53239" y="2438400"/>
                <a:ext cx="6843729" cy="3200400"/>
                <a:chOff x="2453239" y="2438400"/>
                <a:chExt cx="6843729" cy="32004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453239" y="2438400"/>
                  <a:ext cx="6843729" cy="3200400"/>
                  <a:chOff x="1874533" y="2269206"/>
                  <a:chExt cx="5134134" cy="2845690"/>
                </a:xfrm>
              </p:grpSpPr>
              <p:sp>
                <p:nvSpPr>
                  <p:cNvPr id="205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2269206"/>
                    <a:ext cx="171736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Iterable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57113" y="3917666"/>
                    <a:ext cx="135155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Queue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4730721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SortedSet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3104094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Collection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3917666"/>
                    <a:ext cx="173860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4533" y="3917666"/>
                    <a:ext cx="1344782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List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sp>
              <p:nvSpPr>
                <p:cNvPr id="2" name="Up Arrow 1"/>
                <p:cNvSpPr/>
                <p:nvPr/>
              </p:nvSpPr>
              <p:spPr>
                <a:xfrm>
                  <a:off x="5700301" y="2892340"/>
                  <a:ext cx="305703" cy="473243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2800"/>
                </a:p>
              </p:txBody>
            </p:sp>
          </p:grpSp>
          <p:sp>
            <p:nvSpPr>
              <p:cNvPr id="39" name="Up Arrow 38"/>
              <p:cNvSpPr/>
              <p:nvPr/>
            </p:nvSpPr>
            <p:spPr>
              <a:xfrm>
                <a:off x="5704519" y="381000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7493777" y="5206738"/>
                <a:ext cx="1801603" cy="432062"/>
              </a:xfrm>
              <a:prstGeom prst="roundRect">
                <a:avLst/>
              </a:prstGeom>
              <a:solidFill>
                <a:srgbClr val="B5DBE5">
                  <a:alpha val="14902"/>
                </a:srgbClr>
              </a:solidFill>
              <a:ln w="381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defRPr/>
                </a:pPr>
                <a:r>
                  <a:rPr lang="en-US" b="1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Deque</a:t>
                </a:r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60" name="Up Arrow 59"/>
              <p:cNvSpPr/>
              <p:nvPr/>
            </p:nvSpPr>
            <p:spPr>
              <a:xfrm>
                <a:off x="5700300" y="4722388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1" name="Up Arrow 60"/>
            <p:cNvSpPr/>
            <p:nvPr/>
          </p:nvSpPr>
          <p:spPr>
            <a:xfrm>
              <a:off x="8167114" y="5027187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6" name="Bent Arrow 5"/>
            <p:cNvSpPr/>
            <p:nvPr/>
          </p:nvSpPr>
          <p:spPr>
            <a:xfrm>
              <a:off x="3223435" y="3730340"/>
              <a:ext cx="1413746" cy="854243"/>
            </a:xfrm>
            <a:prstGeom prst="bentArrow">
              <a:avLst>
                <a:gd name="adj1" fmla="val 11759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flipH="1">
              <a:off x="6973371" y="3719804"/>
              <a:ext cx="1380932" cy="854243"/>
            </a:xfrm>
            <a:prstGeom prst="bentArrow">
              <a:avLst>
                <a:gd name="adj1" fmla="val 10208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69531" y="3046503"/>
            <a:ext cx="2810780" cy="2758400"/>
            <a:chOff x="4713381" y="2438399"/>
            <a:chExt cx="2336190" cy="2286000"/>
          </a:xfrm>
        </p:grpSpPr>
        <p:grpSp>
          <p:nvGrpSpPr>
            <p:cNvPr id="68" name="Group 67"/>
            <p:cNvGrpSpPr/>
            <p:nvPr/>
          </p:nvGrpSpPr>
          <p:grpSpPr>
            <a:xfrm>
              <a:off x="4713381" y="2438399"/>
              <a:ext cx="2336190" cy="2286000"/>
              <a:chOff x="4713381" y="2438399"/>
              <a:chExt cx="2336190" cy="2286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713381" y="2438399"/>
                <a:ext cx="2336190" cy="2286000"/>
                <a:chOff x="3570081" y="2269205"/>
                <a:chExt cx="1752599" cy="2032636"/>
              </a:xfrm>
            </p:grpSpPr>
            <p:sp>
              <p:nvSpPr>
                <p:cNvPr id="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70083" y="2269205"/>
                  <a:ext cx="1717364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70081" y="3104094"/>
                  <a:ext cx="175259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SortedMap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70082" y="3917666"/>
                  <a:ext cx="173860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NavigableMap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sp>
            <p:nvSpPr>
              <p:cNvPr id="73" name="Up Arrow 72"/>
              <p:cNvSpPr/>
              <p:nvPr/>
            </p:nvSpPr>
            <p:spPr>
              <a:xfrm>
                <a:off x="5700301" y="289234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9" name="Up Arrow 68"/>
            <p:cNvSpPr/>
            <p:nvPr/>
          </p:nvSpPr>
          <p:spPr>
            <a:xfrm>
              <a:off x="5704519" y="3810000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1700808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1836</Words>
  <Application>Microsoft Office PowerPoint</Application>
  <PresentationFormat>По избор</PresentationFormat>
  <Paragraphs>377</Paragraphs>
  <Slides>28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SoftUni 16x9</vt:lpstr>
      <vt:lpstr>Iterators and Comparators</vt:lpstr>
      <vt:lpstr>Table of Contents</vt:lpstr>
      <vt:lpstr>Questions</vt:lpstr>
      <vt:lpstr>Variable Arguments (varargs)</vt:lpstr>
      <vt:lpstr>Variable Arguments Rules</vt:lpstr>
      <vt:lpstr>Problem: Book</vt:lpstr>
      <vt:lpstr>Solution: Book</vt:lpstr>
      <vt:lpstr>Iterable&lt;T&gt; and Iterator&lt;T&gt;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Iterable&lt;T&gt; and Iterator&lt;T&gt;</vt:lpstr>
      <vt:lpstr>Comparable&lt;T&gt; vs Comparator &lt;T&gt;</vt:lpstr>
      <vt:lpstr>Comparator &lt;E&gt; vs Comparable &lt;E&gt;</vt:lpstr>
      <vt:lpstr>Comparable &lt;E&gt;</vt:lpstr>
      <vt:lpstr>Problem: Comparable Book</vt:lpstr>
      <vt:lpstr>Solution: Comparable Book</vt:lpstr>
      <vt:lpstr>Comparator &lt;E&gt;</vt:lpstr>
      <vt:lpstr>Problem: Book Comparator</vt:lpstr>
      <vt:lpstr>Solution: Book Comparator</vt:lpstr>
      <vt:lpstr>Summary</vt:lpstr>
      <vt:lpstr>Iterators and Comparators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2018-03-04T01:52:47Z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