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97" r:id="rId2"/>
    <p:sldId id="296" r:id="rId3"/>
    <p:sldId id="257" r:id="rId4"/>
    <p:sldId id="265" r:id="rId5"/>
    <p:sldId id="263" r:id="rId6"/>
    <p:sldId id="298" r:id="rId7"/>
    <p:sldId id="261" r:id="rId8"/>
    <p:sldId id="260" r:id="rId9"/>
    <p:sldId id="273" r:id="rId10"/>
    <p:sldId id="279" r:id="rId11"/>
    <p:sldId id="299" r:id="rId12"/>
    <p:sldId id="268" r:id="rId13"/>
    <p:sldId id="300" r:id="rId14"/>
    <p:sldId id="302" r:id="rId15"/>
    <p:sldId id="301" r:id="rId16"/>
    <p:sldId id="303" r:id="rId17"/>
    <p:sldId id="304" r:id="rId18"/>
    <p:sldId id="305" r:id="rId19"/>
    <p:sldId id="306" r:id="rId20"/>
    <p:sldId id="309" r:id="rId21"/>
    <p:sldId id="308" r:id="rId22"/>
    <p:sldId id="307" r:id="rId23"/>
    <p:sldId id="310" r:id="rId24"/>
    <p:sldId id="270" r:id="rId25"/>
    <p:sldId id="311" r:id="rId26"/>
    <p:sldId id="312" r:id="rId27"/>
    <p:sldId id="278" r:id="rId28"/>
  </p:sldIdLst>
  <p:sldSz cx="9144000" cy="5143500" type="screen16x9"/>
  <p:notesSz cx="6858000" cy="9144000"/>
  <p:embeddedFontLst>
    <p:embeddedFont>
      <p:font typeface="Patrick Hand SC" panose="020B0604020202020204" charset="0"/>
      <p:regular r:id="rId30"/>
    </p:embeddedFont>
    <p:embeddedFont>
      <p:font typeface="Sniglet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E69DF-D11E-49BA-B546-6195E4E87960}">
  <a:tblStyle styleId="{F7FE69DF-D11E-49BA-B546-6195E4E87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D46E14-F3A6-45BD-AA53-69B63E3B4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794" y="-15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6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2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13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65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1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8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469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650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6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09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6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20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36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53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125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77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0BDA9-3492-4E2A-9530-77AC1401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9382" y="1033178"/>
            <a:ext cx="5500800" cy="1159800"/>
          </a:xfrm>
        </p:spPr>
        <p:txBody>
          <a:bodyPr/>
          <a:lstStyle/>
          <a:p>
            <a:r>
              <a:rPr lang="es-ES" dirty="0"/>
              <a:t>Universidad Autónoma “Gabriel Rene Moreno”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BECB7-ED0B-41C7-97D7-8CA9EE992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549" y="2535254"/>
            <a:ext cx="6245017" cy="784800"/>
          </a:xfrm>
        </p:spPr>
        <p:txBody>
          <a:bodyPr/>
          <a:lstStyle/>
          <a:p>
            <a:pPr algn="ctr"/>
            <a:r>
              <a:rPr lang="es-ES" dirty="0"/>
              <a:t>Facultad de Ingeniería en Ciencias de la</a:t>
            </a:r>
          </a:p>
          <a:p>
            <a:pPr algn="ctr"/>
            <a:r>
              <a:rPr lang="es-ES" dirty="0"/>
              <a:t>Computación y Telecomunicaciones 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7980A6-9E37-473F-A0B9-40C3D2B76C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1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71BBB0-42EF-4EF8-8B5D-6F71D6C2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67" y="1033178"/>
            <a:ext cx="1425015" cy="17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1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269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Se trata de una metodología heurística, la cual tiene como base los conceptos geométricos, por lo que no requiere de la utilización de derivadas provenientes de la función objetivo.</a:t>
            </a:r>
            <a:endParaRPr lang="es-BO" sz="1200" dirty="0"/>
          </a:p>
          <a:p>
            <a:pPr lvl="0"/>
            <a:r>
              <a:rPr lang="es-ES" sz="1200" dirty="0"/>
              <a:t>Su implementación genera una gran eficiencia en muchos procesos, ya que puede ajustar a la perfección un extenso numero de parámetros.</a:t>
            </a:r>
            <a:endParaRPr lang="es-BO" sz="1200" dirty="0"/>
          </a:p>
          <a:p>
            <a:pPr lvl="0"/>
            <a:r>
              <a:rPr lang="es-ES" sz="1200" dirty="0"/>
              <a:t>Se puede usar con funciones objetivo muy ondulantes, pues durante las primeras iteraciones, SIMPLEX evita caer en los mínimos locales con facilidad.</a:t>
            </a:r>
            <a:endParaRPr lang="es-BO" sz="1200" dirty="0"/>
          </a:p>
          <a:p>
            <a:pPr lvl="0"/>
            <a:r>
              <a:rPr lang="es-ES" sz="1200" dirty="0"/>
              <a:t>Es fácil de aplicar y usar, independientemente del tipo de empresa.</a:t>
            </a:r>
            <a:endParaRPr lang="es-BO" sz="120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269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Confluyen de una manera mucho mas lenta que con otras metodologías, esto se debe a que necesita de un mayor número de iteraciones.</a:t>
            </a:r>
            <a:endParaRPr lang="es-BO" sz="1200" dirty="0"/>
          </a:p>
          <a:p>
            <a:pPr lvl="0"/>
            <a:r>
              <a:rPr lang="es-ES" sz="1200" dirty="0"/>
              <a:t>Cuando existe una función que presenta variables básicas positivas y una restricción de desigualdad “&lt;=”. Simplex al realizar el cambio transforma estas variables en negativas, mientras que en la fila de valor que corresponde a la función objetivo, quedan positivas. Durante este proceso se produce una condición parada, por lo que el valor optimo a obtener será 0, por defecto.</a:t>
            </a:r>
            <a:endParaRPr lang="es-BO" sz="120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0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Restricciones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37343704"/>
              </p:ext>
            </p:extLst>
          </p:nvPr>
        </p:nvGraphicFramePr>
        <p:xfrm>
          <a:off x="1159500" y="1564481"/>
          <a:ext cx="6456800" cy="169710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61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+Hi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+Ai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-Hi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+Hi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+Ai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-Hi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269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sz="1400" dirty="0"/>
              <a:t>Se plantea el siguiente modelo en su forma original:</a:t>
            </a:r>
            <a:endParaRPr lang="es-BO" sz="1400" dirty="0"/>
          </a:p>
          <a:p>
            <a:pPr marL="76200" indent="0" algn="ctr">
              <a:buNone/>
            </a:pPr>
            <a:r>
              <a:rPr lang="es-ES" dirty="0"/>
              <a:t>Max Z =100X1 + 125X2</a:t>
            </a:r>
            <a:endParaRPr lang="es-BO" dirty="0"/>
          </a:p>
          <a:p>
            <a:pPr marL="76200" indent="0" algn="ctr">
              <a:buNone/>
            </a:pPr>
            <a:r>
              <a:rPr lang="es-ES" dirty="0"/>
              <a:t>6X1 + 4X2 ≤ 24</a:t>
            </a:r>
            <a:endParaRPr lang="es-BO" dirty="0"/>
          </a:p>
          <a:p>
            <a:pPr marL="76200" indent="0" algn="ctr">
              <a:buNone/>
            </a:pPr>
            <a:r>
              <a:rPr lang="es-ES" dirty="0"/>
              <a:t>X1 + X2 ≥ 800</a:t>
            </a:r>
            <a:endParaRPr lang="es-BO" dirty="0"/>
          </a:p>
          <a:p>
            <a:pPr marL="76200" indent="0" algn="ctr">
              <a:buNone/>
            </a:pPr>
            <a:r>
              <a:rPr lang="es-ES" dirty="0"/>
              <a:t>X1, X2 ≥ 0</a:t>
            </a:r>
            <a:endParaRPr lang="es-BO" dirty="0"/>
          </a:p>
          <a:p>
            <a:pPr marL="76200" lvl="0" indent="0">
              <a:buNone/>
            </a:pPr>
            <a:r>
              <a:rPr lang="es-ES" sz="1200" dirty="0"/>
              <a:t>.</a:t>
            </a:r>
            <a:endParaRPr lang="es-BO" sz="120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5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P</a:t>
            </a:r>
            <a:r>
              <a:rPr lang="en" dirty="0"/>
              <a:t>aso 1 cambiar ala </a:t>
            </a:r>
            <a:r>
              <a:rPr lang="es-BO" dirty="0"/>
              <a:t>forma estándar</a:t>
            </a:r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049500" y="1364321"/>
            <a:ext cx="3555107" cy="1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sz="1200" dirty="0"/>
              <a:t>Las desigualdades del tipo ≤ implican la cantidad no usada u holgura del recurso. Para convertirla en una igualdad y hacer uso de ella en el método simplex, se adiciona una variable holgura al lado izquierdo de la ecuación (H𝑛), de tal forma que:</a:t>
            </a:r>
            <a:endParaRPr lang="es-BO" sz="1200" dirty="0"/>
          </a:p>
          <a:p>
            <a:pPr marL="76200" indent="0">
              <a:buNone/>
            </a:pPr>
            <a:endParaRPr lang="es-BO" sz="120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276;p35">
            <a:extLst>
              <a:ext uri="{FF2B5EF4-FFF2-40B4-BE49-F238E27FC236}">
                <a16:creationId xmlns:a16="http://schemas.microsoft.com/office/drawing/2014/main" id="{2D36D5D9-A698-47D0-9FB6-06317CDEA0C7}"/>
              </a:ext>
            </a:extLst>
          </p:cNvPr>
          <p:cNvSpPr txBox="1">
            <a:spLocks/>
          </p:cNvSpPr>
          <p:nvPr/>
        </p:nvSpPr>
        <p:spPr>
          <a:xfrm>
            <a:off x="4604607" y="1364321"/>
            <a:ext cx="3607981" cy="166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s-ES" sz="1200" dirty="0"/>
              <a:t>Por su parte una restricción del tipo ≥ representará un límite inferior para las actividades a las que se encuentra sujeta la función objetivo; por lo tanto, la cantidad por la que el lado izquierdo de la ecuación es mayor al lado derecho o límite se considera un excedente y para convertirla en una igualdad será necesario restar la variable de excedencia</a:t>
            </a:r>
            <a:endParaRPr lang="es-BO" sz="1200" dirty="0"/>
          </a:p>
          <a:p>
            <a:pPr marL="76200" indent="0">
              <a:buFont typeface="Sniglet"/>
              <a:buNone/>
            </a:pPr>
            <a:endParaRPr lang="es-BO" sz="1200" dirty="0"/>
          </a:p>
        </p:txBody>
      </p:sp>
      <p:sp>
        <p:nvSpPr>
          <p:cNvPr id="7" name="Google Shape;276;p35">
            <a:extLst>
              <a:ext uri="{FF2B5EF4-FFF2-40B4-BE49-F238E27FC236}">
                <a16:creationId xmlns:a16="http://schemas.microsoft.com/office/drawing/2014/main" id="{BA449FA3-656F-4D44-AB78-97CB8A029C87}"/>
              </a:ext>
            </a:extLst>
          </p:cNvPr>
          <p:cNvSpPr txBox="1">
            <a:spLocks/>
          </p:cNvSpPr>
          <p:nvPr/>
        </p:nvSpPr>
        <p:spPr>
          <a:xfrm>
            <a:off x="964017" y="2946899"/>
            <a:ext cx="3555107" cy="1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s-ES" sz="1400" b="1" dirty="0"/>
              <a:t>		6X1 + 4X2 ≤ 24</a:t>
            </a:r>
            <a:endParaRPr lang="es-BO" sz="1400" dirty="0"/>
          </a:p>
          <a:p>
            <a:pPr marL="76200" indent="0">
              <a:buNone/>
            </a:pPr>
            <a:r>
              <a:rPr lang="es-ES" sz="1400" dirty="0"/>
              <a:t>Se convertirá en:</a:t>
            </a:r>
            <a:endParaRPr lang="es-BO" sz="1400" dirty="0"/>
          </a:p>
          <a:p>
            <a:pPr marL="76200" indent="0">
              <a:buNone/>
            </a:pPr>
            <a:r>
              <a:rPr lang="es-ES" sz="1400" b="1" dirty="0"/>
              <a:t>		6X1 + 4X2 + H1 = 24</a:t>
            </a:r>
            <a:endParaRPr lang="es-BO" sz="1400" dirty="0"/>
          </a:p>
          <a:p>
            <a:pPr marL="76200" indent="0">
              <a:buFont typeface="Sniglet"/>
              <a:buNone/>
            </a:pPr>
            <a:endParaRPr lang="es-BO" sz="1200" dirty="0"/>
          </a:p>
        </p:txBody>
      </p:sp>
      <p:sp>
        <p:nvSpPr>
          <p:cNvPr id="8" name="Google Shape;276;p35">
            <a:extLst>
              <a:ext uri="{FF2B5EF4-FFF2-40B4-BE49-F238E27FC236}">
                <a16:creationId xmlns:a16="http://schemas.microsoft.com/office/drawing/2014/main" id="{EADD1DA6-4204-481E-BD26-E46F4EF4AA94}"/>
              </a:ext>
            </a:extLst>
          </p:cNvPr>
          <p:cNvSpPr txBox="1">
            <a:spLocks/>
          </p:cNvSpPr>
          <p:nvPr/>
        </p:nvSpPr>
        <p:spPr>
          <a:xfrm>
            <a:off x="4624876" y="2946900"/>
            <a:ext cx="3555107" cy="1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s-ES" sz="1400" b="1" dirty="0"/>
              <a:t>		X1 + X2 ≥ 800</a:t>
            </a:r>
            <a:endParaRPr lang="es-BO" sz="1400" dirty="0"/>
          </a:p>
          <a:p>
            <a:pPr marL="76200" indent="0">
              <a:buNone/>
            </a:pPr>
            <a:r>
              <a:rPr lang="es-ES" sz="1400" dirty="0"/>
              <a:t>Se convertirá en:</a:t>
            </a:r>
            <a:endParaRPr lang="es-BO" sz="1400" dirty="0"/>
          </a:p>
          <a:p>
            <a:pPr marL="76200" indent="0">
              <a:buNone/>
            </a:pPr>
            <a:r>
              <a:rPr lang="es-ES" sz="1400" b="1" dirty="0"/>
              <a:t>		X1 + X2 – H2 = 800</a:t>
            </a:r>
            <a:endParaRPr lang="es-BO" sz="1400" dirty="0"/>
          </a:p>
          <a:p>
            <a:pPr marL="76200" indent="0">
              <a:buFont typeface="Sniglet"/>
              <a:buNone/>
            </a:pPr>
            <a:endParaRPr lang="es-BO" sz="1200" dirty="0"/>
          </a:p>
        </p:txBody>
      </p:sp>
    </p:spTree>
    <p:extLst>
      <p:ext uri="{BB962C8B-B14F-4D97-AF65-F5344CB8AC3E}">
        <p14:creationId xmlns:p14="http://schemas.microsoft.com/office/powerpoint/2010/main" val="846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865202" y="799471"/>
            <a:ext cx="6832770" cy="336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sz="1200" dirty="0"/>
              <a:t>Por su parte, la función objetivo deberá cambiar de signo (de positivo a negativo y viceversa), de tal modo que.</a:t>
            </a:r>
            <a:endParaRPr lang="es-BO" sz="1200" dirty="0"/>
          </a:p>
          <a:p>
            <a:pPr marL="76200" indent="0">
              <a:buNone/>
            </a:pPr>
            <a:r>
              <a:rPr lang="es-ES" sz="1400" b="1" dirty="0"/>
              <a:t>			Max Z =100X1 + 125X2</a:t>
            </a:r>
            <a:endParaRPr lang="es-BO" sz="1400" dirty="0"/>
          </a:p>
          <a:p>
            <a:pPr marL="76200" indent="0">
              <a:buNone/>
            </a:pPr>
            <a:r>
              <a:rPr lang="es-ES" sz="1400" dirty="0"/>
              <a:t>Será:</a:t>
            </a:r>
            <a:endParaRPr lang="es-BO" sz="1400" dirty="0"/>
          </a:p>
          <a:p>
            <a:pPr marL="76200" indent="0">
              <a:buNone/>
            </a:pPr>
            <a:r>
              <a:rPr lang="es-ES" sz="1400" b="1" dirty="0"/>
              <a:t>			Max Z = -100X1 - 125X2</a:t>
            </a:r>
            <a:endParaRPr lang="es-BO" sz="1400" dirty="0"/>
          </a:p>
          <a:p>
            <a:pPr marL="76200" indent="0">
              <a:buNone/>
            </a:pPr>
            <a:endParaRPr lang="es-ES" sz="1400" dirty="0"/>
          </a:p>
          <a:p>
            <a:pPr marL="76200" indent="0">
              <a:buNone/>
            </a:pPr>
            <a:r>
              <a:rPr lang="es-ES" sz="1400" dirty="0"/>
              <a:t>Nueva forma estándar:</a:t>
            </a:r>
            <a:endParaRPr lang="es-BO" sz="1400" dirty="0"/>
          </a:p>
          <a:p>
            <a:pPr marL="76200" indent="0">
              <a:buNone/>
            </a:pPr>
            <a:r>
              <a:rPr lang="es-ES" sz="1400" b="1" dirty="0"/>
              <a:t>			Max Z = -100X1 - 125X2</a:t>
            </a:r>
            <a:endParaRPr lang="es-BO" sz="1400" dirty="0"/>
          </a:p>
          <a:p>
            <a:pPr marL="76200" indent="0">
              <a:buNone/>
            </a:pPr>
            <a:r>
              <a:rPr lang="es-ES" sz="1400" b="1" dirty="0"/>
              <a:t>			6X1 + 4X2 + H1 = 24</a:t>
            </a:r>
            <a:endParaRPr lang="es-BO" sz="1400" dirty="0"/>
          </a:p>
          <a:p>
            <a:pPr marL="76200" indent="0">
              <a:buNone/>
            </a:pPr>
            <a:r>
              <a:rPr lang="es-ES" sz="1400" b="1" dirty="0"/>
              <a:t>			X1 + X2 – H2 = 800</a:t>
            </a:r>
            <a:endParaRPr lang="es-BO" sz="1400" dirty="0"/>
          </a:p>
          <a:p>
            <a:pPr marL="76200" lvl="0" indent="0">
              <a:buNone/>
            </a:pPr>
            <a:endParaRPr lang="es-BO" sz="120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3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P</a:t>
            </a:r>
            <a:r>
              <a:rPr lang="en" dirty="0"/>
              <a:t>aso 2 armar la tabla simplex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4293252403"/>
              </p:ext>
            </p:extLst>
          </p:nvPr>
        </p:nvGraphicFramePr>
        <p:xfrm>
          <a:off x="1119963" y="1564481"/>
          <a:ext cx="6496338" cy="226280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09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-125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1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P</a:t>
            </a:r>
            <a:r>
              <a:rPr lang="en" dirty="0"/>
              <a:t>aso 3 </a:t>
            </a:r>
            <a:r>
              <a:rPr lang="es-BO" dirty="0"/>
              <a:t>elegir el valor de z mas negativo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1623174669"/>
              </p:ext>
            </p:extLst>
          </p:nvPr>
        </p:nvGraphicFramePr>
        <p:xfrm>
          <a:off x="1073600" y="1546475"/>
          <a:ext cx="6496338" cy="146649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09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41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-125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3C7A145A-2C12-4DD9-9844-6A625334DEA4}"/>
              </a:ext>
            </a:extLst>
          </p:cNvPr>
          <p:cNvSpPr/>
          <p:nvPr/>
        </p:nvSpPr>
        <p:spPr>
          <a:xfrm>
            <a:off x="3664688" y="3062178"/>
            <a:ext cx="304800" cy="7726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A9347D-4A39-498D-B144-47434DF3F7F9}"/>
              </a:ext>
            </a:extLst>
          </p:cNvPr>
          <p:cNvSpPr/>
          <p:nvPr/>
        </p:nvSpPr>
        <p:spPr>
          <a:xfrm>
            <a:off x="2976096" y="3834810"/>
            <a:ext cx="2369559" cy="328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Columna entrada o trabajo </a:t>
            </a:r>
            <a:endParaRPr lang="es-BO" sz="1200" dirty="0">
              <a:effectLst/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dirty="0"/>
              <a:t>P</a:t>
            </a:r>
            <a:r>
              <a:rPr lang="en" dirty="0"/>
              <a:t>aso 4 </a:t>
            </a:r>
            <a:r>
              <a:rPr lang="es-ES" dirty="0"/>
              <a:t>determine la variable de salida y el pivote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594808152"/>
              </p:ext>
            </p:extLst>
          </p:nvPr>
        </p:nvGraphicFramePr>
        <p:xfrm>
          <a:off x="2424225" y="1454329"/>
          <a:ext cx="3870249" cy="1614936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98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155404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</a:tblGrid>
              <a:tr h="538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X2(columna trabajo)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respuesta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dividido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538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dividido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D6FE0B-8F5C-4AE6-80AD-806B835B943C}"/>
              </a:ext>
            </a:extLst>
          </p:cNvPr>
          <p:cNvSpPr/>
          <p:nvPr/>
        </p:nvSpPr>
        <p:spPr>
          <a:xfrm>
            <a:off x="2041306" y="3473302"/>
            <a:ext cx="4880344" cy="50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2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Del resultado se elige el valor positivo mas pequeño sin tomar en cuenta los valores negativos y a la intersección se le denomina pivote.</a:t>
            </a:r>
            <a:endParaRPr lang="es-BO" sz="1100" dirty="0">
              <a:effectLst/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dirty="0"/>
              <a:t>P</a:t>
            </a:r>
            <a:r>
              <a:rPr lang="en" dirty="0"/>
              <a:t>aso 4 </a:t>
            </a:r>
            <a:r>
              <a:rPr lang="es-ES" dirty="0"/>
              <a:t>determine la variable de salida y el pivote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444759122"/>
              </p:ext>
            </p:extLst>
          </p:nvPr>
        </p:nvGraphicFramePr>
        <p:xfrm>
          <a:off x="1073600" y="1546475"/>
          <a:ext cx="6496338" cy="105301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09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-125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3C7A145A-2C12-4DD9-9844-6A625334DEA4}"/>
              </a:ext>
            </a:extLst>
          </p:cNvPr>
          <p:cNvSpPr/>
          <p:nvPr/>
        </p:nvSpPr>
        <p:spPr>
          <a:xfrm rot="19522309">
            <a:off x="4326272" y="1950283"/>
            <a:ext cx="169092" cy="7123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A9347D-4A39-498D-B144-47434DF3F7F9}"/>
              </a:ext>
            </a:extLst>
          </p:cNvPr>
          <p:cNvSpPr/>
          <p:nvPr/>
        </p:nvSpPr>
        <p:spPr>
          <a:xfrm>
            <a:off x="4486929" y="2586214"/>
            <a:ext cx="718466" cy="328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Pivote </a:t>
            </a:r>
            <a:endParaRPr lang="es-BO" sz="1200" dirty="0">
              <a:effectLst/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4914B4-4A8A-433C-8156-902CF480587D}"/>
              </a:ext>
            </a:extLst>
          </p:cNvPr>
          <p:cNvSpPr/>
          <p:nvPr/>
        </p:nvSpPr>
        <p:spPr>
          <a:xfrm>
            <a:off x="1509823" y="2914381"/>
            <a:ext cx="5677786" cy="113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2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El pivote tomara el valor de 1; si no se tiene ese valor se tendrá que dividir el reglón objetivo entre el valor del pivote.</a:t>
            </a:r>
            <a:endParaRPr lang="es-BO" sz="1200" dirty="0"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2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6 dividido 4 = 1,5                  1 dividido 4 = 0,25               24 dividido 4 = 6</a:t>
            </a:r>
            <a:endParaRPr lang="es-BO" sz="1200" dirty="0"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2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4 dividido 4 = 1                     0 dividido 4 = 0</a:t>
            </a:r>
            <a:endParaRPr lang="es-BO" sz="1200" dirty="0">
              <a:effectLst/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4FC6E6-BD15-40A3-B785-5FAD2845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31" y="1647825"/>
            <a:ext cx="3295650" cy="3019425"/>
          </a:xfrm>
          <a:prstGeom prst="rect">
            <a:avLst/>
          </a:prstGeom>
          <a:ln w="34925"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isometricOffAxis1Top"/>
            <a:lightRig rig="soft" dir="t">
              <a:rot lat="0" lon="0" rev="0"/>
            </a:lightRig>
          </a:scene3d>
          <a:sp3d contourW="44450" prstMaterial="matte">
            <a:bevelT w="63500" h="63500" prst="riblet"/>
            <a:contourClr>
              <a:srgbClr val="FFFFFF"/>
            </a:contourClr>
          </a:sp3d>
        </p:spPr>
      </p:pic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807244" y="1743732"/>
            <a:ext cx="735806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isometricOffAxis2Lef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s-BO" sz="8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é</a:t>
            </a:r>
            <a:r>
              <a:rPr lang="en" sz="8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tod</a:t>
            </a:r>
            <a:r>
              <a:rPr lang="es-BO" sz="8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 Simplex</a:t>
            </a:r>
            <a:endParaRPr sz="88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48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dirty="0"/>
              <a:t>P</a:t>
            </a:r>
            <a:r>
              <a:rPr lang="en" dirty="0"/>
              <a:t>aso 4 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2439419056"/>
              </p:ext>
            </p:extLst>
          </p:nvPr>
        </p:nvGraphicFramePr>
        <p:xfrm>
          <a:off x="1073600" y="1546475"/>
          <a:ext cx="6496338" cy="105301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09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4914B4-4A8A-433C-8156-902CF480587D}"/>
              </a:ext>
            </a:extLst>
          </p:cNvPr>
          <p:cNvSpPr/>
          <p:nvPr/>
        </p:nvSpPr>
        <p:spPr>
          <a:xfrm>
            <a:off x="1509823" y="2914381"/>
            <a:ext cx="5677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Sniglet" panose="020B0604020202020204" charset="0"/>
              </a:rPr>
              <a:t>Los nuevos valores se colocarán en la tabla simplex, en el renglón que corresponde; en este caso H1 retomara el valor de la variable en donde se encontró la columna entrada X2.</a:t>
            </a:r>
            <a:endParaRPr lang="es-BO" sz="1200" dirty="0"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499" y="796175"/>
            <a:ext cx="7208453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BO" sz="2400" dirty="0"/>
              <a:t>P</a:t>
            </a:r>
            <a:r>
              <a:rPr lang="en" sz="2400" dirty="0"/>
              <a:t>aso 5 </a:t>
            </a:r>
            <a:r>
              <a:rPr lang="es-ES" sz="2400" dirty="0"/>
              <a:t>Hacer ceros los demás valores de la columna entrada</a:t>
            </a:r>
            <a:endParaRPr sz="2400"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373010382"/>
              </p:ext>
            </p:extLst>
          </p:nvPr>
        </p:nvGraphicFramePr>
        <p:xfrm>
          <a:off x="1428019" y="1554773"/>
          <a:ext cx="1095822" cy="105301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</a:tblGrid>
              <a:tr h="120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-125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74F8353-54CD-4F53-889D-5511BC72B4C7}"/>
              </a:ext>
            </a:extLst>
          </p:cNvPr>
          <p:cNvSpPr/>
          <p:nvPr/>
        </p:nvSpPr>
        <p:spPr>
          <a:xfrm>
            <a:off x="3604437" y="1418850"/>
            <a:ext cx="4572000" cy="2801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1,5 *    -1 = -1,5      +       1          =    -0,5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 *     -1 = -1          +      1         =       0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0.25*   -1 = -0,25     +      0          =     -0,25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*       -1 = 0                     -1        =     -1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*       -1 =-6           +        800     =     794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1,5 *    125 = 187,5      -       100    =    87,5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 *     125 = 125          -      125    =       0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0.25*   125 = 31,25     +      0         =     31,25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*       125 = 0                     0        =     0</a:t>
            </a:r>
            <a:endParaRPr lang="es-B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*       125 =750           +      0       =     750</a:t>
            </a:r>
            <a:endParaRPr lang="es-B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rellenando la tabla </a:t>
            </a:r>
            <a:endParaRPr dirty="0"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2757430137"/>
              </p:ext>
            </p:extLst>
          </p:nvPr>
        </p:nvGraphicFramePr>
        <p:xfrm>
          <a:off x="1073600" y="1546475"/>
          <a:ext cx="6496338" cy="105301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09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4914B4-4A8A-433C-8156-902CF480587D}"/>
              </a:ext>
            </a:extLst>
          </p:cNvPr>
          <p:cNvSpPr/>
          <p:nvPr/>
        </p:nvSpPr>
        <p:spPr>
          <a:xfrm>
            <a:off x="1509823" y="2914381"/>
            <a:ext cx="5777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Sniglet" panose="020B0604020202020204" charset="0"/>
              </a:rPr>
              <a:t>Si hubiese un valor negativo en Z, habría que repetir el procedimiento a partir del paso 3. Otra comprobación de que hemos llegado al final del procedimiento es usar precisamente los datos encontrados en la tabla simplex (específicamente los de la columna solución) y sustituirlos en la función objetivo del modelo. Si recuerda en el procedimiento cambio el nombre de la variable holgura H1 por X2 y en la tabla simplex su solución ha sido de 6, mientras que Z ha tomado el valor de 750..</a:t>
            </a:r>
            <a:endParaRPr lang="es-BO" sz="1200" dirty="0"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2535727978"/>
              </p:ext>
            </p:extLst>
          </p:nvPr>
        </p:nvGraphicFramePr>
        <p:xfrm>
          <a:off x="1027815" y="1291293"/>
          <a:ext cx="6527947" cy="1053010"/>
        </p:xfrm>
        <a:graphic>
          <a:graphicData uri="http://schemas.openxmlformats.org/drawingml/2006/table">
            <a:tbl>
              <a:tblPr>
                <a:noFill/>
                <a:tableStyleId>{F7FE69DF-D11E-49BA-B546-6195E4E87960}</a:tableStyleId>
              </a:tblPr>
              <a:tblGrid>
                <a:gridCol w="112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917047090"/>
                    </a:ext>
                  </a:extLst>
                </a:gridCol>
                <a:gridCol w="1095822">
                  <a:extLst>
                    <a:ext uri="{9D8B030D-6E8A-4147-A177-3AD203B41FA5}">
                      <a16:colId xmlns:a16="http://schemas.microsoft.com/office/drawing/2014/main" val="316544237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11851"/>
                  </a:ext>
                </a:extLst>
              </a:tr>
              <a:tr h="255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87,5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31,25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4914B4-4A8A-433C-8156-902CF480587D}"/>
              </a:ext>
            </a:extLst>
          </p:cNvPr>
          <p:cNvSpPr/>
          <p:nvPr/>
        </p:nvSpPr>
        <p:spPr>
          <a:xfrm>
            <a:off x="1155404" y="702809"/>
            <a:ext cx="5777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Sniglet" panose="020B0604020202020204" charset="0"/>
              </a:rPr>
              <a:t>En este caso en la columna denominada Var. Holgura no se ha hecho sustitución en ningún momento por X1, por lo que ésta tomará el valor de cero.</a:t>
            </a:r>
            <a:endParaRPr lang="es-BO" sz="1200" dirty="0">
              <a:latin typeface="Sniglet" panose="020B060402020202020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5B5757-8303-4600-99CB-DA307E35D9F1}"/>
              </a:ext>
            </a:extLst>
          </p:cNvPr>
          <p:cNvSpPr/>
          <p:nvPr/>
        </p:nvSpPr>
        <p:spPr>
          <a:xfrm>
            <a:off x="1860698" y="2661718"/>
            <a:ext cx="4572000" cy="1133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6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Z=750 </a:t>
            </a:r>
            <a:endParaRPr lang="es-BO" dirty="0"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6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X1=0                                        Z=100(0) + 125(6) =750</a:t>
            </a:r>
            <a:endParaRPr lang="es-BO" dirty="0"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600" dirty="0">
                <a:latin typeface="Snigle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X2=6</a:t>
            </a:r>
            <a:endParaRPr lang="es-BO" dirty="0">
              <a:effectLst/>
              <a:latin typeface="Snigle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 idx="4294967295"/>
          </p:nvPr>
        </p:nvSpPr>
        <p:spPr>
          <a:xfrm>
            <a:off x="763772" y="546667"/>
            <a:ext cx="3808228" cy="672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Algoritmo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F781E2-7657-450E-9FA7-3BF08082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582" y="657703"/>
            <a:ext cx="2648595" cy="3748688"/>
          </a:xfrm>
          <a:prstGeom prst="rect">
            <a:avLst/>
          </a:prstGeom>
        </p:spPr>
      </p:pic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042412" y="682791"/>
            <a:ext cx="37410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Importancia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127472" y="1525210"/>
            <a:ext cx="5620658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sz="1200" dirty="0"/>
              <a:t>Es muy importante en el área empresarial ya que lo utilizan para obtener solución a los problemas de las empresas en cuanto a inventario, ganancias y pérdidas.</a:t>
            </a:r>
            <a:endParaRPr lang="es-BO" sz="1200" dirty="0"/>
          </a:p>
          <a:p>
            <a:pPr marL="76200" indent="0">
              <a:buNone/>
            </a:pPr>
            <a:r>
              <a:rPr lang="es-ES" sz="1200" dirty="0"/>
              <a:t>Es una técnica poderosa para tratar el problema de asignación de recursos limitados entre actividades, así como para otros problemas que tengan un planteamiento matemático semejante.</a:t>
            </a:r>
            <a:endParaRPr lang="es-BO" sz="1200" dirty="0"/>
          </a:p>
          <a:p>
            <a:pPr marL="76200" indent="0">
              <a:buNone/>
            </a:pPr>
            <a:r>
              <a:rPr lang="es-ES" sz="1200" dirty="0"/>
              <a:t>El método simplex es un algoritmo, un proceso en que se repite, un procedimiento hasta lograr el resultado, determinando un proceso de arranque y un criterio para determinar cuándo debe detenerse.</a:t>
            </a:r>
            <a:endParaRPr lang="es-BO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3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042412" y="682791"/>
            <a:ext cx="37410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Conclucion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127471" y="1525210"/>
            <a:ext cx="6329495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sz="1200" dirty="0"/>
              <a:t>Si bien el Método Simplex puede ser resuelto de forma algebraica, la forma tabular es apropiada para todos aquellos que se encuentran en un curso introductorio y que no necesariamente tengan el conocimiento del uso de matrices o poliedros.</a:t>
            </a:r>
            <a:endParaRPr lang="es-BO" sz="1200" dirty="0"/>
          </a:p>
          <a:p>
            <a:pPr marL="76200" indent="0">
              <a:buNone/>
            </a:pPr>
            <a:r>
              <a:rPr lang="es-ES" sz="1200" dirty="0"/>
              <a:t>El mercado y la constante competencia piden y exigen personas generadoras de ideas nuevas, pero justo cada idea requiere decisiones que implican una serie de recursos de toda índole. Usted puede necesitar clavar un clavo y a pesar de tener un martillo puede preferir usar una piedra para lograr su fin, hoy la herramienta le ha sido dada, pero usarla de manera adecuada le corresponde a usted</a:t>
            </a:r>
            <a:endParaRPr lang="es-BO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7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2122279" y="2008286"/>
            <a:ext cx="3917014" cy="127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269" name="Google Shape;269;p34"/>
          <p:cNvSpPr/>
          <p:nvPr/>
        </p:nvSpPr>
        <p:spPr>
          <a:xfrm flipH="1">
            <a:off x="1011230" y="1380795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s-BO" dirty="0"/>
              <a:t>introducción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AA1CB-32BD-473C-AA28-32AF6EDA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1" y="1171325"/>
            <a:ext cx="2896092" cy="2571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59D619-2C26-4C6A-9093-DD167EF00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99" y="1408831"/>
            <a:ext cx="3295651" cy="2471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37410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</a:t>
            </a:r>
            <a:r>
              <a:rPr lang="es-BO" dirty="0"/>
              <a:t>tes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049500" y="1829475"/>
            <a:ext cx="37410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Método simplex un procedimiento general para resolver problemas de programación lineal, desarrollado en 1974 por el estadounidense George Bernard Dantzig y el ruso </a:t>
            </a:r>
            <a:r>
              <a:rPr lang="es-ES" sz="1200" b="1" dirty="0"/>
              <a:t>Leonid </a:t>
            </a:r>
            <a:r>
              <a:rPr lang="es-ES" sz="1200" b="1" dirty="0" err="1"/>
              <a:t>Vitallevich</a:t>
            </a:r>
            <a:r>
              <a:rPr lang="es-ES" sz="1200" b="1" dirty="0"/>
              <a:t> </a:t>
            </a:r>
            <a:r>
              <a:rPr lang="es-ES" sz="1200" b="1" dirty="0" err="1"/>
              <a:t>Kantorovich</a:t>
            </a:r>
            <a:r>
              <a:rPr lang="es-ES" sz="1200" dirty="0"/>
              <a:t> con el objetivo de crear un algoritmo capaz de solucionar problemas de m restricciones y n variables.</a:t>
            </a:r>
            <a:endParaRPr lang="es-BO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E5BE48-3A41-4A6E-BAE8-7A41AA30FE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64" y="1757496"/>
            <a:ext cx="2556007" cy="16285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92315" y="604789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es el metodo simplex?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BD7FCF-5708-422A-BF24-A28CB074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6" b="5926"/>
          <a:stretch/>
        </p:blipFill>
        <p:spPr>
          <a:xfrm>
            <a:off x="2327988" y="1298382"/>
            <a:ext cx="4194544" cy="268528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7706D94-A36B-4A3C-B391-15B1593B6C8D}"/>
              </a:ext>
            </a:extLst>
          </p:cNvPr>
          <p:cNvSpPr/>
          <p:nvPr/>
        </p:nvSpPr>
        <p:spPr>
          <a:xfrm flipV="1">
            <a:off x="4280068" y="2837855"/>
            <a:ext cx="37568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D8FD69-2191-4904-A561-06770D4C0406}"/>
              </a:ext>
            </a:extLst>
          </p:cNvPr>
          <p:cNvSpPr/>
          <p:nvPr/>
        </p:nvSpPr>
        <p:spPr>
          <a:xfrm rot="18115753">
            <a:off x="4635518" y="2731506"/>
            <a:ext cx="16825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AA5DA26-219D-4D13-A0B6-9232FDA9CF1B}"/>
              </a:ext>
            </a:extLst>
          </p:cNvPr>
          <p:cNvSpPr/>
          <p:nvPr/>
        </p:nvSpPr>
        <p:spPr>
          <a:xfrm rot="1392573">
            <a:off x="4488895" y="2582214"/>
            <a:ext cx="20794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C9B0AE5-68EF-44C5-A13D-197A244B5E4F}"/>
              </a:ext>
            </a:extLst>
          </p:cNvPr>
          <p:cNvSpPr/>
          <p:nvPr/>
        </p:nvSpPr>
        <p:spPr>
          <a:xfrm rot="2144946">
            <a:off x="4180555" y="2430780"/>
            <a:ext cx="25460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9504929-9836-41B2-BB68-0B8056E74876}"/>
              </a:ext>
            </a:extLst>
          </p:cNvPr>
          <p:cNvSpPr/>
          <p:nvPr/>
        </p:nvSpPr>
        <p:spPr>
          <a:xfrm rot="7334126">
            <a:off x="4125017" y="2163926"/>
            <a:ext cx="29771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770D453-BDF2-4A9C-B575-725826589E62}"/>
              </a:ext>
            </a:extLst>
          </p:cNvPr>
          <p:cNvSpPr/>
          <p:nvPr/>
        </p:nvSpPr>
        <p:spPr>
          <a:xfrm rot="2537603" flipV="1">
            <a:off x="4460149" y="1855755"/>
            <a:ext cx="177833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6868EA5-4906-4E5E-83D0-5308CF4F8FB5}"/>
              </a:ext>
            </a:extLst>
          </p:cNvPr>
          <p:cNvSpPr/>
          <p:nvPr/>
        </p:nvSpPr>
        <p:spPr>
          <a:xfrm rot="20941512" flipV="1">
            <a:off x="4343578" y="1991616"/>
            <a:ext cx="294227" cy="465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1902F04-F906-4564-8E60-D9F59189AFD9}"/>
              </a:ext>
            </a:extLst>
          </p:cNvPr>
          <p:cNvSpPr/>
          <p:nvPr/>
        </p:nvSpPr>
        <p:spPr>
          <a:xfrm rot="15971869" flipV="1">
            <a:off x="4311647" y="1658942"/>
            <a:ext cx="322925" cy="519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264468-14D0-4EA1-8C8C-8CDED5C97372}"/>
              </a:ext>
            </a:extLst>
          </p:cNvPr>
          <p:cNvSpPr txBox="1"/>
          <p:nvPr/>
        </p:nvSpPr>
        <p:spPr>
          <a:xfrm>
            <a:off x="4363368" y="994510"/>
            <a:ext cx="87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Solución  optima</a:t>
            </a:r>
            <a:endParaRPr lang="es-B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37BF67-1A8F-45A8-AD1D-93A1828CD7AD}"/>
              </a:ext>
            </a:extLst>
          </p:cNvPr>
          <p:cNvSpPr txBox="1"/>
          <p:nvPr/>
        </p:nvSpPr>
        <p:spPr>
          <a:xfrm>
            <a:off x="3556629" y="3660520"/>
            <a:ext cx="87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Solución inicial</a:t>
            </a:r>
            <a:endParaRPr lang="es-BO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7EED7161-695B-4E1B-8052-69C5186E699C}"/>
              </a:ext>
            </a:extLst>
          </p:cNvPr>
          <p:cNvSpPr/>
          <p:nvPr/>
        </p:nvSpPr>
        <p:spPr>
          <a:xfrm rot="17288772" flipV="1">
            <a:off x="3725729" y="3295796"/>
            <a:ext cx="84977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425184" y="753675"/>
            <a:ext cx="37410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Funcionamiento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425184" y="1503975"/>
            <a:ext cx="4982704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sz="1100" dirty="0"/>
              <a:t>Para ellos, se implementa con un procedimiento interactivo; es decir, se aplica de manera sucesiva la misma rutina de cálculo, lo que genera por resultado una amplia variedad de soluciones sucesivas. Esto hasta que se encuentre el mejor resultado.</a:t>
            </a:r>
            <a:endParaRPr lang="es-BO" sz="1100" dirty="0"/>
          </a:p>
          <a:p>
            <a:pPr marL="76200" indent="0">
              <a:buNone/>
            </a:pPr>
            <a:endParaRPr lang="es-ES" sz="1100" dirty="0"/>
          </a:p>
          <a:p>
            <a:pPr marL="76200" indent="0">
              <a:buNone/>
            </a:pPr>
            <a:r>
              <a:rPr lang="es-ES" sz="1100" dirty="0"/>
              <a:t>De hecho, una característica elemental de simplex es que el ultimo resultado obtenido genera una aportación tan grande que permite dar seguridad a las compañías de que han obtenido una respuesta optima, finalmente.</a:t>
            </a:r>
            <a:endParaRPr lang="es-BO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8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Formulacion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/>
              <a:t>Variable:</a:t>
            </a:r>
            <a:r>
              <a:rPr lang="es-ES" sz="1600" dirty="0"/>
              <a:t> representan las incógnitas del problema</a:t>
            </a:r>
            <a:endParaRPr lang="es-BO" sz="1600" dirty="0"/>
          </a:p>
          <a:p>
            <a:pPr lvl="0"/>
            <a:r>
              <a:rPr lang="es-ES" sz="1600" b="1" dirty="0"/>
              <a:t>Restricciones:</a:t>
            </a:r>
            <a:r>
              <a:rPr lang="es-ES" sz="1600" dirty="0"/>
              <a:t> se contemplan las limitaciones a las que se encuentra sujeta la resolución del problema considerando la escasez de recurso en tiempo y espacio.</a:t>
            </a:r>
            <a:endParaRPr lang="es-BO" sz="1600" dirty="0"/>
          </a:p>
          <a:p>
            <a:r>
              <a:rPr lang="es-ES" sz="1600" b="1" dirty="0"/>
              <a:t>Función objetivo:</a:t>
            </a:r>
            <a:r>
              <a:rPr lang="es-ES" sz="1600" dirty="0"/>
              <a:t> representa la meta que se pretende alcanzar para maximizaros beneficios o bien para minimizar los costos.</a:t>
            </a:r>
            <a:endParaRPr sz="16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110026" y="990111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F9CE0-230C-481B-B50B-16B0C744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873" y="499951"/>
            <a:ext cx="6360486" cy="3979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14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s-ES" sz="1200" dirty="0"/>
              <a:t>	</a:t>
            </a:r>
            <a:endParaRPr lang="es-BO"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1638590" y="1411233"/>
            <a:ext cx="2229300" cy="305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Entre más sencillo será el modelo, mejor será el resultado. Un modelo complejo no siempre será la mejor solución.</a:t>
            </a:r>
          </a:p>
          <a:p>
            <a:r>
              <a:rPr lang="es-ES" sz="1200" dirty="0"/>
              <a:t>El modelo debe ser validado antes de ser implementado para saber si representa la situación real y en caso de no ser así habrá que hacer los ajustes correspondientes.</a:t>
            </a:r>
            <a:endParaRPr lang="es-BO" sz="1200" dirty="0"/>
          </a:p>
          <a:p>
            <a:pPr lvl="0"/>
            <a:endParaRPr lang="es-ES"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2"/>
          </p:nvPr>
        </p:nvSpPr>
        <p:spPr>
          <a:xfrm>
            <a:off x="4854494" y="1435525"/>
            <a:ext cx="2650915" cy="3078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200" dirty="0"/>
              <a:t>Si se hacen las cosas de manera apresurada, el modelo saldrá mal. Debe hacerse un minucioso análisis de la información recabada para identificar que en verdad será útil para el modelo.</a:t>
            </a:r>
          </a:p>
          <a:p>
            <a:pPr lvl="0"/>
            <a:r>
              <a:rPr lang="es-ES" sz="1200" dirty="0"/>
              <a:t>Los modelos son una herramienta mas el tomador de decisiones tendrá siempre la última palabra.</a:t>
            </a:r>
            <a:endParaRPr lang="es-BO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B2A1A2-C6BC-4201-A934-9ADDC28D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Formulación</a:t>
            </a:r>
            <a:endParaRPr lang="es-B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1484</Words>
  <Application>Microsoft Office PowerPoint</Application>
  <PresentationFormat>Presentación en pantalla (16:9)</PresentationFormat>
  <Paragraphs>325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Patrick Hand SC</vt:lpstr>
      <vt:lpstr>Sniglet</vt:lpstr>
      <vt:lpstr>Arial</vt:lpstr>
      <vt:lpstr>Times New Roman</vt:lpstr>
      <vt:lpstr>Calibri</vt:lpstr>
      <vt:lpstr>Symbol</vt:lpstr>
      <vt:lpstr>Seyton template</vt:lpstr>
      <vt:lpstr>Universidad Autónoma “Gabriel Rene Moreno”</vt:lpstr>
      <vt:lpstr>Método Simplex</vt:lpstr>
      <vt:lpstr>Iintroducción</vt:lpstr>
      <vt:lpstr>Antecedentes</vt:lpstr>
      <vt:lpstr>¿que es el metodo simplex?</vt:lpstr>
      <vt:lpstr>Funcionamiento</vt:lpstr>
      <vt:lpstr>Formulacion</vt:lpstr>
      <vt:lpstr>Presentación de PowerPoint</vt:lpstr>
      <vt:lpstr>Formulación</vt:lpstr>
      <vt:lpstr>Ventajas</vt:lpstr>
      <vt:lpstr>Desventajas</vt:lpstr>
      <vt:lpstr>Restricciones</vt:lpstr>
      <vt:lpstr>Ejemplo</vt:lpstr>
      <vt:lpstr>Paso 1 cambiar ala forma estándar</vt:lpstr>
      <vt:lpstr>Presentación de PowerPoint</vt:lpstr>
      <vt:lpstr>Paso 2 armar la tabla simplex</vt:lpstr>
      <vt:lpstr>Paso 3 elegir el valor de z mas negativo</vt:lpstr>
      <vt:lpstr>Paso 4 determine la variable de salida y el pivote</vt:lpstr>
      <vt:lpstr>Paso 4 determine la variable de salida y el pivote</vt:lpstr>
      <vt:lpstr>Paso 4 </vt:lpstr>
      <vt:lpstr>Paso 5 Hacer ceros los demás valores de la columna entrada</vt:lpstr>
      <vt:lpstr>rellenando la tabla </vt:lpstr>
      <vt:lpstr>Presentación de PowerPoint</vt:lpstr>
      <vt:lpstr>Algoritmo</vt:lpstr>
      <vt:lpstr>Importancia</vt:lpstr>
      <vt:lpstr>Conclucion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PERSONAL</dc:creator>
  <cp:lastModifiedBy>Usuario</cp:lastModifiedBy>
  <cp:revision>41</cp:revision>
  <dcterms:modified xsi:type="dcterms:W3CDTF">2021-08-13T22:39:16Z</dcterms:modified>
</cp:coreProperties>
</file>