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1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3934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25059" y="5883274"/>
            <a:ext cx="888642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5222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9086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5525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3836" y="5883274"/>
            <a:ext cx="97986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3307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0000" y="5883274"/>
            <a:ext cx="92370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28783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0" y="5883276"/>
            <a:ext cx="137798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8089" y="5883274"/>
            <a:ext cx="74697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2647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28090" y="5883274"/>
            <a:ext cx="78561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0817" y="5883274"/>
            <a:ext cx="862884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1662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9746" y="5883274"/>
            <a:ext cx="86395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1387869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1-D Heat Transfer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Synchronous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145" y="380999"/>
            <a:ext cx="10433326" cy="158847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Heat Transfer Example</a:t>
            </a:r>
            <a:br>
              <a:rPr lang="en-US" altLang="en-US" sz="4000" dirty="0"/>
            </a:br>
            <a:r>
              <a:rPr lang="en-US" altLang="en-US" sz="2400" dirty="0"/>
              <a:t>Timing analysis with Synchronous Point-to-point Com Routines</a:t>
            </a:r>
            <a:r>
              <a:rPr lang="en-US" altLang="en-US" sz="4000" dirty="0"/>
              <a:t>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969476"/>
            <a:ext cx="9905999" cy="38217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400"/>
              </a:spcAft>
            </a:pPr>
            <a:r>
              <a:rPr lang="en-US" altLang="en-US" dirty="0"/>
              <a:t>If it is assumed that the </a:t>
            </a:r>
            <a:r>
              <a:rPr lang="en-US" altLang="en-US" i="1" dirty="0" err="1"/>
              <a:t>total_points</a:t>
            </a:r>
            <a:r>
              <a:rPr lang="en-US" altLang="en-US" dirty="0"/>
              <a:t> parameter is an even multiple of </a:t>
            </a:r>
            <a:r>
              <a:rPr lang="en-US" altLang="en-US" i="1" dirty="0" err="1"/>
              <a:t>numprocs</a:t>
            </a:r>
            <a:r>
              <a:rPr lang="en-US" altLang="en-US" dirty="0"/>
              <a:t> and that all floating point operations are of </a:t>
            </a:r>
            <a:r>
              <a:rPr lang="en-US" altLang="en-US" u="sng" dirty="0"/>
              <a:t>unit</a:t>
            </a:r>
            <a:r>
              <a:rPr lang="en-US" altLang="en-US" dirty="0"/>
              <a:t> time weight, determine a general expression for the parallel execution time of the </a:t>
            </a:r>
            <a:r>
              <a:rPr lang="en-US" altLang="en-US" i="1" dirty="0" err="1"/>
              <a:t>compute_temp</a:t>
            </a:r>
            <a:r>
              <a:rPr lang="en-US" altLang="en-US" dirty="0"/>
              <a:t> function. This expression should be an algebraic function of the parameters  </a:t>
            </a:r>
            <a:r>
              <a:rPr lang="en-US" altLang="en-US" i="1" dirty="0" err="1"/>
              <a:t>numprocs</a:t>
            </a:r>
            <a:r>
              <a:rPr lang="en-US" altLang="en-US" dirty="0"/>
              <a:t>, </a:t>
            </a:r>
            <a:r>
              <a:rPr lang="en-US" altLang="en-US" i="1" dirty="0" err="1"/>
              <a:t>total_points</a:t>
            </a:r>
            <a:r>
              <a:rPr lang="en-US" altLang="en-US" i="1" dirty="0"/>
              <a:t>, </a:t>
            </a:r>
            <a:r>
              <a:rPr lang="en-US" altLang="en-US" i="1" dirty="0" err="1"/>
              <a:t>num_iterations</a:t>
            </a:r>
            <a:r>
              <a:rPr lang="en-US" altLang="en-US" i="1" dirty="0"/>
              <a:t>, </a:t>
            </a:r>
            <a:r>
              <a:rPr lang="en-US" altLang="en-US" dirty="0"/>
              <a:t>and the </a:t>
            </a:r>
            <a:r>
              <a:rPr lang="en-US" altLang="en-US" i="1" dirty="0" err="1"/>
              <a:t>T</a:t>
            </a:r>
            <a:r>
              <a:rPr lang="en-US" altLang="en-US" dirty="0" err="1"/>
              <a:t>startup</a:t>
            </a:r>
            <a:r>
              <a:rPr lang="en-US" altLang="en-US" dirty="0"/>
              <a:t>, and </a:t>
            </a:r>
            <a:r>
              <a:rPr lang="en-US" altLang="en-US" i="1" dirty="0" err="1"/>
              <a:t>T</a:t>
            </a:r>
            <a:r>
              <a:rPr lang="en-US" altLang="en-US" dirty="0" err="1"/>
              <a:t>data</a:t>
            </a:r>
            <a:r>
              <a:rPr lang="en-US" altLang="en-US" dirty="0"/>
              <a:t> components of the MPI point-to-point message passing routines. Assume that the buffer size for this implementation is so small that the both the </a:t>
            </a:r>
            <a:r>
              <a:rPr lang="en-US" altLang="en-US" i="1" dirty="0" err="1"/>
              <a:t>MPI_Ssend</a:t>
            </a:r>
            <a:r>
              <a:rPr lang="en-US" altLang="en-US" dirty="0"/>
              <a:t> and the </a:t>
            </a:r>
            <a:r>
              <a:rPr lang="en-US" altLang="en-US" i="1" dirty="0" err="1"/>
              <a:t>MPI_Recv</a:t>
            </a:r>
            <a:r>
              <a:rPr lang="en-US" altLang="en-US" dirty="0"/>
              <a:t> routines will always block until the entire message has been transferred. Also assume that the network that is being used supports simultaneous point-to-point transfers of data between distinct source and destination processor pairs (the very best case in this regard).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1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1003" y="750277"/>
            <a:ext cx="8610600" cy="4114800"/>
          </a:xfrm>
        </p:spPr>
        <p:txBody>
          <a:bodyPr>
            <a:no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Synchronous Mode</a:t>
            </a:r>
            <a:r>
              <a:rPr lang="en-US" altLang="en-US" sz="3600" dirty="0" smtClean="0"/>
              <a:t> - Send and receive can start before each other but can only complete together.</a:t>
            </a:r>
          </a:p>
          <a:p>
            <a:pPr lvl="1"/>
            <a:r>
              <a:rPr lang="en-US" altLang="en-US" sz="3600" dirty="0" smtClean="0"/>
              <a:t>Example: </a:t>
            </a:r>
            <a:r>
              <a:rPr lang="en-US" altLang="en-US" sz="3600" b="1" dirty="0" err="1" smtClean="0">
                <a:latin typeface="Courier" pitchFamily="49" charset="0"/>
              </a:rPr>
              <a:t>MPI_Ssend</a:t>
            </a:r>
            <a:r>
              <a:rPr lang="en-US" altLang="en-US" sz="3600" b="1" dirty="0" smtClean="0">
                <a:latin typeface="Courier" pitchFamily="49" charset="0"/>
              </a:rPr>
              <a:t>, </a:t>
            </a:r>
            <a:r>
              <a:rPr lang="en-US" altLang="en-US" sz="3600" b="1" dirty="0" err="1" smtClean="0">
                <a:latin typeface="Courier" pitchFamily="49" charset="0"/>
              </a:rPr>
              <a:t>MPI_Issend</a:t>
            </a:r>
            <a:endParaRPr lang="en-US" altLang="en-US" sz="3600" b="1" dirty="0" smtClean="0">
              <a:latin typeface="Courier" pitchFamily="49" charset="0"/>
            </a:endParaRPr>
          </a:p>
          <a:p>
            <a:pPr lvl="2"/>
            <a:r>
              <a:rPr lang="en-US" altLang="en-US" sz="3600" b="1" dirty="0" smtClean="0"/>
              <a:t>Note: The send does not complete until after a matching receive has been posted</a:t>
            </a:r>
            <a:r>
              <a:rPr lang="en-US" altLang="en-US" sz="3600" b="1" dirty="0" smtClean="0">
                <a:latin typeface="Courier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F420B5B9-58A9-4F80-8285-C8884F5597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1-D Heat Transfer Problem </a:t>
            </a:r>
            <a:endParaRPr lang="en-US" altLang="en-US" dirty="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Synchronous Message Passing Implementation of exchange operations</a:t>
            </a:r>
          </a:p>
          <a:p>
            <a:pPr lvl="1"/>
            <a:r>
              <a:rPr lang="en-US" altLang="en-US" sz="2400" smtClean="0"/>
              <a:t>Sends should be paired with receives to insure safe operation</a:t>
            </a:r>
          </a:p>
          <a:p>
            <a:pPr lvl="1"/>
            <a:r>
              <a:rPr lang="en-US" altLang="en-US" sz="2400" smtClean="0"/>
              <a:t>Adheres to Communicating Serial Processes Paradigm</a:t>
            </a:r>
          </a:p>
          <a:p>
            <a:pPr lvl="1"/>
            <a:r>
              <a:rPr lang="en-US" altLang="en-US" sz="2400" smtClean="0"/>
              <a:t>A Performance Model can be created most easily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62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4CDA30A7-830D-47C0-8523-2C52A2361F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00" y="2368732"/>
            <a:ext cx="903446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1" y="209005"/>
            <a:ext cx="8915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35" y="1761600"/>
            <a:ext cx="6383735" cy="4178911"/>
          </a:xfrm>
          <a:prstGeom prst="rect">
            <a:avLst/>
          </a:prstGeom>
        </p:spPr>
      </p:pic>
      <p:sp>
        <p:nvSpPr>
          <p:cNvPr id="80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fld id="{BEBBF097-E9D7-4E76-9F29-E962237D4DF7}" type="slidenum">
              <a:rPr lang="en-US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209680" y="609480"/>
            <a:ext cx="7772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Idealized Communication 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1"/>
          <p:cNvPicPr/>
          <p:nvPr/>
        </p:nvPicPr>
        <p:blipFill>
          <a:blip r:embed="rId3"/>
          <a:stretch/>
        </p:blipFill>
        <p:spPr>
          <a:xfrm>
            <a:off x="838080" y="1752480"/>
            <a:ext cx="5895720" cy="418104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40" y="2489535"/>
            <a:ext cx="3219048" cy="74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765" y="3325935"/>
            <a:ext cx="1971429" cy="285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964" y="4003821"/>
            <a:ext cx="2476190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6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2EEE91A9-DB0B-4AAA-A18B-35BA475AFE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675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641601"/>
            <a:ext cx="6372225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9" y="152401"/>
            <a:ext cx="88868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3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B03D2A1D-96C5-4D64-A132-2106708BFF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517384"/>
            <a:ext cx="7151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62" y="4721227"/>
            <a:ext cx="7086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152401"/>
            <a:ext cx="88868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31" y="6232919"/>
            <a:ext cx="3914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3209926"/>
            <a:ext cx="6934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368927"/>
            <a:ext cx="8934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6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E412_512_Template_2020" id="{ACCC8FAF-1293-4624-B813-3BE791B5C222}" vid="{1D0C2FC5-B28C-4A50-A896-3D4D76FB4A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CPE412_512_Template_2020</Template>
  <TotalTime>62</TotalTime>
  <Words>222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</vt:lpstr>
      <vt:lpstr>Times New Roman</vt:lpstr>
      <vt:lpstr>Trebuchet MS</vt:lpstr>
      <vt:lpstr>Tw Cen MT</vt:lpstr>
      <vt:lpstr>Circuit</vt:lpstr>
      <vt:lpstr>1-D Heat Transfer Problem</vt:lpstr>
      <vt:lpstr>Heat Transfer Example Timing analysis with Synchronous Point-to-point Com Routines </vt:lpstr>
      <vt:lpstr>PowerPoint Presentation</vt:lpstr>
      <vt:lpstr>1-D Heat Transfer Problem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 Heat Transfer Problem</dc:title>
  <dc:creator>Windows User</dc:creator>
  <cp:lastModifiedBy>Windows User</cp:lastModifiedBy>
  <cp:revision>3</cp:revision>
  <dcterms:created xsi:type="dcterms:W3CDTF">2020-11-02T23:25:56Z</dcterms:created>
  <dcterms:modified xsi:type="dcterms:W3CDTF">2020-11-03T00:28:20Z</dcterms:modified>
</cp:coreProperties>
</file>