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1" r:id="rId2"/>
    <p:sldId id="274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87" r:id="rId12"/>
    <p:sldId id="294" r:id="rId13"/>
    <p:sldId id="285" r:id="rId14"/>
  </p:sldIdLst>
  <p:sldSz cx="9144000" cy="6858000" type="screen4x3"/>
  <p:notesSz cx="6805613" cy="9939338"/>
  <p:embeddedFontLst>
    <p:embeddedFont>
      <p:font typeface="나눔고딕" panose="020B0600000101010101" charset="-127"/>
      <p:regular r:id="rId16"/>
      <p:bold r:id="rId17"/>
    </p:embeddedFont>
    <p:embeddedFont>
      <p:font typeface="나눔고딕 ExtraBold" panose="020D0904000000000000" charset="-127"/>
      <p:regular r:id="rId18"/>
      <p:bold r:id="rId19"/>
    </p:embeddedFont>
    <p:embeddedFont>
      <p:font typeface="Arial Unicode MS" panose="020B0604020202020204" pitchFamily="50" charset="-127"/>
      <p:regular r:id="rId20"/>
    </p:embeddedFont>
    <p:embeddedFont>
      <p:font typeface="함초롬바탕" panose="02030504000101010101" pitchFamily="18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1656" autoAdjust="0"/>
  </p:normalViewPr>
  <p:slideViewPr>
    <p:cSldViewPr>
      <p:cViewPr varScale="1">
        <p:scale>
          <a:sx n="79" d="100"/>
          <a:sy n="79" d="100"/>
        </p:scale>
        <p:origin x="-172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20000"/>
              </a:spcBef>
              <a:buAutoNum type="arabicPeriod"/>
              <a:defRPr/>
            </a:pPr>
            <a:r>
              <a:rPr lang="en-US" altLang="ko-KR" sz="1200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http://www.index.go.kr/potal/main/EachDtlPageDetail.do?idx_cd=1520</a:t>
            </a:r>
          </a:p>
          <a:p>
            <a:pPr marL="228600" indent="-228600">
              <a:spcBef>
                <a:spcPct val="20000"/>
              </a:spcBef>
              <a:buAutoNum type="arabicPeriod"/>
              <a:defRPr/>
            </a:pPr>
            <a:r>
              <a:rPr lang="en-US" altLang="ko-KR" dirty="0" smtClean="0"/>
              <a:t>https://www.welt.de/print/die_welt/politik/article156291438/41-Prozent-der-Jugendlichen-machen-inzwischen-Abitur.html</a:t>
            </a:r>
          </a:p>
          <a:p>
            <a:r>
              <a:rPr lang="en-US" altLang="ko-KR" dirty="0" smtClean="0"/>
              <a:t>3. http://www.haz.de/Sonntag/Top-Thema/Abitur-ist-Pflicht-Verlust-der-Bildungsvielfalt</a:t>
            </a:r>
          </a:p>
          <a:p>
            <a:r>
              <a:rPr lang="en-US" altLang="ko-KR" dirty="0" smtClean="0"/>
              <a:t>4. http://www.tagesspiegel.de/politik/schulen-in-deutschland-alle-wollen-aufs-gymnasium/6454912.html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www.deutsch-als-fremdsprache.de/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.../Vorsicht_Schule.doc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http://www.spiegel.de/lebenundlernen/uni/studium-nach-dem-abitur-wollen-80-prozent-an-die-uni-oder-fh-a-975890.html</a:t>
            </a:r>
          </a:p>
          <a:p>
            <a:r>
              <a:rPr lang="en-US" altLang="ko-KR" dirty="0" smtClean="0"/>
              <a:t>7. https://de.wikipedia.org/wiki/Schulsystem_in_Deutschland</a:t>
            </a:r>
          </a:p>
          <a:p>
            <a:r>
              <a:rPr lang="en-US" altLang="ko-KR" dirty="0" smtClean="0"/>
              <a:t>https://ko.wikipedia.org/wiki/%EB%8C%80%ED%95%99%EC%88%98%ED%95%99%EB%8A%A5%EB%A0%A5%EC%8B%9C%ED%97%98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0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Deutsches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und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koreanisches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4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Schulsystem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Chanhee</a:t>
            </a:r>
            <a:r>
              <a:rPr lang="en-US" altLang="ko-KR" sz="3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Park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568952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	“Abitur” 		   Vs 	        “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Suneong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1853207"/>
            <a:ext cx="4176464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99 % von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üler</a:t>
            </a:r>
          </a:p>
          <a:p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weniger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Leute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suche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	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Berufsausbildung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70 % von denen studieren</a:t>
            </a:r>
          </a:p>
          <a:p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=&gt; In diesem Jahr</a:t>
            </a:r>
          </a:p>
          <a:p>
            <a:r>
              <a:rPr lang="de-DE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knapp 70%</a:t>
            </a:r>
            <a:endParaRPr lang="de-DE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7" y="1853207"/>
            <a:ext cx="4206763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40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~50% von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üler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mehr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Leute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brauche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bessere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Note</a:t>
            </a:r>
          </a:p>
          <a:p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Vermutlich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etwa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30%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studieren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" y="2262189"/>
            <a:ext cx="6532015" cy="2007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6289" y="2308810"/>
            <a:ext cx="4833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99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2699628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en-US" altLang="ko-KR" b="1" dirty="0" err="1" smtClean="0"/>
              <a:t>Suneung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12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Zum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Schuluss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Fragen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827" y="2060847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Warum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ist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die </a:t>
            </a:r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Konkurrenz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so stark?</a:t>
            </a:r>
            <a:endParaRPr lang="de-DE" altLang="ko-KR" sz="32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827" y="417939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Muss </a:t>
            </a:r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jeder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ein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2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Wissenschaftler</a:t>
            </a:r>
            <a:r>
              <a:rPr lang="en-US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sein?</a:t>
            </a:r>
            <a:endParaRPr lang="de-DE" altLang="ko-KR" sz="32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Quelle</a:t>
            </a:r>
            <a:endParaRPr lang="ko-KR" altLang="en-US" sz="2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23528" y="890546"/>
            <a:ext cx="8640960" cy="585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Der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Anteil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der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studierenden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Korea / 2017. / Korean Educational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Statistics Service</a:t>
            </a:r>
          </a:p>
          <a:p>
            <a:pPr lvl="0">
              <a:spcBef>
                <a:spcPct val="20000"/>
              </a:spcBef>
              <a:defRPr/>
            </a:pPr>
            <a:r>
              <a:rPr lang="de-DE" altLang="ko-KR" sz="20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2. 41 </a:t>
            </a:r>
            <a:r>
              <a:rPr lang="de-DE" altLang="ko-KR" sz="2000" b="1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Prozent der Jugendlichen machen inzwischen </a:t>
            </a:r>
            <a:r>
              <a:rPr lang="de-DE" altLang="ko-KR" sz="20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Abitur / Sabine Menkens / 17. 06. 2016. / Welt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de-DE" altLang="ko-KR" sz="2000" b="1" i="0" u="none" strike="noStrike" kern="1200" cap="none" spc="-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</a:t>
            </a:r>
            <a:r>
              <a:rPr kumimoji="0" lang="de-DE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Abitur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ist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Pflicht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/ Heike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Manssen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/ 29. 04. 2016. / HAZ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</a:t>
            </a:r>
            <a:r>
              <a:rPr lang="de-DE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Alle wollen aufs Gymnasium / Amory Burchard / 30. 03. 2012. / Der Tagesspiegel</a:t>
            </a:r>
          </a:p>
          <a:p>
            <a:pPr lvl="0">
              <a:spcBef>
                <a:spcPct val="20000"/>
              </a:spcBef>
              <a:defRPr/>
            </a:pPr>
            <a:r>
              <a:rPr lang="de-DE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5. </a:t>
            </a:r>
            <a:r>
              <a:rPr lang="de-DE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Vorsichtig Schule / Cristina Rizzotti Vlach / 12. 2012. </a:t>
            </a:r>
            <a:endParaRPr lang="de-DE" altLang="ko-KR" sz="2000" b="1" spc="-2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6. </a:t>
            </a:r>
            <a:r>
              <a:rPr lang="en-US" altLang="ko-KR" sz="2000" b="1" spc="-2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Vier</a:t>
            </a: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von </a:t>
            </a:r>
            <a:r>
              <a:rPr lang="de-DE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fünf Abiturienten wollen studieren </a:t>
            </a: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 18. 06. 2014. / Spiegel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7. “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Schulsystem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Deutschland” / 26. 11. </a:t>
            </a:r>
            <a:r>
              <a:rPr lang="en-US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2017. / Wiki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-2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“</a:t>
            </a:r>
            <a:r>
              <a:rPr kumimoji="0" lang="en-US" altLang="ko-KR" sz="2000" b="1" i="0" u="none" strike="noStrike" kern="1200" cap="none" spc="-2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Suneong</a:t>
            </a:r>
            <a:r>
              <a:rPr kumimoji="0" lang="en-US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/ 26. 11. 2017. / Wiki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4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636912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Vielen</a:t>
            </a:r>
            <a:r>
              <a:rPr lang="en-US" altLang="ko-KR" sz="4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Dank.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endParaRPr lang="ko-KR" altLang="en-US" sz="2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9888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724128" y="198884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724128" y="335699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335699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1" y="969816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kumimoji="0" lang="en-US" altLang="ko-KR" sz="32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Einblick</a:t>
            </a: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ins </a:t>
            </a:r>
            <a:r>
              <a:rPr kumimoji="0" lang="en-US" altLang="ko-KR" sz="32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Schul</a:t>
            </a:r>
            <a:r>
              <a:rPr lang="en-US" altLang="ko-KR" sz="3200" b="1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wesen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764704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24128" y="764704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/>
          <p:cNvSpPr txBox="1">
            <a:spLocks/>
          </p:cNvSpPr>
          <p:nvPr/>
        </p:nvSpPr>
        <p:spPr>
          <a:xfrm>
            <a:off x="2699791" y="2193952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Abitur  VS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Suneung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2699791" y="3562104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Zum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Schluss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-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Fragen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988"/>
              </p:ext>
            </p:extLst>
          </p:nvPr>
        </p:nvGraphicFramePr>
        <p:xfrm>
          <a:off x="4283968" y="1844825"/>
          <a:ext cx="3960441" cy="3816778"/>
        </p:xfrm>
        <a:graphic>
          <a:graphicData uri="http://schemas.openxmlformats.org/drawingml/2006/table">
            <a:tbl>
              <a:tblPr/>
              <a:tblGrid>
                <a:gridCol w="522329"/>
                <a:gridCol w="597068"/>
                <a:gridCol w="450801"/>
                <a:gridCol w="1046798"/>
                <a:gridCol w="1343445"/>
              </a:tblGrid>
              <a:tr h="325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Kindergarten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6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Grundschule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Mittelschule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spezielle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Oberschule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Natur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Oberschule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(Kultur)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5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Danach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Beruf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88840"/>
            <a:ext cx="8424936" cy="442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02300"/>
              </p:ext>
            </p:extLst>
          </p:nvPr>
        </p:nvGraphicFramePr>
        <p:xfrm>
          <a:off x="971601" y="1841500"/>
          <a:ext cx="3852620" cy="3807333"/>
        </p:xfrm>
        <a:graphic>
          <a:graphicData uri="http://schemas.openxmlformats.org/drawingml/2006/table">
            <a:tbl>
              <a:tblPr/>
              <a:tblGrid>
                <a:gridCol w="592454"/>
                <a:gridCol w="1081775"/>
                <a:gridCol w="733457"/>
                <a:gridCol w="390732"/>
                <a:gridCol w="10542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Kindergarten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Grundschule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9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Haupt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Realschule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Gymnasium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5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Berufs-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Praktikum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Ausbildung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machen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Oberstufe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Danach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17023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062288" y="1798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7372375">
            <a:off x="2134467" y="2820888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2882206" y="2996952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3459634">
            <a:off x="3275856" y="4181444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3417663">
            <a:off x="3697639" y="2820991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6228184" y="3263652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28184" y="4149080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2750104">
            <a:off x="7004316" y="3986140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7766730">
            <a:off x="5436096" y="3979169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DEUTSCHLAND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Hauptschule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lang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Praktische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Kenntnisse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sameln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Duale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System :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Arbeiten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+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Lernen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7" name="Picture 1" descr="C:\Users\박찬희\Downloads\my-icons-collection\png\002-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1302792" cy="13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95" y="471625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덧셈 기호 2"/>
          <p:cNvSpPr/>
          <p:nvPr/>
        </p:nvSpPr>
        <p:spPr>
          <a:xfrm>
            <a:off x="3716288" y="5052504"/>
            <a:ext cx="966403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Realschule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lang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Hauptschule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? Gymnasium 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Mittlere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Reife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Ausbildung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oder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Studium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404664"/>
            <a:ext cx="813690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… DEUTSCHLAND</a:t>
            </a:r>
          </a:p>
        </p:txBody>
      </p:sp>
      <p:pic>
        <p:nvPicPr>
          <p:cNvPr id="18" name="Picture 1" descr="C:\Users\박찬희\Downloads\my-icons-collection\png\002-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48" y="4869160"/>
            <a:ext cx="1302792" cy="13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91" y="471625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박찬희\Downloads\man-think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81" y="5237416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Gymnasium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8-9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Typische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Schule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Naturwissenschaft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Fremdsprache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“Abitur”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Uni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gehen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404664"/>
            <a:ext cx="813690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… DEUTSCHLAND</a:t>
            </a:r>
          </a:p>
        </p:txBody>
      </p:sp>
      <p:pic>
        <p:nvPicPr>
          <p:cNvPr id="2049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0157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2899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KOREA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Mittelschule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Ähnlich wie Gymnasium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Oberschule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Keine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Abschlusspr</a:t>
            </a: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üfung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0157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2899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KOREA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Oberschule</a:t>
            </a: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Zwei möglichkeiten nach Begabung ... Natur oder Kultur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Suneung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Sehr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starke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Konkurrenz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mehr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Bedarf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Berufsausbildung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ex)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Meisterschule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5446261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04" y="5522032"/>
            <a:ext cx="1239672" cy="12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4725144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4001045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716016" y="1853207"/>
            <a:ext cx="4176464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Stufen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(1 ~ 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Je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weniger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desto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besser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0~4% (4%)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5~11% (7%)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3.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12~23% (11%)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4.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24~40% (17%)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5.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41~60% (20%)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6.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61~77% (17%)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7.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78~89% (11%)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8.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90~96% (7%)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9.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97~100% (4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%)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7" y="1853207"/>
            <a:ext cx="4206763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(0 ~ 15)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Je g</a:t>
            </a:r>
            <a:r>
              <a:rPr lang="de-DE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rößer desto besser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13-15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sehr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gut … 85-100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10-12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gut … 70-85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7-9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befriedigend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55-70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5-6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ausreichend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45-55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4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schwach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ausreichend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   … 33-45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1-3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mangelhaft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1-33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0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ungen</a:t>
            </a:r>
            <a:r>
              <a:rPr lang="de-DE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ügend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0 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568952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	“Abitur” 		   Vs 	        “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Suneong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995936" y="5085184"/>
            <a:ext cx="432048" cy="1296144"/>
            <a:chOff x="3826272" y="5001796"/>
            <a:chExt cx="432048" cy="1296144"/>
          </a:xfrm>
        </p:grpSpPr>
        <p:sp>
          <p:nvSpPr>
            <p:cNvPr id="3" name="직사각형 2"/>
            <p:cNvSpPr/>
            <p:nvPr/>
          </p:nvSpPr>
          <p:spPr>
            <a:xfrm>
              <a:off x="3826272" y="5001796"/>
              <a:ext cx="43204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26272" y="5157192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826272" y="5291741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26272" y="5445224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26272" y="5589240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826272" y="5733256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826272" y="5877272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826272" y="6021288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826272" y="6165304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244408" y="5024556"/>
            <a:ext cx="504056" cy="1356772"/>
            <a:chOff x="8100392" y="4952548"/>
            <a:chExt cx="504056" cy="1356772"/>
          </a:xfrm>
        </p:grpSpPr>
        <p:grpSp>
          <p:nvGrpSpPr>
            <p:cNvPr id="6" name="그룹 5"/>
            <p:cNvGrpSpPr/>
            <p:nvPr/>
          </p:nvGrpSpPr>
          <p:grpSpPr>
            <a:xfrm>
              <a:off x="8100392" y="4952548"/>
              <a:ext cx="504056" cy="1356772"/>
              <a:chOff x="8100392" y="5054870"/>
              <a:chExt cx="504056" cy="1356772"/>
            </a:xfrm>
          </p:grpSpPr>
          <p:sp>
            <p:nvSpPr>
              <p:cNvPr id="5" name="이등변 삼각형 4"/>
              <p:cNvSpPr/>
              <p:nvPr/>
            </p:nvSpPr>
            <p:spPr>
              <a:xfrm>
                <a:off x="8100392" y="5054870"/>
                <a:ext cx="504056" cy="6783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>
                <a:off x="8100392" y="5733256"/>
                <a:ext cx="504056" cy="6783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244408" y="5229200"/>
              <a:ext cx="216024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172400" y="5373216"/>
              <a:ext cx="36004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100392" y="5517232"/>
              <a:ext cx="50405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100392" y="5733256"/>
              <a:ext cx="50405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172400" y="5877272"/>
              <a:ext cx="36004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244408" y="6021288"/>
              <a:ext cx="216024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203848" y="494116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15</a:t>
            </a:r>
            <a:endParaRPr lang="ko-KR" altLang="en-US" sz="16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8244408" y="5025676"/>
            <a:ext cx="258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563888" y="63702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5856" y="618679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563888" y="5097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28384" y="486916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244408" y="6343306"/>
            <a:ext cx="258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28384" y="618679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  <p:sp>
        <p:nvSpPr>
          <p:cNvPr id="38" name="타원 37"/>
          <p:cNvSpPr/>
          <p:nvPr/>
        </p:nvSpPr>
        <p:spPr>
          <a:xfrm>
            <a:off x="4932040" y="5365507"/>
            <a:ext cx="2448272" cy="977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 : 600,000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14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615</Words>
  <Application>Microsoft Office PowerPoint</Application>
  <PresentationFormat>화면 슬라이드 쇼(4:3)</PresentationFormat>
  <Paragraphs>168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나눔고딕</vt:lpstr>
      <vt:lpstr>Wingdings</vt:lpstr>
      <vt:lpstr>나눔고딕 ExtraBold</vt:lpstr>
      <vt:lpstr>Arial Unicode MS</vt:lpstr>
      <vt:lpstr>함초롬바탕</vt:lpstr>
      <vt:lpstr>맑은 고딕</vt:lpstr>
      <vt:lpstr>Office 테마</vt:lpstr>
      <vt:lpstr>Deutsches und koreanisches Schulsystem</vt:lpstr>
      <vt:lpstr>Index</vt:lpstr>
      <vt:lpstr>Einblick ins Schulwesen</vt:lpstr>
      <vt:lpstr>Einblick ins Schulwesen … DEUTSCHLAND</vt:lpstr>
      <vt:lpstr>PowerPoint 프레젠테이션</vt:lpstr>
      <vt:lpstr>PowerPoint 프레젠테이션</vt:lpstr>
      <vt:lpstr>Einblick ins Schulwesen … KOREA</vt:lpstr>
      <vt:lpstr>Einblick ins Schulwesen … KOREA</vt:lpstr>
      <vt:lpstr> “Abitur”      Vs          “Suneong”</vt:lpstr>
      <vt:lpstr> “Abitur”      Vs          “Suneong”</vt:lpstr>
      <vt:lpstr>Zum Schuluss - Fragen</vt:lpstr>
      <vt:lpstr>Quelle</vt:lpstr>
      <vt:lpstr>Vielen Dank.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박찬희</cp:lastModifiedBy>
  <cp:revision>39</cp:revision>
  <dcterms:created xsi:type="dcterms:W3CDTF">2011-08-25T02:21:48Z</dcterms:created>
  <dcterms:modified xsi:type="dcterms:W3CDTF">2017-12-14T23:11:36Z</dcterms:modified>
</cp:coreProperties>
</file>