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6" r:id="rId2"/>
    <p:sldId id="293" r:id="rId3"/>
    <p:sldId id="300" r:id="rId4"/>
    <p:sldId id="301" r:id="rId5"/>
    <p:sldId id="302" r:id="rId6"/>
    <p:sldId id="303" r:id="rId7"/>
    <p:sldId id="304" r:id="rId8"/>
    <p:sldId id="307" r:id="rId9"/>
    <p:sldId id="308" r:id="rId10"/>
    <p:sldId id="306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333399"/>
    <a:srgbClr val="FFCC66"/>
    <a:srgbClr val="363080"/>
    <a:srgbClr val="5850A5"/>
    <a:srgbClr val="342F61"/>
    <a:srgbClr val="463F83"/>
    <a:srgbClr val="E2E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98" autoAdjust="0"/>
  </p:normalViewPr>
  <p:slideViewPr>
    <p:cSldViewPr>
      <p:cViewPr>
        <p:scale>
          <a:sx n="75" d="100"/>
          <a:sy n="75" d="100"/>
        </p:scale>
        <p:origin x="-1666" y="-2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8A94975-2721-421C-A744-71CFCA4042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093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4EFFFE-E58A-4011-AC6C-0A90E075B5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807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A0F8D2-0412-45CA-8EA4-A28F4F6A39BA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338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A0F8D2-0412-45CA-8EA4-A28F4F6A39BA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33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4978F3-1D39-4EC2-B0F2-380B515D6036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63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4978F3-1D39-4EC2-B0F2-380B515D6036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63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4978F3-1D39-4EC2-B0F2-380B515D6036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63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4978F3-1D39-4EC2-B0F2-380B515D6036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63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4978F3-1D39-4EC2-B0F2-380B515D6036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63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4978F3-1D39-4EC2-B0F2-380B515D6036}" type="slidenum">
              <a:rPr lang="en-GB" altLang="en-US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63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4978F3-1D39-4EC2-B0F2-380B515D6036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63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4978F3-1D39-4EC2-B0F2-380B515D6036}" type="slidenum">
              <a:rPr lang="en-GB" altLang="en-US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6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24209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3175" y="2420938"/>
            <a:ext cx="9147175" cy="2159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296863"/>
            <a:ext cx="7989887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886200"/>
            <a:ext cx="7304087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05588"/>
            <a:ext cx="2133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05588"/>
            <a:ext cx="2895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605588"/>
            <a:ext cx="2133600" cy="27940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84E31A-4B65-408E-A0CB-C30DACEA2F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01529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81954-A5D2-456E-BC13-79F18F69D0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756428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1E001-F72D-456D-9599-E5A68830CD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15673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6D9DF-FDB0-482B-9EFF-A7D65879A2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68165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2CE6A-ADEA-48B6-A72B-374A6EF46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15386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9D9BE-EA73-43EC-BF5D-C464707166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02182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1A8DC-F0C9-4B70-AF48-1452343B7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23713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4ABBB-4184-4DCC-9C08-EEFB8AAAD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848159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1FCB3-1C08-4F1D-A59B-2289C8CF65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8327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5779E-9D7F-4A3A-903B-A0A3B11467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31253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EAA37-8820-4369-9C85-2B605DB50A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70406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3175" y="0"/>
            <a:ext cx="9144000" cy="11969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-3175" y="1089025"/>
            <a:ext cx="9147175" cy="2159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611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61138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11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E46B10BA-5E66-4044-A19A-A97D2AA214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6000" dirty="0" err="1" smtClean="0"/>
              <a:t>Einsteins</a:t>
            </a:r>
            <a:r>
              <a:rPr lang="en-US" altLang="en-US" sz="6000" dirty="0" smtClean="0"/>
              <a:t> </a:t>
            </a:r>
            <a:r>
              <a:rPr lang="en-US" altLang="en-US" sz="6000" dirty="0" err="1" smtClean="0"/>
              <a:t>Leben</a:t>
            </a:r>
            <a:endParaRPr lang="en-US" altLang="en-US" sz="6000" dirty="0" smtClean="0"/>
          </a:p>
        </p:txBody>
      </p:sp>
      <p:sp>
        <p:nvSpPr>
          <p:cNvPr id="2" name="AutoShape 2" descr="ìì¸ìíì¸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ìì¸ìíì¸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341" name="Picture 5" descr="C:\Users\박찬희\Desktop\6f5d38dc999d8d3b37755e373be185e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08920"/>
            <a:ext cx="5072262" cy="378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92080" y="5013176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sz="3600" dirty="0" err="1" smtClean="0"/>
              <a:t>Chanhee</a:t>
            </a:r>
            <a:r>
              <a:rPr lang="en-US" altLang="ko-KR" sz="3600" dirty="0" smtClean="0"/>
              <a:t> Park</a:t>
            </a:r>
            <a:endParaRPr lang="ko-KR" altLang="en-US" sz="3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6000" dirty="0" err="1" smtClean="0"/>
              <a:t>Vielen</a:t>
            </a:r>
            <a:r>
              <a:rPr lang="en-US" altLang="en-US" sz="6000" dirty="0" smtClean="0"/>
              <a:t> Dank!</a:t>
            </a:r>
          </a:p>
        </p:txBody>
      </p:sp>
      <p:sp>
        <p:nvSpPr>
          <p:cNvPr id="2" name="AutoShape 2" descr="ìì¸ìíì¸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ìì¸ìíì¸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8275" y="4734433"/>
            <a:ext cx="879621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2800" dirty="0" err="1" smtClean="0"/>
              <a:t>Quelle</a:t>
            </a:r>
            <a:r>
              <a:rPr lang="en-US" altLang="ko-KR" sz="2800" dirty="0"/>
              <a:t> : </a:t>
            </a:r>
            <a:r>
              <a:rPr lang="en-US" altLang="ko-KR" sz="2800" dirty="0" smtClean="0"/>
              <a:t>Einstein </a:t>
            </a:r>
            <a:r>
              <a:rPr lang="en-US" altLang="ko-KR" sz="2800" dirty="0" err="1" smtClean="0"/>
              <a:t>Wikipeida</a:t>
            </a:r>
            <a:endParaRPr lang="en-US" altLang="ko-KR" sz="2800" dirty="0" smtClean="0"/>
          </a:p>
          <a:p>
            <a:r>
              <a:rPr lang="en-US" altLang="ko-KR" sz="2400" dirty="0" smtClean="0"/>
              <a:t>https</a:t>
            </a:r>
            <a:r>
              <a:rPr lang="en-US" altLang="ko-KR" sz="2400" dirty="0"/>
              <a:t>://de.wikipedia.org/wiki/Albert_Einstein#cite_note-2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44565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I. Das </a:t>
            </a:r>
            <a:r>
              <a:rPr lang="en-GB" altLang="en-US" dirty="0" err="1" smtClean="0"/>
              <a:t>Lebenslauf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2"/>
            <a:ext cx="8291513" cy="475299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Am 14. M</a:t>
            </a:r>
            <a:r>
              <a:rPr lang="de-DE" altLang="en-US" dirty="0" smtClean="0"/>
              <a:t>ärz 1879 in </a:t>
            </a:r>
            <a:r>
              <a:rPr lang="de-DE" altLang="en-US" dirty="0" smtClean="0">
                <a:solidFill>
                  <a:srgbClr val="FF0000"/>
                </a:solidFill>
              </a:rPr>
              <a:t>Ulm</a:t>
            </a:r>
            <a:r>
              <a:rPr lang="de-DE" altLang="en-US" dirty="0" smtClean="0"/>
              <a:t> geboren.</a:t>
            </a:r>
          </a:p>
          <a:p>
            <a:pPr eaLnBrk="1" hangingPunct="1"/>
            <a:r>
              <a:rPr lang="de-DE" altLang="en-US" dirty="0" smtClean="0"/>
              <a:t>Jüdischer Vater Hermann Einstein und</a:t>
            </a:r>
            <a:r>
              <a:rPr lang="en-US" altLang="en-US" dirty="0"/>
              <a:t> </a:t>
            </a:r>
            <a:r>
              <a:rPr lang="en-US" altLang="en-US" dirty="0" smtClean="0"/>
              <a:t>     deutsche Mutter Pauline Einstein</a:t>
            </a:r>
          </a:p>
          <a:p>
            <a:pPr eaLnBrk="1" hangingPunct="1"/>
            <a:r>
              <a:rPr lang="de-DE" altLang="en-US" dirty="0" smtClean="0"/>
              <a:t>Von 1880 bis 1894 in </a:t>
            </a:r>
            <a:r>
              <a:rPr lang="de-DE" altLang="en-US" dirty="0" smtClean="0">
                <a:solidFill>
                  <a:srgbClr val="FF0000"/>
                </a:solidFill>
              </a:rPr>
              <a:t>München</a:t>
            </a:r>
            <a:r>
              <a:rPr lang="de-DE" altLang="en-US" dirty="0" smtClean="0"/>
              <a:t> geblieben</a:t>
            </a:r>
          </a:p>
          <a:p>
            <a:pPr eaLnBrk="1" hangingPunct="1"/>
            <a:r>
              <a:rPr lang="en-US" altLang="en-US" dirty="0" smtClean="0"/>
              <a:t>In 1894 </a:t>
            </a:r>
            <a:r>
              <a:rPr lang="en-US" altLang="en-US" dirty="0" err="1" smtClean="0"/>
              <a:t>nach</a:t>
            </a:r>
            <a:r>
              <a:rPr lang="en-US" altLang="en-US" dirty="0" smtClean="0"/>
              <a:t> </a:t>
            </a:r>
            <a:r>
              <a:rPr lang="en-US" altLang="en-US" dirty="0" err="1" smtClean="0">
                <a:solidFill>
                  <a:srgbClr val="FF0000"/>
                </a:solidFill>
              </a:rPr>
              <a:t>Mailand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noch</a:t>
            </a:r>
            <a:r>
              <a:rPr lang="en-US" altLang="en-US" dirty="0" smtClean="0"/>
              <a:t> mal </a:t>
            </a:r>
            <a:r>
              <a:rPr lang="en-US" altLang="en-US" dirty="0" err="1" smtClean="0"/>
              <a:t>umgezogen</a:t>
            </a:r>
            <a:r>
              <a:rPr lang="en-US" altLang="en-US" dirty="0" smtClean="0"/>
              <a:t> – </a:t>
            </a:r>
            <a:r>
              <a:rPr lang="en-US" altLang="en-US" dirty="0" err="1" smtClean="0"/>
              <a:t>nur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kurz</a:t>
            </a:r>
            <a:endParaRPr lang="en-US" altLang="en-US" dirty="0" smtClean="0"/>
          </a:p>
          <a:p>
            <a:pPr eaLnBrk="1" hangingPunct="1"/>
            <a:r>
              <a:rPr lang="de-DE" altLang="en-US" dirty="0" smtClean="0"/>
              <a:t>Von 1895 bis 1914 in der </a:t>
            </a:r>
            <a:r>
              <a:rPr lang="de-DE" altLang="en-US" dirty="0" smtClean="0">
                <a:solidFill>
                  <a:srgbClr val="FF0000"/>
                </a:solidFill>
              </a:rPr>
              <a:t>Schweiz</a:t>
            </a:r>
            <a:r>
              <a:rPr lang="de-DE" altLang="en-US" dirty="0" smtClean="0"/>
              <a:t> gelieben</a:t>
            </a: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I. Das </a:t>
            </a:r>
            <a:r>
              <a:rPr lang="en-GB" altLang="en-US" dirty="0" err="1" smtClean="0"/>
              <a:t>Lebenslauf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2"/>
            <a:ext cx="8291513" cy="4752999"/>
          </a:xfrm>
        </p:spPr>
        <p:txBody>
          <a:bodyPr/>
          <a:lstStyle/>
          <a:p>
            <a:pPr eaLnBrk="1" hangingPunct="1"/>
            <a:r>
              <a:rPr lang="de-DE" altLang="en-US" dirty="0" smtClean="0"/>
              <a:t>Von 1896 bis 1900 in Polytechnikum Zürich studiert </a:t>
            </a:r>
          </a:p>
          <a:p>
            <a:pPr eaLnBrk="1" hangingPunct="1"/>
            <a:r>
              <a:rPr lang="de-DE" altLang="en-US" dirty="0" smtClean="0"/>
              <a:t>Diplom als Fachlehrer für Mathematik und Physik</a:t>
            </a:r>
          </a:p>
          <a:p>
            <a:pPr eaLnBrk="1" hangingPunct="1"/>
            <a:r>
              <a:rPr lang="de-DE" altLang="en-US" dirty="0" smtClean="0"/>
              <a:t>Nach dem Abschluss als </a:t>
            </a:r>
            <a:r>
              <a:rPr lang="de-DE" altLang="en-US" dirty="0" smtClean="0">
                <a:solidFill>
                  <a:srgbClr val="FF0000"/>
                </a:solidFill>
              </a:rPr>
              <a:t>Hauslehrer</a:t>
            </a:r>
            <a:r>
              <a:rPr lang="de-DE" altLang="en-US" dirty="0" smtClean="0"/>
              <a:t> und in einem </a:t>
            </a:r>
            <a:r>
              <a:rPr lang="de-DE" altLang="en-US" dirty="0" smtClean="0">
                <a:solidFill>
                  <a:srgbClr val="FF0000"/>
                </a:solidFill>
              </a:rPr>
              <a:t>Patentamt</a:t>
            </a:r>
            <a:r>
              <a:rPr lang="de-DE" altLang="en-US" dirty="0" smtClean="0"/>
              <a:t> gearbeitet</a:t>
            </a:r>
          </a:p>
        </p:txBody>
      </p:sp>
    </p:spTree>
    <p:extLst>
      <p:ext uri="{BB962C8B-B14F-4D97-AF65-F5344CB8AC3E}">
        <p14:creationId xmlns:p14="http://schemas.microsoft.com/office/powerpoint/2010/main" val="4245808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II. Das </a:t>
            </a:r>
            <a:r>
              <a:rPr lang="en-GB" altLang="en-US" dirty="0" err="1" smtClean="0"/>
              <a:t>Wunderjahr</a:t>
            </a:r>
            <a:r>
              <a:rPr lang="en-GB" altLang="en-US" dirty="0" smtClean="0"/>
              <a:t>- 1905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2"/>
            <a:ext cx="8291513" cy="4752999"/>
          </a:xfrm>
        </p:spPr>
        <p:txBody>
          <a:bodyPr/>
          <a:lstStyle/>
          <a:p>
            <a:pPr eaLnBrk="1" hangingPunct="1"/>
            <a:r>
              <a:rPr lang="de-DE" altLang="en-US" sz="2800" i="1" dirty="0" smtClean="0"/>
              <a:t>Eine neue Bestimmung der Moleküldimensionen</a:t>
            </a:r>
          </a:p>
          <a:p>
            <a:pPr eaLnBrk="1" hangingPunct="1"/>
            <a:r>
              <a:rPr lang="de-DE" altLang="en-US" sz="2800" i="1" dirty="0" smtClean="0"/>
              <a:t>Über einen die Erzeugung und Verwandlung des Lichtes betreffenden heuri</a:t>
            </a:r>
            <a:r>
              <a:rPr lang="en-US" altLang="en-US" sz="2800" i="1" dirty="0"/>
              <a:t>s</a:t>
            </a:r>
            <a:r>
              <a:rPr lang="de-DE" altLang="en-US" sz="2800" i="1" dirty="0" smtClean="0"/>
              <a:t>tischen Gesichtspunkt</a:t>
            </a:r>
          </a:p>
          <a:p>
            <a:pPr eaLnBrk="1" hangingPunct="1"/>
            <a:r>
              <a:rPr lang="de-DE" altLang="en-US" sz="2800" i="1" dirty="0" smtClean="0"/>
              <a:t>Über die von der molekularkinetischen Theorie der Wärme geforderte Bewegung von in ruhenden Flüssigkeiten suspendierten Teilchen</a:t>
            </a:r>
          </a:p>
          <a:p>
            <a:pPr eaLnBrk="1" hangingPunct="1"/>
            <a:r>
              <a:rPr lang="de-DE" altLang="en-US" sz="2800" i="1" dirty="0" smtClean="0"/>
              <a:t>Zur Elektrodynamik bewegter Körper</a:t>
            </a:r>
          </a:p>
          <a:p>
            <a:pPr eaLnBrk="1" hangingPunct="1"/>
            <a:r>
              <a:rPr lang="de-DE" altLang="en-US" sz="2800" i="1" dirty="0" smtClean="0"/>
              <a:t>Ist die Trägheit eines Körpers von seinem Energieinhalt abhängig?</a:t>
            </a:r>
          </a:p>
        </p:txBody>
      </p:sp>
    </p:spTree>
    <p:extLst>
      <p:ext uri="{BB962C8B-B14F-4D97-AF65-F5344CB8AC3E}">
        <p14:creationId xmlns:p14="http://schemas.microsoft.com/office/powerpoint/2010/main" val="393887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II. Das </a:t>
            </a:r>
            <a:r>
              <a:rPr lang="en-GB" altLang="en-US" dirty="0" err="1" smtClean="0"/>
              <a:t>Wunderjahr</a:t>
            </a:r>
            <a:r>
              <a:rPr lang="en-GB" altLang="en-US" dirty="0" smtClean="0"/>
              <a:t>- 1905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2"/>
            <a:ext cx="8291513" cy="4752999"/>
          </a:xfrm>
        </p:spPr>
        <p:txBody>
          <a:bodyPr/>
          <a:lstStyle/>
          <a:p>
            <a:pPr marL="0" indent="0" eaLnBrk="1" hangingPunct="1">
              <a:buNone/>
            </a:pPr>
            <a:endParaRPr lang="de-DE" altLang="en-US" sz="2400" i="1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59458"/>
              </p:ext>
            </p:extLst>
          </p:nvPr>
        </p:nvGraphicFramePr>
        <p:xfrm>
          <a:off x="467544" y="1484784"/>
          <a:ext cx="8280920" cy="4752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0"/>
                <a:gridCol w="4140460"/>
              </a:tblGrid>
              <a:tr h="760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i="0" dirty="0" err="1" smtClean="0">
                          <a:solidFill>
                            <a:schemeClr val="tx2"/>
                          </a:solidFill>
                        </a:rPr>
                        <a:t>Einsteins</a:t>
                      </a:r>
                      <a:r>
                        <a:rPr lang="en-US" altLang="ko-KR" sz="2400" i="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ko-KR" sz="2400" i="0" baseline="0" dirty="0" err="1" smtClean="0">
                          <a:solidFill>
                            <a:schemeClr val="tx2"/>
                          </a:solidFill>
                        </a:rPr>
                        <a:t>Entdeckungen</a:t>
                      </a:r>
                      <a:endParaRPr lang="ko-KR" altLang="en-US" sz="2400" i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i="0" dirty="0" smtClean="0">
                          <a:solidFill>
                            <a:schemeClr val="tx2"/>
                          </a:solidFill>
                        </a:rPr>
                        <a:t>Die </a:t>
                      </a:r>
                      <a:r>
                        <a:rPr lang="en-US" altLang="ko-KR" sz="2400" i="0" dirty="0" err="1" smtClean="0">
                          <a:solidFill>
                            <a:schemeClr val="tx2"/>
                          </a:solidFill>
                        </a:rPr>
                        <a:t>Folgen</a:t>
                      </a:r>
                      <a:endParaRPr lang="ko-KR" altLang="en-US" sz="2400" i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1330708"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en-US" sz="2400" i="0" dirty="0" smtClean="0"/>
                        <a:t>Photoelektrischer Effekt </a:t>
                      </a:r>
                      <a:endParaRPr lang="ko-KR" altLang="en-US" sz="2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2400" i="0" dirty="0" smtClean="0"/>
                        <a:t>Quantenmechanik</a:t>
                      </a:r>
                    </a:p>
                  </a:txBody>
                  <a:tcPr anchor="ctr"/>
                </a:tc>
              </a:tr>
              <a:tr h="1330708"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en-US" sz="2400" i="0" dirty="0" smtClean="0"/>
                        <a:t>Brownsche Molekularbewegung </a:t>
                      </a:r>
                      <a:endParaRPr lang="ko-KR" altLang="en-US" sz="2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en-US" sz="2400" i="0" dirty="0" smtClean="0"/>
                        <a:t>Bestimmung der Existenz</a:t>
                      </a:r>
                    </a:p>
                    <a:p>
                      <a:pPr algn="ctr" latinLnBrk="1"/>
                      <a:r>
                        <a:rPr lang="de-DE" altLang="en-US" sz="2400" i="0" dirty="0" smtClean="0"/>
                        <a:t>des Molekels und Atoms</a:t>
                      </a:r>
                      <a:endParaRPr lang="ko-KR" altLang="en-US" sz="2400" i="0" dirty="0"/>
                    </a:p>
                  </a:txBody>
                  <a:tcPr anchor="ctr"/>
                </a:tc>
              </a:tr>
              <a:tr h="1330708"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en-US" sz="2400" i="0" dirty="0" smtClean="0"/>
                        <a:t>Spezielle Relativitätstherorie</a:t>
                      </a:r>
                      <a:endParaRPr lang="ko-KR" altLang="en-US" sz="2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en-US" sz="2400" i="0" dirty="0" err="1" smtClean="0"/>
                        <a:t>Beginn</a:t>
                      </a:r>
                      <a:r>
                        <a:rPr lang="en-US" altLang="en-US" sz="2400" i="0" dirty="0" smtClean="0"/>
                        <a:t> der </a:t>
                      </a:r>
                      <a:r>
                        <a:rPr lang="en-US" altLang="en-US" sz="2400" i="0" dirty="0" err="1" smtClean="0"/>
                        <a:t>modernen</a:t>
                      </a:r>
                      <a:r>
                        <a:rPr lang="en-US" altLang="en-US" sz="2400" i="0" dirty="0" smtClean="0"/>
                        <a:t> </a:t>
                      </a:r>
                      <a:r>
                        <a:rPr lang="en-US" altLang="en-US" sz="2400" i="0" dirty="0" err="1" smtClean="0"/>
                        <a:t>Physik</a:t>
                      </a:r>
                      <a:endParaRPr lang="ko-KR" altLang="en-US" sz="2400" i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716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II. Das </a:t>
            </a:r>
            <a:r>
              <a:rPr lang="en-GB" altLang="en-US" dirty="0" err="1" smtClean="0"/>
              <a:t>Wunderjahr</a:t>
            </a:r>
            <a:r>
              <a:rPr lang="en-GB" altLang="en-US" dirty="0" smtClean="0"/>
              <a:t>- 1905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2"/>
            <a:ext cx="8291513" cy="4752999"/>
          </a:xfrm>
        </p:spPr>
        <p:txBody>
          <a:bodyPr/>
          <a:lstStyle/>
          <a:p>
            <a:pPr marL="0" indent="0" eaLnBrk="1" hangingPunct="1">
              <a:buNone/>
            </a:pPr>
            <a:endParaRPr lang="de-DE" altLang="en-US" sz="2400" i="1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33001"/>
              </p:ext>
            </p:extLst>
          </p:nvPr>
        </p:nvGraphicFramePr>
        <p:xfrm>
          <a:off x="467544" y="1484784"/>
          <a:ext cx="8280921" cy="4752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276"/>
                <a:gridCol w="3036338"/>
                <a:gridCol w="2760307"/>
              </a:tblGrid>
              <a:tr h="112247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i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i="0" dirty="0" err="1" smtClean="0">
                          <a:solidFill>
                            <a:schemeClr val="tx2"/>
                          </a:solidFill>
                        </a:rPr>
                        <a:t>Newtonsche</a:t>
                      </a:r>
                      <a:r>
                        <a:rPr lang="en-US" altLang="ko-KR" sz="2400" i="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ko-KR" sz="2400" i="0" baseline="0" dirty="0" err="1" smtClean="0">
                          <a:solidFill>
                            <a:schemeClr val="tx2"/>
                          </a:solidFill>
                        </a:rPr>
                        <a:t>Physik</a:t>
                      </a:r>
                      <a:endParaRPr lang="ko-KR" altLang="en-US" sz="2400" i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i="0" dirty="0" err="1" smtClean="0">
                          <a:solidFill>
                            <a:schemeClr val="tx2"/>
                          </a:solidFill>
                        </a:rPr>
                        <a:t>Einsteinsche</a:t>
                      </a:r>
                      <a:r>
                        <a:rPr lang="en-US" altLang="ko-KR" sz="2400" i="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ko-KR" sz="2400" i="0" baseline="0" dirty="0" err="1" smtClean="0">
                          <a:solidFill>
                            <a:schemeClr val="tx2"/>
                          </a:solidFill>
                        </a:rPr>
                        <a:t>Physik</a:t>
                      </a:r>
                      <a:endParaRPr lang="ko-KR" altLang="en-US" sz="2400" i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1815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i="0" dirty="0" err="1" smtClean="0"/>
                        <a:t>Raum</a:t>
                      </a:r>
                      <a:r>
                        <a:rPr lang="en-US" altLang="ko-KR" sz="2400" i="0" baseline="0" dirty="0" smtClean="0"/>
                        <a:t> und </a:t>
                      </a:r>
                      <a:r>
                        <a:rPr lang="en-US" altLang="ko-KR" sz="2400" i="0" baseline="0" dirty="0" err="1" smtClean="0"/>
                        <a:t>Zeit</a:t>
                      </a:r>
                      <a:endParaRPr lang="ko-KR" altLang="en-US" sz="2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2400" i="0" dirty="0" smtClean="0"/>
                        <a:t>unver</a:t>
                      </a:r>
                      <a:r>
                        <a:rPr lang="en-US" altLang="ko-KR" sz="2400" i="0" dirty="0" err="1" smtClean="0"/>
                        <a:t>änderlich</a:t>
                      </a:r>
                      <a:endParaRPr lang="en-US" altLang="ko-KR" sz="2400" i="0" baseline="0" dirty="0" smtClean="0"/>
                    </a:p>
                    <a:p>
                      <a:pPr algn="ctr" latinLnBrk="1"/>
                      <a:r>
                        <a:rPr lang="de-DE" altLang="ko-KR" sz="2400" i="0" dirty="0" smtClean="0"/>
                        <a:t>Absolut</a:t>
                      </a:r>
                    </a:p>
                    <a:p>
                      <a:pPr algn="ctr" latinLnBrk="1"/>
                      <a:r>
                        <a:rPr lang="en-US" altLang="ko-KR" sz="2400" i="0" dirty="0" err="1" smtClean="0"/>
                        <a:t>Getrennt</a:t>
                      </a:r>
                      <a:endParaRPr lang="de-DE" altLang="ko-KR" sz="24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2400" i="0" dirty="0" smtClean="0"/>
                        <a:t>ändert sich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2400" i="0" dirty="0" smtClean="0"/>
                        <a:t>relativ</a:t>
                      </a:r>
                    </a:p>
                  </a:txBody>
                  <a:tcPr anchor="ctr"/>
                </a:tc>
              </a:tr>
              <a:tr h="1815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i="0" dirty="0" smtClean="0"/>
                        <a:t>Die</a:t>
                      </a:r>
                      <a:r>
                        <a:rPr lang="en-US" altLang="ko-KR" sz="2400" i="0" baseline="0" dirty="0" smtClean="0"/>
                        <a:t> </a:t>
                      </a:r>
                      <a:r>
                        <a:rPr lang="en-US" altLang="ko-KR" sz="2400" i="0" baseline="0" dirty="0" err="1" smtClean="0"/>
                        <a:t>Geschwindigkeit</a:t>
                      </a:r>
                      <a:r>
                        <a:rPr lang="en-US" altLang="ko-KR" sz="2400" i="0" baseline="0" dirty="0" smtClean="0"/>
                        <a:t> des Lichts</a:t>
                      </a:r>
                      <a:endParaRPr lang="ko-KR" altLang="en-US" sz="2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2400" i="0" baseline="0" dirty="0" smtClean="0"/>
                        <a:t>ändert sich</a:t>
                      </a:r>
                    </a:p>
                    <a:p>
                      <a:pPr algn="ctr" latinLnBrk="1"/>
                      <a:r>
                        <a:rPr lang="de-DE" altLang="ko-KR" sz="2400" i="0" baseline="0" dirty="0" smtClean="0"/>
                        <a:t>relativ</a:t>
                      </a:r>
                      <a:endParaRPr lang="ko-KR" altLang="en-US" sz="2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2400" i="0" dirty="0" smtClean="0"/>
                        <a:t>unveränderlich</a:t>
                      </a:r>
                    </a:p>
                    <a:p>
                      <a:pPr algn="ctr" latinLnBrk="1"/>
                      <a:r>
                        <a:rPr lang="de-DE" altLang="ko-KR" sz="2400" i="0" dirty="0" smtClean="0"/>
                        <a:t>absolut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314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III. </a:t>
            </a:r>
            <a:r>
              <a:rPr lang="en-GB" altLang="en-US" dirty="0" err="1" smtClean="0"/>
              <a:t>Danach</a:t>
            </a:r>
            <a:r>
              <a:rPr lang="en-GB" altLang="en-US" dirty="0" smtClean="0"/>
              <a:t> – in Berlin</a:t>
            </a:r>
            <a:endParaRPr lang="en-US" alt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84312"/>
            <a:ext cx="8291513" cy="475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de-DE" altLang="en-US" kern="0" dirty="0" smtClean="0"/>
              <a:t>Von 1914 bis 1932 an der </a:t>
            </a:r>
            <a:r>
              <a:rPr lang="de-DE" altLang="en-US" kern="0" dirty="0" smtClean="0">
                <a:solidFill>
                  <a:srgbClr val="FF0000"/>
                </a:solidFill>
              </a:rPr>
              <a:t>Berliner Universität</a:t>
            </a:r>
            <a:r>
              <a:rPr lang="de-DE" altLang="en-US" kern="0" dirty="0" smtClean="0"/>
              <a:t> hat er seine Theorie weiter entwickelt</a:t>
            </a:r>
          </a:p>
          <a:p>
            <a:pPr eaLnBrk="1" hangingPunct="1"/>
            <a:r>
              <a:rPr lang="de-DE" altLang="en-US" kern="0" dirty="0" smtClean="0"/>
              <a:t>„Allgemeine Relativitätstheorie“ (1915)</a:t>
            </a:r>
          </a:p>
          <a:p>
            <a:pPr eaLnBrk="1" hangingPunct="1"/>
            <a:r>
              <a:rPr lang="de-DE" altLang="en-US" kern="0" dirty="0" smtClean="0"/>
              <a:t>Nobelpreis bekommen (1922)</a:t>
            </a:r>
          </a:p>
          <a:p>
            <a:pPr marL="0" indent="0" eaLnBrk="1" hangingPunct="1">
              <a:buNone/>
            </a:pPr>
            <a:r>
              <a:rPr lang="de-DE" altLang="en-US" sz="2000" kern="0" dirty="0" smtClean="0"/>
              <a:t>	„für seine Verdienste um die theoritische Physik, besonders für 	seine Entdeckung des Gesetzes des photoelektrischen Effekts“</a:t>
            </a:r>
          </a:p>
          <a:p>
            <a:pPr eaLnBrk="1" hangingPunct="1"/>
            <a:r>
              <a:rPr lang="de-DE" altLang="en-US" sz="2800" kern="0" dirty="0" smtClean="0"/>
              <a:t>Nach der Machtgreifung Hitlers Reise in die Europa gemacht (1933)</a:t>
            </a:r>
            <a:endParaRPr lang="de-DE" altLang="en-US" sz="2800" kern="0" dirty="0"/>
          </a:p>
          <a:p>
            <a:pPr marL="0" indent="0" eaLnBrk="1" hangingPunct="1">
              <a:buNone/>
            </a:pPr>
            <a:endParaRPr lang="en-US" altLang="en-US" sz="2800" kern="0" dirty="0" smtClean="0"/>
          </a:p>
        </p:txBody>
      </p:sp>
    </p:spTree>
    <p:extLst>
      <p:ext uri="{BB962C8B-B14F-4D97-AF65-F5344CB8AC3E}">
        <p14:creationId xmlns:p14="http://schemas.microsoft.com/office/powerpoint/2010/main" val="3048070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IV. </a:t>
            </a:r>
            <a:r>
              <a:rPr lang="en-GB" altLang="en-US" dirty="0" err="1" smtClean="0"/>
              <a:t>Danach</a:t>
            </a:r>
            <a:r>
              <a:rPr lang="en-GB" altLang="en-US" dirty="0" smtClean="0"/>
              <a:t> – in Princeton</a:t>
            </a:r>
            <a:endParaRPr lang="en-US" alt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84312"/>
            <a:ext cx="8291513" cy="475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de-DE" altLang="en-US" kern="0" dirty="0" smtClean="0"/>
              <a:t>Die Staatsangehörigkeit Deutschlands aufgegeben</a:t>
            </a:r>
          </a:p>
          <a:p>
            <a:pPr eaLnBrk="1" hangingPunct="1"/>
            <a:r>
              <a:rPr lang="de-DE" altLang="en-US" kern="0" dirty="0" smtClean="0"/>
              <a:t>Von Nazi </a:t>
            </a:r>
            <a:r>
              <a:rPr lang="en-US" altLang="en-US" kern="0" dirty="0" err="1" smtClean="0"/>
              <a:t>verbannt</a:t>
            </a:r>
            <a:endParaRPr lang="en-US" altLang="en-US" kern="0" dirty="0" smtClean="0"/>
          </a:p>
          <a:p>
            <a:pPr eaLnBrk="1" hangingPunct="1"/>
            <a:r>
              <a:rPr lang="en-US" altLang="en-US" kern="0" dirty="0" smtClean="0"/>
              <a:t>Am 1. </a:t>
            </a:r>
            <a:r>
              <a:rPr lang="en-US" altLang="en-US" kern="0" dirty="0" err="1" smtClean="0"/>
              <a:t>Oktober</a:t>
            </a:r>
            <a:r>
              <a:rPr lang="en-US" altLang="en-US" kern="0" dirty="0" smtClean="0"/>
              <a:t> 1940 dis US-</a:t>
            </a:r>
            <a:r>
              <a:rPr lang="en-US" altLang="en-US" kern="0" dirty="0" err="1" smtClean="0"/>
              <a:t>amerikanische</a:t>
            </a:r>
            <a:r>
              <a:rPr lang="en-US" altLang="en-US" kern="0" dirty="0" smtClean="0"/>
              <a:t> </a:t>
            </a:r>
            <a:r>
              <a:rPr lang="en-US" altLang="en-US" kern="0" dirty="0" err="1" smtClean="0"/>
              <a:t>Staatsb</a:t>
            </a:r>
            <a:r>
              <a:rPr lang="de-DE" altLang="en-US" kern="0" dirty="0" smtClean="0"/>
              <a:t>ürgerschaft erhalten</a:t>
            </a:r>
          </a:p>
          <a:p>
            <a:pPr eaLnBrk="1" hangingPunct="1"/>
            <a:r>
              <a:rPr lang="de-DE" altLang="en-US" kern="0" dirty="0" smtClean="0"/>
              <a:t>Bleibt später noch in </a:t>
            </a:r>
            <a:r>
              <a:rPr lang="de-DE" altLang="en-US" kern="0" dirty="0" smtClean="0">
                <a:solidFill>
                  <a:srgbClr val="FF0000"/>
                </a:solidFill>
              </a:rPr>
              <a:t>Princeton</a:t>
            </a:r>
            <a:r>
              <a:rPr lang="de-DE" altLang="en-US" kern="0" dirty="0" smtClean="0"/>
              <a:t> und weiter erforscht</a:t>
            </a:r>
          </a:p>
          <a:p>
            <a:pPr marL="0" indent="0" eaLnBrk="1" hangingPunct="1">
              <a:buNone/>
            </a:pPr>
            <a:endParaRPr lang="en-US" altLang="en-US" kern="0" dirty="0" smtClean="0"/>
          </a:p>
          <a:p>
            <a:pPr eaLnBrk="1" hangingPunct="1"/>
            <a:endParaRPr lang="de-DE" altLang="en-US" kern="0" dirty="0" smtClean="0"/>
          </a:p>
          <a:p>
            <a:pPr eaLnBrk="1" hangingPunct="1"/>
            <a:endParaRPr lang="de-DE" altLang="en-US" kern="0" dirty="0" smtClean="0"/>
          </a:p>
          <a:p>
            <a:pPr eaLnBrk="1" hangingPunct="1"/>
            <a:endParaRPr lang="en-US" altLang="en-US" sz="2800" kern="0" dirty="0" smtClean="0"/>
          </a:p>
        </p:txBody>
      </p:sp>
    </p:spTree>
    <p:extLst>
      <p:ext uri="{BB962C8B-B14F-4D97-AF65-F5344CB8AC3E}">
        <p14:creationId xmlns:p14="http://schemas.microsoft.com/office/powerpoint/2010/main" val="1400295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V. </a:t>
            </a:r>
            <a:r>
              <a:rPr lang="en-GB" altLang="en-US" dirty="0" err="1" smtClean="0"/>
              <a:t>Zitate</a:t>
            </a:r>
            <a:endParaRPr lang="en-US" alt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84312"/>
            <a:ext cx="8291513" cy="475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altLang="en-US" i="1" kern="0" dirty="0" smtClean="0"/>
              <a:t>“</a:t>
            </a:r>
            <a:r>
              <a:rPr lang="en-US" altLang="en-US" i="1" kern="0" dirty="0" err="1" smtClean="0"/>
              <a:t>Phantasie</a:t>
            </a:r>
            <a:r>
              <a:rPr lang="en-US" altLang="en-US" i="1" kern="0" dirty="0" smtClean="0"/>
              <a:t> </a:t>
            </a:r>
            <a:r>
              <a:rPr lang="en-US" altLang="en-US" i="1" kern="0" dirty="0" err="1" smtClean="0"/>
              <a:t>ist</a:t>
            </a:r>
            <a:r>
              <a:rPr lang="en-US" altLang="en-US" i="1" kern="0" dirty="0" smtClean="0"/>
              <a:t> </a:t>
            </a:r>
            <a:r>
              <a:rPr lang="en-US" altLang="en-US" i="1" kern="0" dirty="0" err="1" smtClean="0"/>
              <a:t>wichtiger</a:t>
            </a:r>
            <a:r>
              <a:rPr lang="en-US" altLang="en-US" i="1" kern="0" dirty="0" smtClean="0"/>
              <a:t> </a:t>
            </a:r>
            <a:r>
              <a:rPr lang="en-US" altLang="en-US" i="1" kern="0" dirty="0" err="1" smtClean="0"/>
              <a:t>als</a:t>
            </a:r>
            <a:r>
              <a:rPr lang="en-US" altLang="en-US" i="1" kern="0" dirty="0" smtClean="0"/>
              <a:t> </a:t>
            </a:r>
            <a:r>
              <a:rPr lang="en-US" altLang="en-US" i="1" kern="0" dirty="0" err="1" smtClean="0"/>
              <a:t>Wissen</a:t>
            </a:r>
            <a:r>
              <a:rPr lang="en-US" altLang="en-US" i="1" kern="0" dirty="0" smtClean="0"/>
              <a:t>, </a:t>
            </a:r>
            <a:r>
              <a:rPr lang="en-US" altLang="en-US" i="1" kern="0" dirty="0" err="1" smtClean="0"/>
              <a:t>denn</a:t>
            </a:r>
            <a:r>
              <a:rPr lang="en-US" altLang="en-US" i="1" kern="0" dirty="0" smtClean="0"/>
              <a:t> </a:t>
            </a:r>
            <a:r>
              <a:rPr lang="en-US" altLang="en-US" i="1" kern="0" dirty="0" err="1" smtClean="0"/>
              <a:t>Wissen</a:t>
            </a:r>
            <a:r>
              <a:rPr lang="en-US" altLang="en-US" i="1" kern="0" dirty="0" smtClean="0"/>
              <a:t> </a:t>
            </a:r>
            <a:r>
              <a:rPr lang="en-US" altLang="en-US" i="1" kern="0" dirty="0" err="1" smtClean="0"/>
              <a:t>ist</a:t>
            </a:r>
            <a:r>
              <a:rPr lang="en-US" altLang="en-US" i="1" kern="0" dirty="0" smtClean="0"/>
              <a:t> </a:t>
            </a:r>
            <a:r>
              <a:rPr lang="en-US" altLang="en-US" i="1" kern="0" dirty="0" err="1" smtClean="0"/>
              <a:t>begrenzt</a:t>
            </a:r>
            <a:r>
              <a:rPr lang="en-US" altLang="en-US" i="1" kern="0" dirty="0" smtClean="0"/>
              <a:t>.”</a:t>
            </a:r>
          </a:p>
          <a:p>
            <a:pPr marL="0" indent="0" eaLnBrk="1" hangingPunct="1">
              <a:buNone/>
            </a:pPr>
            <a:endParaRPr lang="en-US" altLang="en-US" kern="0" dirty="0"/>
          </a:p>
          <a:p>
            <a:pPr eaLnBrk="1" hangingPunct="1"/>
            <a:r>
              <a:rPr lang="en-US" altLang="en-US" i="1" kern="0" dirty="0" smtClean="0"/>
              <a:t>“</a:t>
            </a:r>
            <a:r>
              <a:rPr lang="en-US" altLang="en-US" i="1" kern="0" dirty="0" err="1" smtClean="0"/>
              <a:t>Wenn</a:t>
            </a:r>
            <a:r>
              <a:rPr lang="en-US" altLang="en-US" i="1" kern="0" dirty="0" smtClean="0"/>
              <a:t> man </a:t>
            </a:r>
            <a:r>
              <a:rPr lang="en-US" altLang="en-US" i="1" kern="0" dirty="0" err="1" smtClean="0"/>
              <a:t>zwei</a:t>
            </a:r>
            <a:r>
              <a:rPr lang="en-US" altLang="en-US" i="1" kern="0" dirty="0" smtClean="0"/>
              <a:t> </a:t>
            </a:r>
            <a:r>
              <a:rPr lang="en-US" altLang="en-US" i="1" kern="0" dirty="0" err="1" smtClean="0"/>
              <a:t>Stunden</a:t>
            </a:r>
            <a:r>
              <a:rPr lang="en-US" altLang="en-US" i="1" kern="0" dirty="0" smtClean="0"/>
              <a:t> </a:t>
            </a:r>
            <a:r>
              <a:rPr lang="en-US" altLang="en-US" i="1" kern="0" dirty="0" err="1" smtClean="0"/>
              <a:t>lang</a:t>
            </a:r>
            <a:r>
              <a:rPr lang="en-US" altLang="en-US" i="1" kern="0" dirty="0" smtClean="0"/>
              <a:t> </a:t>
            </a:r>
            <a:r>
              <a:rPr lang="en-US" altLang="en-US" i="1" kern="0" dirty="0" err="1" smtClean="0"/>
              <a:t>mit</a:t>
            </a:r>
            <a:r>
              <a:rPr lang="en-US" altLang="en-US" i="1" kern="0" dirty="0" smtClean="0"/>
              <a:t> </a:t>
            </a:r>
            <a:r>
              <a:rPr lang="en-US" altLang="en-US" i="1" kern="0" dirty="0" err="1" smtClean="0"/>
              <a:t>einem</a:t>
            </a:r>
            <a:r>
              <a:rPr lang="en-US" altLang="en-US" i="1" kern="0" dirty="0" smtClean="0"/>
              <a:t> </a:t>
            </a:r>
            <a:r>
              <a:rPr lang="en-US" altLang="en-US" i="1" kern="0" dirty="0" err="1" smtClean="0"/>
              <a:t>Mädchen</a:t>
            </a:r>
            <a:r>
              <a:rPr lang="en-US" altLang="en-US" i="1" kern="0" dirty="0" smtClean="0"/>
              <a:t> </a:t>
            </a:r>
            <a:r>
              <a:rPr lang="en-US" altLang="en-US" i="1" kern="0" dirty="0" err="1" smtClean="0"/>
              <a:t>zusammensitzt</a:t>
            </a:r>
            <a:r>
              <a:rPr lang="en-US" altLang="en-US" i="1" kern="0" dirty="0" smtClean="0"/>
              <a:t>, </a:t>
            </a:r>
            <a:r>
              <a:rPr lang="en-US" altLang="en-US" i="1" kern="0" dirty="0" err="1" smtClean="0"/>
              <a:t>meint</a:t>
            </a:r>
            <a:r>
              <a:rPr lang="en-US" altLang="en-US" i="1" kern="0" dirty="0" smtClean="0"/>
              <a:t> man, </a:t>
            </a:r>
            <a:r>
              <a:rPr lang="en-US" altLang="en-US" i="1" kern="0" dirty="0" err="1" smtClean="0"/>
              <a:t>es</a:t>
            </a:r>
            <a:r>
              <a:rPr lang="en-US" altLang="en-US" i="1" kern="0" dirty="0" smtClean="0"/>
              <a:t> </a:t>
            </a:r>
            <a:r>
              <a:rPr lang="en-US" altLang="en-US" i="1" kern="0" dirty="0" err="1" smtClean="0"/>
              <a:t>wäre</a:t>
            </a:r>
            <a:r>
              <a:rPr lang="en-US" altLang="en-US" i="1" kern="0" dirty="0" smtClean="0"/>
              <a:t> </a:t>
            </a:r>
            <a:r>
              <a:rPr lang="en-US" altLang="en-US" i="1" kern="0" dirty="0" err="1" smtClean="0"/>
              <a:t>eine</a:t>
            </a:r>
            <a:r>
              <a:rPr lang="en-US" altLang="en-US" i="1" kern="0" dirty="0" smtClean="0"/>
              <a:t> Minute. </a:t>
            </a:r>
            <a:r>
              <a:rPr lang="en-US" altLang="en-US" i="1" kern="0" dirty="0" err="1" smtClean="0"/>
              <a:t>Sitzt</a:t>
            </a:r>
            <a:r>
              <a:rPr lang="en-US" altLang="en-US" i="1" kern="0" dirty="0" smtClean="0"/>
              <a:t> man </a:t>
            </a:r>
            <a:r>
              <a:rPr lang="en-US" altLang="en-US" i="1" kern="0" dirty="0" err="1" smtClean="0"/>
              <a:t>jedoch</a:t>
            </a:r>
            <a:r>
              <a:rPr lang="en-US" altLang="en-US" i="1" kern="0" dirty="0" smtClean="0"/>
              <a:t> </a:t>
            </a:r>
            <a:r>
              <a:rPr lang="en-US" altLang="en-US" i="1" kern="0" dirty="0" err="1" smtClean="0"/>
              <a:t>eine</a:t>
            </a:r>
            <a:r>
              <a:rPr lang="en-US" altLang="en-US" i="1" kern="0" dirty="0" smtClean="0"/>
              <a:t> Minute auf </a:t>
            </a:r>
            <a:r>
              <a:rPr lang="en-US" altLang="en-US" i="1" kern="0" dirty="0" err="1" smtClean="0"/>
              <a:t>einem</a:t>
            </a:r>
            <a:r>
              <a:rPr lang="en-US" altLang="en-US" i="1" kern="0" dirty="0" smtClean="0"/>
              <a:t> </a:t>
            </a:r>
            <a:r>
              <a:rPr lang="en-US" altLang="en-US" i="1" kern="0" dirty="0" err="1" smtClean="0"/>
              <a:t>heißen</a:t>
            </a:r>
            <a:r>
              <a:rPr lang="en-US" altLang="en-US" i="1" kern="0" dirty="0" smtClean="0"/>
              <a:t> </a:t>
            </a:r>
            <a:r>
              <a:rPr lang="en-US" altLang="en-US" i="1" kern="0" dirty="0" err="1" smtClean="0"/>
              <a:t>Ofen</a:t>
            </a:r>
            <a:r>
              <a:rPr lang="en-US" altLang="en-US" i="1" kern="0" dirty="0" smtClean="0"/>
              <a:t>, </a:t>
            </a:r>
            <a:r>
              <a:rPr lang="en-US" altLang="en-US" i="1" kern="0" dirty="0" err="1" smtClean="0"/>
              <a:t>meint</a:t>
            </a:r>
            <a:r>
              <a:rPr lang="en-US" altLang="en-US" i="1" kern="0" dirty="0" smtClean="0"/>
              <a:t> man, </a:t>
            </a:r>
            <a:r>
              <a:rPr lang="en-US" altLang="en-US" i="1" kern="0" dirty="0" err="1" smtClean="0"/>
              <a:t>es</a:t>
            </a:r>
            <a:r>
              <a:rPr lang="en-US" altLang="en-US" i="1" kern="0" dirty="0" smtClean="0"/>
              <a:t> </a:t>
            </a:r>
            <a:r>
              <a:rPr lang="en-US" altLang="en-US" i="1" kern="0" dirty="0" err="1" smtClean="0"/>
              <a:t>wären</a:t>
            </a:r>
            <a:r>
              <a:rPr lang="en-US" altLang="en-US" i="1" kern="0" dirty="0" smtClean="0"/>
              <a:t> </a:t>
            </a:r>
            <a:r>
              <a:rPr lang="en-US" altLang="en-US" i="1" kern="0" dirty="0" err="1" smtClean="0"/>
              <a:t>zwei</a:t>
            </a:r>
            <a:r>
              <a:rPr lang="en-US" altLang="en-US" i="1" kern="0" dirty="0" smtClean="0"/>
              <a:t> </a:t>
            </a:r>
            <a:r>
              <a:rPr lang="en-US" altLang="en-US" i="1" kern="0" dirty="0" err="1" smtClean="0"/>
              <a:t>Stunden</a:t>
            </a:r>
            <a:r>
              <a:rPr lang="en-US" altLang="en-US" i="1" kern="0" dirty="0" smtClean="0"/>
              <a:t>. Das </a:t>
            </a:r>
            <a:r>
              <a:rPr lang="en-US" altLang="en-US" i="1" kern="0" dirty="0" err="1" smtClean="0"/>
              <a:t>ist</a:t>
            </a:r>
            <a:r>
              <a:rPr lang="en-US" altLang="en-US" i="1" kern="0" dirty="0"/>
              <a:t> </a:t>
            </a:r>
            <a:r>
              <a:rPr lang="en-US" altLang="en-US" i="1" kern="0" dirty="0" err="1" smtClean="0"/>
              <a:t>Relativität</a:t>
            </a:r>
            <a:r>
              <a:rPr lang="en-US" altLang="en-US" i="1" kern="0" dirty="0" smtClean="0"/>
              <a:t>.”</a:t>
            </a:r>
            <a:endParaRPr lang="de-DE" altLang="en-US" i="1" kern="0" dirty="0" smtClean="0"/>
          </a:p>
          <a:p>
            <a:pPr marL="0" indent="0" eaLnBrk="1" hangingPunct="1">
              <a:buNone/>
            </a:pPr>
            <a:endParaRPr lang="en-US" altLang="en-US" kern="0" dirty="0" smtClean="0"/>
          </a:p>
          <a:p>
            <a:pPr eaLnBrk="1" hangingPunct="1"/>
            <a:endParaRPr lang="de-DE" altLang="en-US" kern="0" dirty="0" smtClean="0"/>
          </a:p>
          <a:p>
            <a:pPr eaLnBrk="1" hangingPunct="1"/>
            <a:endParaRPr lang="de-DE" altLang="en-US" kern="0" dirty="0" smtClean="0"/>
          </a:p>
          <a:p>
            <a:pPr eaLnBrk="1" hangingPunct="1"/>
            <a:endParaRPr lang="en-US" altLang="en-US" sz="2800" kern="0" dirty="0" smtClean="0"/>
          </a:p>
        </p:txBody>
      </p:sp>
    </p:spTree>
    <p:extLst>
      <p:ext uri="{BB962C8B-B14F-4D97-AF65-F5344CB8AC3E}">
        <p14:creationId xmlns:p14="http://schemas.microsoft.com/office/powerpoint/2010/main" val="3609525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3366"/>
      </a:dk1>
      <a:lt1>
        <a:srgbClr val="6698CC"/>
      </a:lt1>
      <a:dk2>
        <a:srgbClr val="FFFFFF"/>
      </a:dk2>
      <a:lt2>
        <a:srgbClr val="B3CCE6"/>
      </a:lt2>
      <a:accent1>
        <a:srgbClr val="336599"/>
      </a:accent1>
      <a:accent2>
        <a:srgbClr val="2E4C6B"/>
      </a:accent2>
      <a:accent3>
        <a:srgbClr val="B8CAE2"/>
      </a:accent3>
      <a:accent4>
        <a:srgbClr val="002A56"/>
      </a:accent4>
      <a:accent5>
        <a:srgbClr val="ADB8CA"/>
      </a:accent5>
      <a:accent6>
        <a:srgbClr val="294460"/>
      </a:accent6>
      <a:hlink>
        <a:srgbClr val="0B54A3"/>
      </a:hlink>
      <a:folHlink>
        <a:srgbClr val="0B73E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9ADEDC"/>
        </a:accent1>
        <a:accent2>
          <a:srgbClr val="45A3A1"/>
        </a:accent2>
        <a:accent3>
          <a:srgbClr val="ADBABA"/>
        </a:accent3>
        <a:accent4>
          <a:srgbClr val="DADADA"/>
        </a:accent4>
        <a:accent5>
          <a:srgbClr val="CAECEB"/>
        </a:accent5>
        <a:accent6>
          <a:srgbClr val="3E9391"/>
        </a:accent6>
        <a:hlink>
          <a:srgbClr val="45A3A1"/>
        </a:hlink>
        <a:folHlink>
          <a:srgbClr val="9ADE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6698CC"/>
        </a:lt1>
        <a:dk2>
          <a:srgbClr val="FFFFFF"/>
        </a:dk2>
        <a:lt2>
          <a:srgbClr val="B3CCE6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002A56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2351</TotalTime>
  <Words>328</Words>
  <Application>Microsoft Office PowerPoint</Application>
  <PresentationFormat>화면 슬라이드 쇼(4:3)</PresentationFormat>
  <Paragraphs>80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Default Design</vt:lpstr>
      <vt:lpstr>Einsteins Leben</vt:lpstr>
      <vt:lpstr>I. Das Lebenslauf</vt:lpstr>
      <vt:lpstr>I. Das Lebenslauf</vt:lpstr>
      <vt:lpstr>II. Das Wunderjahr- 1905</vt:lpstr>
      <vt:lpstr>II. Das Wunderjahr- 1905</vt:lpstr>
      <vt:lpstr>II. Das Wunderjahr- 1905</vt:lpstr>
      <vt:lpstr>III. Danach – in Berlin</vt:lpstr>
      <vt:lpstr>IV. Danach – in Princeton</vt:lpstr>
      <vt:lpstr>V. Zitate</vt:lpstr>
      <vt:lpstr>Vielen Dank!</vt:lpstr>
    </vt:vector>
  </TitlesOfParts>
  <Company>Clearly Presented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Powerpoint presentation</dc:title>
  <dc:creator>Presentation Magazine</dc:creator>
  <cp:lastModifiedBy>박찬희</cp:lastModifiedBy>
  <cp:revision>57</cp:revision>
  <dcterms:created xsi:type="dcterms:W3CDTF">2005-03-15T10:04:38Z</dcterms:created>
  <dcterms:modified xsi:type="dcterms:W3CDTF">2018-06-19T18:20:43Z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www.presentationmagazine.com</vt:lpwstr>
  </property>
</Properties>
</file>