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9" r:id="rId4"/>
    <p:sldId id="261" r:id="rId5"/>
    <p:sldId id="258" r:id="rId6"/>
    <p:sldId id="262" r:id="rId7"/>
    <p:sldId id="277" r:id="rId8"/>
    <p:sldId id="278" r:id="rId9"/>
    <p:sldId id="267" r:id="rId10"/>
    <p:sldId id="269" r:id="rId11"/>
    <p:sldId id="270" r:id="rId12"/>
    <p:sldId id="271" r:id="rId13"/>
    <p:sldId id="272" r:id="rId14"/>
    <p:sldId id="279" r:id="rId15"/>
    <p:sldId id="264" r:id="rId16"/>
    <p:sldId id="265" r:id="rId17"/>
    <p:sldId id="266" r:id="rId18"/>
    <p:sldId id="275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CC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>
        <p:scale>
          <a:sx n="60" d="100"/>
          <a:sy n="60" d="100"/>
        </p:scale>
        <p:origin x="-174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614C-EB58-4843-864B-864E7A0DDAFC}" type="datetimeFigureOut">
              <a:rPr lang="ko-KR" altLang="en-US" smtClean="0"/>
              <a:pPr/>
              <a:t>2014-05-23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30A-19B3-4CA0-9E8A-A9D6A5135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3709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614C-EB58-4843-864B-864E7A0DDAFC}" type="datetimeFigureOut">
              <a:rPr lang="ko-KR" altLang="en-US" smtClean="0"/>
              <a:pPr/>
              <a:t>2014-05-23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30A-19B3-4CA0-9E8A-A9D6A5135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8883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614C-EB58-4843-864B-864E7A0DDAFC}" type="datetimeFigureOut">
              <a:rPr lang="ko-KR" altLang="en-US" smtClean="0"/>
              <a:pPr/>
              <a:t>2014-05-23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30A-19B3-4CA0-9E8A-A9D6A5135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7718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614C-EB58-4843-864B-864E7A0DDAFC}" type="datetimeFigureOut">
              <a:rPr lang="ko-KR" altLang="en-US" smtClean="0"/>
              <a:pPr/>
              <a:t>2014-05-23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30A-19B3-4CA0-9E8A-A9D6A5135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9715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614C-EB58-4843-864B-864E7A0DDAFC}" type="datetimeFigureOut">
              <a:rPr lang="ko-KR" altLang="en-US" smtClean="0"/>
              <a:pPr/>
              <a:t>2014-05-23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30A-19B3-4CA0-9E8A-A9D6A5135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3717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614C-EB58-4843-864B-864E7A0DDAFC}" type="datetimeFigureOut">
              <a:rPr lang="ko-KR" altLang="en-US" smtClean="0"/>
              <a:pPr/>
              <a:t>2014-05-23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30A-19B3-4CA0-9E8A-A9D6A5135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3244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614C-EB58-4843-864B-864E7A0DDAFC}" type="datetimeFigureOut">
              <a:rPr lang="ko-KR" altLang="en-US" smtClean="0"/>
              <a:pPr/>
              <a:t>2014-05-23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30A-19B3-4CA0-9E8A-A9D6A5135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6944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614C-EB58-4843-864B-864E7A0DDAFC}" type="datetimeFigureOut">
              <a:rPr lang="ko-KR" altLang="en-US" smtClean="0"/>
              <a:pPr/>
              <a:t>2014-05-23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30A-19B3-4CA0-9E8A-A9D6A5135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9967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614C-EB58-4843-864B-864E7A0DDAFC}" type="datetimeFigureOut">
              <a:rPr lang="ko-KR" altLang="en-US" smtClean="0"/>
              <a:pPr/>
              <a:t>2014-05-23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30A-19B3-4CA0-9E8A-A9D6A5135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25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614C-EB58-4843-864B-864E7A0DDAFC}" type="datetimeFigureOut">
              <a:rPr lang="ko-KR" altLang="en-US" smtClean="0"/>
              <a:pPr/>
              <a:t>2014-05-23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30A-19B3-4CA0-9E8A-A9D6A5135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3463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614C-EB58-4843-864B-864E7A0DDAFC}" type="datetimeFigureOut">
              <a:rPr lang="ko-KR" altLang="en-US" smtClean="0"/>
              <a:pPr/>
              <a:t>2014-05-23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A30A-19B3-4CA0-9E8A-A9D6A5135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545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9614C-EB58-4843-864B-864E7A0DDAFC}" type="datetimeFigureOut">
              <a:rPr lang="ko-KR" altLang="en-US" smtClean="0"/>
              <a:pPr/>
              <a:t>2014-05-23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8A30A-19B3-4CA0-9E8A-A9D6A5135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69396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imnews.imbc.com/replay/2012/nwdesk/article/3181538_13022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0748" y="2182537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7200" dirty="0" smtClean="0"/>
              <a:t>임신중절은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ko-KR" altLang="en-US" sz="7200" dirty="0" smtClean="0"/>
              <a:t>허용되어야 하는가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10748" y="4648960"/>
            <a:ext cx="9144000" cy="1655762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8</a:t>
            </a:r>
            <a:r>
              <a:rPr lang="ko-KR" altLang="en-US" dirty="0" smtClean="0"/>
              <a:t>조 </a:t>
            </a:r>
            <a:r>
              <a:rPr lang="ko-KR" altLang="en-US" dirty="0" err="1" smtClean="0">
                <a:solidFill>
                  <a:srgbClr val="FF5050"/>
                </a:solidFill>
              </a:rPr>
              <a:t>반대</a:t>
            </a:r>
            <a:r>
              <a:rPr lang="ko-KR" altLang="en-US" dirty="0" err="1" smtClean="0"/>
              <a:t>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박찬희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조우진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차예섬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팽혜림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31607" y="1586176"/>
            <a:ext cx="3697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150" dirty="0" smtClean="0">
                <a:solidFill>
                  <a:srgbClr val="FF5050"/>
                </a:solidFill>
                <a:latin typeface="HY견고딕" pitchFamily="18" charset="-127"/>
                <a:ea typeface="HY견고딕" pitchFamily="18" charset="-127"/>
              </a:rPr>
              <a:t>사고와 표현</a:t>
            </a:r>
            <a:endParaRPr lang="ko-KR" altLang="en-US" sz="4400" spc="-150" dirty="0">
              <a:solidFill>
                <a:srgbClr val="FF505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60983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이등변 삼각형 21"/>
          <p:cNvSpPr/>
          <p:nvPr/>
        </p:nvSpPr>
        <p:spPr>
          <a:xfrm>
            <a:off x="4937448" y="3140968"/>
            <a:ext cx="996299" cy="64415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10800000">
            <a:off x="5603340" y="3140968"/>
            <a:ext cx="996299" cy="64415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>
            <a:off x="6264153" y="3140968"/>
            <a:ext cx="996299" cy="64415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/>
          <p:cNvSpPr/>
          <p:nvPr/>
        </p:nvSpPr>
        <p:spPr>
          <a:xfrm rot="10800000">
            <a:off x="4281943" y="3140968"/>
            <a:ext cx="996299" cy="64415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/>
          <p:cNvSpPr/>
          <p:nvPr/>
        </p:nvSpPr>
        <p:spPr>
          <a:xfrm rot="10800000">
            <a:off x="2955237" y="3140968"/>
            <a:ext cx="996299" cy="64415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/>
          <p:cNvSpPr/>
          <p:nvPr/>
        </p:nvSpPr>
        <p:spPr>
          <a:xfrm rot="10800000">
            <a:off x="8237129" y="3140968"/>
            <a:ext cx="996299" cy="64415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/>
          <p:cNvSpPr/>
          <p:nvPr/>
        </p:nvSpPr>
        <p:spPr>
          <a:xfrm>
            <a:off x="7571237" y="3140968"/>
            <a:ext cx="996299" cy="64415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0" name="이등변 삼각형 79"/>
          <p:cNvSpPr/>
          <p:nvPr/>
        </p:nvSpPr>
        <p:spPr>
          <a:xfrm rot="14400000">
            <a:off x="2319877" y="3204572"/>
            <a:ext cx="747224" cy="85887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2" name="이등변 삼각형 81"/>
          <p:cNvSpPr/>
          <p:nvPr/>
        </p:nvSpPr>
        <p:spPr>
          <a:xfrm rot="14400000">
            <a:off x="8885984" y="3196796"/>
            <a:ext cx="747224" cy="858879"/>
          </a:xfrm>
          <a:prstGeom prst="triangl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 rot="5400000">
            <a:off x="5583382" y="-487537"/>
            <a:ext cx="1080121" cy="805594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578030" y="1758290"/>
            <a:ext cx="4565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spc="-150" dirty="0" smtClean="0">
                <a:latin typeface="나눔명조 ExtraBold" pitchFamily="18" charset="-127"/>
                <a:ea typeface="나눔명조 ExtraBold" pitchFamily="18" charset="-127"/>
              </a:rPr>
              <a:t>1) </a:t>
            </a:r>
            <a:r>
              <a:rPr lang="ko-KR" altLang="en-US" sz="3200" spc="-150" dirty="0" smtClean="0">
                <a:latin typeface="나눔명조 ExtraBold" pitchFamily="18" charset="-127"/>
                <a:ea typeface="나눔명조 ExtraBold" pitchFamily="18" charset="-127"/>
              </a:rPr>
              <a:t>살인을 </a:t>
            </a:r>
            <a:r>
              <a:rPr lang="ko-KR" altLang="en-US" sz="3200" spc="-150" dirty="0" smtClean="0">
                <a:latin typeface="나눔명조 ExtraBold" pitchFamily="18" charset="-127"/>
                <a:ea typeface="나눔명조 ExtraBold" pitchFamily="18" charset="-127"/>
              </a:rPr>
              <a:t>정당화</a:t>
            </a:r>
            <a:endParaRPr lang="en-US" altLang="ko-KR" sz="3200" spc="-150" dirty="0" smtClean="0">
              <a:latin typeface="나눔명조 ExtraBold" pitchFamily="18" charset="-127"/>
              <a:ea typeface="나눔명조 ExtraBold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114200" y="2264678"/>
            <a:ext cx="0" cy="804282"/>
          </a:xfrm>
          <a:prstGeom prst="line">
            <a:avLst/>
          </a:prstGeom>
          <a:ln>
            <a:solidFill>
              <a:srgbClr val="FF5050">
                <a:alpha val="7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7418237" y="3863606"/>
            <a:ext cx="0" cy="804282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907747" y="4591289"/>
            <a:ext cx="3835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just"/>
            <a:endParaRPr lang="en-US" altLang="ko-KR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just"/>
            <a:r>
              <a:rPr lang="ko-KR" altLang="en-US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endParaRPr lang="en-US" altLang="ko-KR" sz="24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2" name="이등변 삼각형 71"/>
          <p:cNvSpPr/>
          <p:nvPr/>
        </p:nvSpPr>
        <p:spPr>
          <a:xfrm>
            <a:off x="3616051" y="3140968"/>
            <a:ext cx="996299" cy="644159"/>
          </a:xfrm>
          <a:prstGeom prst="triangle">
            <a:avLst/>
          </a:prstGeom>
          <a:noFill/>
          <a:ln w="31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7" name="이등변 삼각형 76"/>
          <p:cNvSpPr/>
          <p:nvPr/>
        </p:nvSpPr>
        <p:spPr>
          <a:xfrm rot="10800000">
            <a:off x="6910424" y="3140968"/>
            <a:ext cx="996299" cy="644159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467" y="4643447"/>
            <a:ext cx="94107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1256579" y="0"/>
          <a:ext cx="935422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422"/>
              </a:tblGrid>
              <a:tr h="12549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입론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893">
                <a:tc>
                  <a:txBody>
                    <a:bodyPr/>
                    <a:lstStyle/>
                    <a:p>
                      <a:pPr algn="ctr" latinLnBrk="1"/>
                      <a:endParaRPr lang="en-US" altLang="ko-KR" sz="2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생명 </a:t>
                      </a:r>
                      <a:endParaRPr lang="en-US" altLang="ko-KR" sz="20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태아의</a:t>
                      </a:r>
                      <a:endParaRPr lang="en-US" altLang="ko-KR" sz="20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06966">
                <a:tc>
                  <a:txBody>
                    <a:bodyPr/>
                    <a:lstStyle/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풍조</a:t>
                      </a:r>
                      <a:endParaRPr lang="en-US" altLang="ko-KR" sz="20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생명경시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</a:tr>
              <a:tr h="148744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성문제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375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결론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1883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5400000">
            <a:off x="5560417" y="-562965"/>
            <a:ext cx="1080121" cy="805594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2965" y="1214422"/>
            <a:ext cx="47625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latin typeface="나눔명조 ExtraBold" pitchFamily="18" charset="-127"/>
                <a:ea typeface="나눔명조 ExtraBold" pitchFamily="18" charset="-127"/>
              </a:rPr>
              <a:t>2)</a:t>
            </a:r>
            <a:r>
              <a:rPr lang="en-US" altLang="ko-KR" sz="3200" spc="-150" dirty="0" smtClean="0">
                <a:latin typeface="나눔명조 ExtraBold" pitchFamily="18" charset="-127"/>
                <a:ea typeface="나눔명조 ExtraBold" pitchFamily="18" charset="-127"/>
              </a:rPr>
              <a:t> </a:t>
            </a:r>
            <a:r>
              <a:rPr lang="ko-KR" altLang="en-US" sz="3200" spc="-150" dirty="0" smtClean="0">
                <a:latin typeface="나눔명조 ExtraBold" pitchFamily="18" charset="-127"/>
                <a:ea typeface="나눔명조 ExtraBold" pitchFamily="18" charset="-127"/>
              </a:rPr>
              <a:t>태아에 대한 차별</a:t>
            </a:r>
            <a:endParaRPr lang="en-US" altLang="ko-KR" sz="3200" spc="-150" dirty="0" smtClean="0">
              <a:latin typeface="나눔명조 ExtraBold" pitchFamily="18" charset="-127"/>
              <a:ea typeface="나눔명조 ExtraBold" pitchFamily="18" charset="-127"/>
            </a:endParaRPr>
          </a:p>
          <a:p>
            <a:endParaRPr lang="ko-KR" altLang="en-US" dirty="0"/>
          </a:p>
        </p:txBody>
      </p:sp>
      <p:pic>
        <p:nvPicPr>
          <p:cNvPr id="7" name="그림 6" descr="남아선호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467" y="1928802"/>
            <a:ext cx="4409360" cy="3357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 descr="arti_6_1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7003" y="571480"/>
            <a:ext cx="4884628" cy="2857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 descr="120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003" y="3786190"/>
            <a:ext cx="4970933" cy="2571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1256579" y="0"/>
          <a:ext cx="935422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422"/>
              </a:tblGrid>
              <a:tr h="12549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입론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893">
                <a:tc>
                  <a:txBody>
                    <a:bodyPr/>
                    <a:lstStyle/>
                    <a:p>
                      <a:pPr algn="ctr" latinLnBrk="1"/>
                      <a:endParaRPr lang="en-US" altLang="ko-KR" sz="2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생명 </a:t>
                      </a:r>
                      <a:endParaRPr lang="en-US" altLang="ko-KR" sz="20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태아의</a:t>
                      </a:r>
                      <a:endParaRPr lang="en-US" altLang="ko-KR" sz="20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06966">
                <a:tc>
                  <a:txBody>
                    <a:bodyPr/>
                    <a:lstStyle/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풍조</a:t>
                      </a:r>
                      <a:endParaRPr lang="en-US" altLang="ko-KR" sz="20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생명경시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</a:tr>
              <a:tr h="148744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성문제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375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결론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1963" y="714356"/>
            <a:ext cx="50482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smtClean="0">
                <a:latin typeface="나눔명조 ExtraBold" pitchFamily="18" charset="-127"/>
                <a:ea typeface="나눔명조 ExtraBold" pitchFamily="18" charset="-127"/>
              </a:rPr>
              <a:t>3) </a:t>
            </a:r>
            <a:r>
              <a:rPr lang="ko-KR" altLang="en-US" sz="3200" spc="-150" dirty="0" smtClean="0">
                <a:latin typeface="나눔명조 ExtraBold" pitchFamily="18" charset="-127"/>
                <a:ea typeface="나눔명조 ExtraBold" pitchFamily="18" charset="-127"/>
              </a:rPr>
              <a:t>의료 윤리 타락</a:t>
            </a:r>
            <a:endParaRPr lang="en-US" altLang="ko-KR" sz="3200" spc="-150" dirty="0" smtClean="0">
              <a:latin typeface="나눔명조 ExtraBold" pitchFamily="18" charset="-127"/>
              <a:ea typeface="나눔명조 ExtraBold" pitchFamily="18" charset="-127"/>
            </a:endParaRPr>
          </a:p>
          <a:p>
            <a:endParaRPr lang="ko-KR" altLang="en-US" sz="3200" dirty="0"/>
          </a:p>
        </p:txBody>
      </p:sp>
      <p:pic>
        <p:nvPicPr>
          <p:cNvPr id="3" name="그림 2" descr="116738418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61" y="1428736"/>
            <a:ext cx="4857784" cy="243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 descr="Abortion-Need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61" y="4071942"/>
            <a:ext cx="5143536" cy="2611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 descr="산부인과_낙태565333_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10248" y="785794"/>
            <a:ext cx="4845080" cy="2466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 descr="paydocto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0750" y="3714752"/>
            <a:ext cx="5915444" cy="2957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1256579" y="0"/>
          <a:ext cx="935422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422"/>
              </a:tblGrid>
              <a:tr h="12549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입론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893">
                <a:tc>
                  <a:txBody>
                    <a:bodyPr/>
                    <a:lstStyle/>
                    <a:p>
                      <a:pPr algn="ctr" latinLnBrk="1"/>
                      <a:endParaRPr lang="en-US" altLang="ko-KR" sz="2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생명 </a:t>
                      </a:r>
                      <a:endParaRPr lang="en-US" altLang="ko-KR" sz="20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태아의</a:t>
                      </a:r>
                      <a:endParaRPr lang="en-US" altLang="ko-KR" sz="20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06966">
                <a:tc>
                  <a:txBody>
                    <a:bodyPr/>
                    <a:lstStyle/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풍조</a:t>
                      </a:r>
                      <a:endParaRPr lang="en-US" altLang="ko-KR" sz="20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생명경시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</a:tr>
              <a:tr h="148744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성문제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375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결론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/>
          <p:cNvGrpSpPr/>
          <p:nvPr/>
        </p:nvGrpSpPr>
        <p:grpSpPr>
          <a:xfrm>
            <a:off x="5124320" y="1964825"/>
            <a:ext cx="1908304" cy="3275950"/>
            <a:chOff x="3195466" y="2217194"/>
            <a:chExt cx="1431228" cy="3275950"/>
          </a:xfrm>
        </p:grpSpPr>
        <p:sp>
          <p:nvSpPr>
            <p:cNvPr id="4" name="이등변 삼각형 3"/>
            <p:cNvSpPr/>
            <p:nvPr/>
          </p:nvSpPr>
          <p:spPr>
            <a:xfrm rot="10800000">
              <a:off x="3789527" y="2217194"/>
              <a:ext cx="446114" cy="384581"/>
            </a:xfrm>
            <a:prstGeom prst="triangle">
              <a:avLst/>
            </a:prstGeom>
            <a:noFill/>
            <a:ln w="31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3491359" y="2217194"/>
              <a:ext cx="446114" cy="384581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3195466" y="2217194"/>
              <a:ext cx="446114" cy="384581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400000">
              <a:off x="4260968" y="2831694"/>
              <a:ext cx="392817" cy="338635"/>
            </a:xfrm>
            <a:prstGeom prst="triangle">
              <a:avLst/>
            </a:prstGeom>
            <a:noFill/>
            <a:ln w="31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3600000">
              <a:off x="4129695" y="2604323"/>
              <a:ext cx="392817" cy="338635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4400000">
              <a:off x="3999424" y="2378686"/>
              <a:ext cx="392817" cy="338635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18000000">
              <a:off x="4033032" y="3459120"/>
              <a:ext cx="339838" cy="292964"/>
            </a:xfrm>
            <a:prstGeom prst="triangle">
              <a:avLst/>
            </a:prstGeom>
            <a:noFill/>
            <a:ln w="31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7200000">
              <a:off x="4146600" y="3262414"/>
              <a:ext cx="339838" cy="292964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18000000">
              <a:off x="4259302" y="3067209"/>
              <a:ext cx="339838" cy="292964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7200000">
              <a:off x="3982534" y="3712454"/>
              <a:ext cx="244591" cy="210854"/>
            </a:xfrm>
            <a:prstGeom prst="triangle">
              <a:avLst/>
            </a:prstGeom>
            <a:noFill/>
            <a:ln w="31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18000000">
              <a:off x="3900796" y="3854029"/>
              <a:ext cx="244591" cy="210854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이등변 삼각형 15"/>
            <p:cNvSpPr/>
            <p:nvPr/>
          </p:nvSpPr>
          <p:spPr>
            <a:xfrm rot="7200000">
              <a:off x="3819681" y="3994524"/>
              <a:ext cx="244591" cy="210854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3600000">
              <a:off x="3824125" y="4129605"/>
              <a:ext cx="244591" cy="210854"/>
            </a:xfrm>
            <a:prstGeom prst="triangle">
              <a:avLst/>
            </a:prstGeom>
            <a:noFill/>
            <a:ln w="31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14400000">
              <a:off x="3905864" y="4271180"/>
              <a:ext cx="244591" cy="210854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이등변 삼각형 18"/>
            <p:cNvSpPr/>
            <p:nvPr/>
          </p:nvSpPr>
          <p:spPr>
            <a:xfrm rot="3600000">
              <a:off x="3986978" y="4411674"/>
              <a:ext cx="244591" cy="210854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3"/>
            <p:cNvGrpSpPr/>
            <p:nvPr/>
          </p:nvGrpSpPr>
          <p:grpSpPr>
            <a:xfrm rot="7200000">
              <a:off x="3944716" y="4691511"/>
              <a:ext cx="456715" cy="168860"/>
              <a:chOff x="4138212" y="4491569"/>
              <a:chExt cx="456715" cy="168860"/>
            </a:xfrm>
          </p:grpSpPr>
          <p:sp>
            <p:nvSpPr>
              <p:cNvPr id="20" name="이등변 삼각형 19"/>
              <p:cNvSpPr/>
              <p:nvPr/>
            </p:nvSpPr>
            <p:spPr>
              <a:xfrm>
                <a:off x="4138212" y="4491569"/>
                <a:ext cx="195878" cy="168860"/>
              </a:xfrm>
              <a:prstGeom prst="triangle">
                <a:avLst/>
              </a:prstGeom>
              <a:noFill/>
              <a:ln w="317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/>
              <p:cNvSpPr/>
              <p:nvPr/>
            </p:nvSpPr>
            <p:spPr>
              <a:xfrm rot="10800000">
                <a:off x="4269130" y="4491569"/>
                <a:ext cx="195878" cy="168860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이등변 삼각형 21"/>
              <p:cNvSpPr/>
              <p:nvPr/>
            </p:nvSpPr>
            <p:spPr>
              <a:xfrm>
                <a:off x="4399049" y="4491569"/>
                <a:ext cx="195878" cy="168860"/>
              </a:xfrm>
              <a:prstGeom prst="triangl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이등변 삼각형 25"/>
            <p:cNvSpPr/>
            <p:nvPr/>
          </p:nvSpPr>
          <p:spPr>
            <a:xfrm rot="14400000">
              <a:off x="3944848" y="5240172"/>
              <a:ext cx="271710" cy="234233"/>
            </a:xfrm>
            <a:prstGeom prst="triangle">
              <a:avLst/>
            </a:prstGeom>
            <a:noFill/>
            <a:ln w="31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 rot="10800000">
            <a:off x="4715024" y="1700808"/>
            <a:ext cx="2821136" cy="3580324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666976" y="3085604"/>
            <a:ext cx="838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 smtClean="0">
                <a:latin typeface="나눔명조 ExtraBold" pitchFamily="18" charset="-127"/>
                <a:ea typeface="나눔명조 ExtraBold" pitchFamily="18" charset="-127"/>
              </a:rPr>
              <a:t>낙태는 생명경시 풍조를 조장한다</a:t>
            </a:r>
            <a:r>
              <a:rPr lang="en-US" altLang="ko-KR" sz="3600" spc="-150" dirty="0" smtClean="0">
                <a:latin typeface="나눔명조 ExtraBold" pitchFamily="18" charset="-127"/>
                <a:ea typeface="나눔명조 ExtraBold" pitchFamily="18" charset="-127"/>
              </a:rPr>
              <a:t>.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1256579" y="0"/>
          <a:ext cx="935422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422"/>
              </a:tblGrid>
              <a:tr h="12549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입론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893">
                <a:tc>
                  <a:txBody>
                    <a:bodyPr/>
                    <a:lstStyle/>
                    <a:p>
                      <a:pPr algn="ctr" latinLnBrk="1"/>
                      <a:endParaRPr lang="en-US" altLang="ko-KR" sz="2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생명 </a:t>
                      </a:r>
                      <a:endParaRPr lang="en-US" altLang="ko-KR" sz="20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태아의</a:t>
                      </a:r>
                      <a:endParaRPr lang="en-US" altLang="ko-KR" sz="20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06966">
                <a:tc>
                  <a:txBody>
                    <a:bodyPr/>
                    <a:lstStyle/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풍조</a:t>
                      </a:r>
                      <a:endParaRPr lang="en-US" altLang="ko-KR" sz="20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생명경시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</a:tr>
              <a:tr h="148744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성문제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375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결론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937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938" y="3493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b="1" dirty="0" smtClean="0"/>
              <a:t>3. </a:t>
            </a:r>
            <a:r>
              <a:rPr lang="ko-KR" altLang="en-US" sz="5400" b="1" dirty="0" smtClean="0"/>
              <a:t>낙태 허용 시 예상되는 성 문제</a:t>
            </a:r>
            <a:endParaRPr lang="ko-KR" altLang="en-US" sz="5400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4747" y="2547119"/>
            <a:ext cx="5433580" cy="3932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C:\Documents and Settings\Admin\Local Settings\Temporary Internet Files\Content.IE5\4UWDMYR0\MC90032607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393" y="3077210"/>
            <a:ext cx="3402765" cy="2544426"/>
          </a:xfrm>
          <a:prstGeom prst="rect">
            <a:avLst/>
          </a:prstGeom>
          <a:noFill/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1256579" y="0"/>
          <a:ext cx="935422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422"/>
              </a:tblGrid>
              <a:tr h="12549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입론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893">
                <a:tc>
                  <a:txBody>
                    <a:bodyPr/>
                    <a:lstStyle/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생명 </a:t>
                      </a:r>
                      <a:endParaRPr lang="en-US" altLang="ko-KR" sz="20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태아의</a:t>
                      </a:r>
                      <a:endParaRPr lang="en-US" altLang="ko-KR" sz="20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06966">
                <a:tc>
                  <a:txBody>
                    <a:bodyPr/>
                    <a:lstStyle/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풍조</a:t>
                      </a:r>
                      <a:endParaRPr lang="en-US" altLang="ko-KR" sz="20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생명경시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8744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성문제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</a:tr>
              <a:tr h="115375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결론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Admin\Local Settings\Temporary Internet Files\Content.IE5\6ZJZS4KI\MC90036192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86" y="1714489"/>
            <a:ext cx="3619525" cy="2320161"/>
          </a:xfrm>
          <a:prstGeom prst="rect">
            <a:avLst/>
          </a:prstGeom>
          <a:noFill/>
        </p:spPr>
      </p:pic>
      <p:pic>
        <p:nvPicPr>
          <p:cNvPr id="2051" name="Picture 3" descr="C:\Documents and Settings\Admin\Local Settings\Temporary Internet Files\Content.IE5\3RN4COHA\MC90035876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11" y="3643314"/>
            <a:ext cx="2428391" cy="1928826"/>
          </a:xfrm>
          <a:prstGeom prst="rect">
            <a:avLst/>
          </a:prstGeom>
          <a:noFill/>
        </p:spPr>
      </p:pic>
      <p:pic>
        <p:nvPicPr>
          <p:cNvPr id="2052" name="Picture 4" descr="C:\Documents and Settings\Admin\Local Settings\Temporary Internet Files\Content.IE5\3RN4COHA\MC900442163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3467" y="3571876"/>
            <a:ext cx="3390603" cy="2542952"/>
          </a:xfrm>
          <a:prstGeom prst="rect">
            <a:avLst/>
          </a:prstGeom>
          <a:noFill/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1256579" y="0"/>
          <a:ext cx="935422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422"/>
              </a:tblGrid>
              <a:tr h="12549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입론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893">
                <a:tc>
                  <a:txBody>
                    <a:bodyPr/>
                    <a:lstStyle/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생명 </a:t>
                      </a:r>
                      <a:endParaRPr lang="en-US" altLang="ko-KR" sz="20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태아의</a:t>
                      </a:r>
                      <a:endParaRPr lang="en-US" altLang="ko-KR" sz="20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06966">
                <a:tc>
                  <a:txBody>
                    <a:bodyPr/>
                    <a:lstStyle/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풍조</a:t>
                      </a:r>
                      <a:endParaRPr lang="en-US" altLang="ko-KR" sz="20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생명경시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8744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성문제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</a:tr>
              <a:tr h="115375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결론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29201" y="630620"/>
            <a:ext cx="1951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성</a:t>
            </a:r>
            <a:r>
              <a:rPr lang="en-US" altLang="ko-KR" sz="5400" b="1" spc="-1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5400" b="1" spc="-1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性</a:t>
            </a:r>
            <a:r>
              <a:rPr lang="en-US" altLang="ko-KR" sz="5400" b="1" spc="-1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sz="5400" b="1" spc="-1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256579" y="0"/>
          <a:ext cx="935422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422"/>
              </a:tblGrid>
              <a:tr h="12549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입론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893">
                <a:tc>
                  <a:txBody>
                    <a:bodyPr/>
                    <a:lstStyle/>
                    <a:p>
                      <a:pPr algn="ctr" latinLnBrk="1"/>
                      <a:endParaRPr lang="en-US" altLang="ko-KR" sz="2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생명 </a:t>
                      </a:r>
                      <a:endParaRPr lang="en-US" altLang="ko-KR" sz="20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태아의</a:t>
                      </a:r>
                      <a:endParaRPr lang="en-US" altLang="ko-KR" sz="20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06966">
                <a:tc>
                  <a:txBody>
                    <a:bodyPr/>
                    <a:lstStyle/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풍조</a:t>
                      </a:r>
                      <a:endParaRPr lang="en-US" altLang="ko-KR" sz="20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생명경시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8744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성문제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</a:tr>
              <a:tr h="115375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결론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성의 가치 하락</a:t>
            </a:r>
            <a:endParaRPr lang="ko-KR" alt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961697" y="2459421"/>
            <a:ext cx="64652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1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개인적 측면 </a:t>
            </a:r>
            <a:r>
              <a:rPr lang="en-US" altLang="ko-KR" sz="4400" spc="-1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4400" spc="-1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만족감 저하</a:t>
            </a:r>
            <a:endParaRPr lang="en-US" altLang="ko-KR" sz="4400" spc="-1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4400" spc="-1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사회적 측면</a:t>
            </a:r>
            <a:r>
              <a:rPr lang="en-US" altLang="ko-KR" sz="4400" spc="-1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4400" spc="-1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4400" spc="-1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성병의 증가</a:t>
            </a:r>
            <a:endParaRPr lang="ko-KR" altLang="en-US" sz="4400" spc="-1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0960" y="17144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hlinkClick r:id="rId2"/>
              </a:rPr>
              <a:t>http://imnews.imbc.com//replay/2012/nwdesk/article/3181538_13022.html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11" y="3429001"/>
            <a:ext cx="4953035" cy="2037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5499" y="2143117"/>
            <a:ext cx="5524539" cy="2235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91251" y="4500570"/>
            <a:ext cx="5238787" cy="217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1122925" y="0"/>
          <a:ext cx="1069075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9075"/>
              </a:tblGrid>
              <a:tr h="111607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512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33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512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607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1256579" y="0"/>
          <a:ext cx="935422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422"/>
              </a:tblGrid>
              <a:tr h="12549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입론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893">
                <a:tc>
                  <a:txBody>
                    <a:bodyPr/>
                    <a:lstStyle/>
                    <a:p>
                      <a:pPr algn="ctr" latinLnBrk="1"/>
                      <a:endParaRPr lang="en-US" altLang="ko-KR" sz="2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생명 </a:t>
                      </a:r>
                      <a:endParaRPr lang="en-US" altLang="ko-KR" sz="20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태아의</a:t>
                      </a:r>
                      <a:endParaRPr lang="en-US" altLang="ko-KR" sz="20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06966">
                <a:tc>
                  <a:txBody>
                    <a:bodyPr/>
                    <a:lstStyle/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풍조</a:t>
                      </a:r>
                      <a:endParaRPr lang="en-US" altLang="ko-KR" sz="20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생명경시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8744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성문제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</a:tr>
              <a:tr h="115375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결론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5669" y="425668"/>
            <a:ext cx="5028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smtClean="0">
                <a:latin typeface="나눔명조 ExtraBold" pitchFamily="18" charset="-127"/>
                <a:ea typeface="나눔명조 ExtraBold" pitchFamily="18" charset="-127"/>
              </a:rPr>
              <a:t>여</a:t>
            </a:r>
            <a:r>
              <a:rPr lang="ko-KR" altLang="en-US" sz="5400" b="1" spc="-150" dirty="0" smtClean="0">
                <a:latin typeface="나눔명조 ExtraBold" pitchFamily="18" charset="-127"/>
                <a:ea typeface="나눔명조 ExtraBold" pitchFamily="18" charset="-127"/>
              </a:rPr>
              <a:t>성의 건강 문</a:t>
            </a:r>
            <a:r>
              <a:rPr lang="ko-KR" altLang="en-US" sz="5400" b="1" spc="-150" dirty="0" smtClean="0">
                <a:latin typeface="나눔명조 ExtraBold" pitchFamily="18" charset="-127"/>
                <a:ea typeface="나눔명조 ExtraBold" pitchFamily="18" charset="-127"/>
              </a:rPr>
              <a:t>제</a:t>
            </a:r>
            <a:endParaRPr lang="ko-KR" altLang="en-US" sz="5400" b="1" spc="-150" dirty="0" smtClean="0">
              <a:latin typeface="나눔명조 ExtraBold" pitchFamily="18" charset="-127"/>
              <a:ea typeface="나눔명조 Extra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215" y="961697"/>
            <a:ext cx="10389476" cy="4855780"/>
          </a:xfrm>
        </p:spPr>
        <p:txBody>
          <a:bodyPr>
            <a:noAutofit/>
          </a:bodyPr>
          <a:lstStyle/>
          <a:p>
            <a:r>
              <a:rPr lang="ko-KR" altLang="en-US" sz="8000" dirty="0" smtClean="0"/>
              <a:t>따라서</a:t>
            </a:r>
            <a:r>
              <a:rPr lang="en-US" altLang="ko-KR" sz="8000" dirty="0" smtClean="0"/>
              <a:t>, </a:t>
            </a:r>
            <a:br>
              <a:rPr lang="en-US" altLang="ko-KR" sz="8000" dirty="0" smtClean="0"/>
            </a:br>
            <a:r>
              <a:rPr lang="ko-KR" altLang="en-US" sz="8000" dirty="0" smtClean="0"/>
              <a:t>임신 중절은 </a:t>
            </a:r>
            <a:r>
              <a:rPr lang="en-US" altLang="ko-KR" sz="8000" dirty="0" smtClean="0"/>
              <a:t/>
            </a:r>
            <a:br>
              <a:rPr lang="en-US" altLang="ko-KR" sz="8000" dirty="0" smtClean="0"/>
            </a:br>
            <a:r>
              <a:rPr lang="ko-KR" altLang="en-US" sz="8000" dirty="0" smtClean="0">
                <a:solidFill>
                  <a:srgbClr val="FF5050"/>
                </a:solidFill>
              </a:rPr>
              <a:t>반대</a:t>
            </a:r>
            <a:r>
              <a:rPr lang="ko-KR" altLang="en-US" sz="8000" dirty="0" smtClean="0"/>
              <a:t>되어야 합니다</a:t>
            </a:r>
            <a:endParaRPr lang="ko-KR" altLang="en-US" sz="8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256579" y="0"/>
          <a:ext cx="935422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422"/>
              </a:tblGrid>
              <a:tr h="128693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입론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89446">
                <a:tc>
                  <a:txBody>
                    <a:bodyPr/>
                    <a:lstStyle/>
                    <a:p>
                      <a:pPr algn="ctr" latinLnBrk="1"/>
                      <a:endParaRPr lang="en-US" altLang="ko-KR" sz="2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생명 </a:t>
                      </a:r>
                      <a:endParaRPr lang="en-US" altLang="ko-KR" sz="20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태아의</a:t>
                      </a:r>
                      <a:endParaRPr lang="en-US" altLang="ko-KR" sz="20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47947">
                <a:tc>
                  <a:txBody>
                    <a:bodyPr/>
                    <a:lstStyle/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풍조</a:t>
                      </a:r>
                      <a:endParaRPr lang="en-US" altLang="ko-KR" sz="20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생명경시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048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성문제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3182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결론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3622" y="2788008"/>
            <a:ext cx="49616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-150" dirty="0" smtClean="0">
                <a:latin typeface="나눔명조 ExtraBold" pitchFamily="18" charset="-127"/>
                <a:ea typeface="나눔명조 ExtraBold" pitchFamily="18" charset="-127"/>
              </a:rPr>
              <a:t>감사합니다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05959" y="764705"/>
            <a:ext cx="4608512" cy="45719"/>
          </a:xfrm>
          <a:prstGeom prst="rect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63708" y="1279296"/>
            <a:ext cx="715385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3600" b="1" spc="-150" dirty="0" smtClean="0">
                <a:solidFill>
                  <a:srgbClr val="FF5050">
                    <a:alpha val="6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01 </a:t>
            </a:r>
            <a:r>
              <a:rPr lang="ko-KR" altLang="en-US" sz="3600" b="1" spc="-1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입론</a:t>
            </a:r>
            <a:endParaRPr lang="en-US" altLang="ko-KR" sz="3600" b="1" spc="-1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/>
            <a:endParaRPr lang="en-US" altLang="ko-KR" sz="2400" b="1" spc="-150" dirty="0" smtClean="0">
              <a:solidFill>
                <a:srgbClr val="FF5050">
                  <a:alpha val="60000"/>
                </a:srgb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/>
            <a:r>
              <a:rPr lang="en-US" altLang="ko-KR" sz="3600" b="1" spc="-150" dirty="0" smtClean="0">
                <a:solidFill>
                  <a:srgbClr val="FF5050">
                    <a:alpha val="6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02 </a:t>
            </a:r>
            <a:r>
              <a:rPr lang="ko-KR" altLang="en-US" sz="3600" b="1" spc="-1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본론</a:t>
            </a:r>
            <a:endParaRPr lang="en-US" altLang="ko-KR" sz="3600" b="1" spc="-1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/>
            <a:r>
              <a:rPr lang="ko-KR" altLang="en-US" sz="2400" b="1" spc="-1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      ① 태아는 </a:t>
            </a:r>
            <a:r>
              <a:rPr lang="en-US" altLang="ko-KR" sz="2400" b="1" spc="-1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‘</a:t>
            </a:r>
            <a:r>
              <a:rPr lang="ko-KR" altLang="en-US" sz="2400" b="1" spc="-1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잉태 순간부터</a:t>
            </a:r>
            <a:r>
              <a:rPr lang="en-US" altLang="ko-KR" sz="2400" b="1" spc="-1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’ </a:t>
            </a:r>
            <a:r>
              <a:rPr lang="ko-KR" altLang="en-US" sz="2400" b="1" spc="-1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생명</a:t>
            </a:r>
            <a:endParaRPr lang="en-US" altLang="ko-KR" sz="2400" b="1" spc="-1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/>
            <a:r>
              <a:rPr lang="ko-KR" altLang="en-US" sz="2400" b="1" spc="-1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      </a:t>
            </a:r>
            <a:endParaRPr lang="en-US" altLang="ko-KR" sz="2400" b="1" spc="-1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/>
            <a:r>
              <a:rPr lang="ko-KR" altLang="en-US" sz="2400" b="1" spc="-1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      ② 임신중절을 허용하였을 시 생명경시풍조</a:t>
            </a:r>
            <a:endParaRPr lang="en-US" altLang="ko-KR" sz="2400" b="1" spc="-1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/>
            <a:endParaRPr lang="en-US" altLang="ko-KR" sz="2400" b="1" spc="-1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/>
            <a:r>
              <a:rPr lang="en-US" altLang="ko-KR" sz="2400" b="1" spc="-1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      </a:t>
            </a:r>
            <a:r>
              <a:rPr lang="ko-KR" altLang="en-US" sz="2400" b="1" spc="-1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③ 임신중절을 허용하였을 시  성 문제</a:t>
            </a:r>
            <a:endParaRPr lang="en-US" altLang="ko-KR" sz="2400" b="1" spc="-1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/>
            <a:endParaRPr lang="en-US" altLang="ko-KR" sz="2400" b="1" spc="-1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42900" indent="-342900"/>
            <a:r>
              <a:rPr lang="en-US" altLang="ko-KR" sz="3600" b="1" spc="-150" dirty="0" smtClean="0">
                <a:solidFill>
                  <a:srgbClr val="FF5050">
                    <a:alpha val="6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03</a:t>
            </a:r>
            <a:r>
              <a:rPr lang="en-US" altLang="ko-KR" sz="3600" b="1" spc="-1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3600" b="1" spc="-1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결론</a:t>
            </a:r>
            <a:r>
              <a:rPr lang="en-US" altLang="ko-KR" sz="3600" b="1" spc="-1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</a:p>
          <a:p>
            <a:endParaRPr lang="ko-KR" altLang="en-US" sz="4000" b="1" spc="-150" dirty="0">
              <a:solidFill>
                <a:srgbClr val="FF5050">
                  <a:alpha val="60000"/>
                </a:srgb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005959" y="6021288"/>
            <a:ext cx="4608512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005959" y="764704"/>
            <a:ext cx="4608512" cy="0"/>
          </a:xfrm>
          <a:prstGeom prst="line">
            <a:avLst/>
          </a:prstGeom>
          <a:ln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8049908" y="1141023"/>
            <a:ext cx="3571955" cy="4573235"/>
            <a:chOff x="5487789" y="1447830"/>
            <a:chExt cx="2678966" cy="4573235"/>
          </a:xfrm>
        </p:grpSpPr>
        <p:sp>
          <p:nvSpPr>
            <p:cNvPr id="22" name="이등변 삼각형 21"/>
            <p:cNvSpPr/>
            <p:nvPr/>
          </p:nvSpPr>
          <p:spPr>
            <a:xfrm>
              <a:off x="6219761" y="5301208"/>
              <a:ext cx="835034" cy="719857"/>
            </a:xfrm>
            <a:prstGeom prst="triangle">
              <a:avLst/>
            </a:prstGeom>
            <a:noFill/>
            <a:ln w="31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이등변 삼각형 22"/>
            <p:cNvSpPr/>
            <p:nvPr/>
          </p:nvSpPr>
          <p:spPr>
            <a:xfrm rot="10800000">
              <a:off x="6777870" y="5301208"/>
              <a:ext cx="835034" cy="719857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>
              <a:off x="7331721" y="5301208"/>
              <a:ext cx="835034" cy="719857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3600000">
              <a:off x="5437080" y="4236991"/>
              <a:ext cx="735273" cy="633856"/>
            </a:xfrm>
            <a:prstGeom prst="triangle">
              <a:avLst/>
            </a:prstGeom>
            <a:noFill/>
            <a:ln w="31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28"/>
            <p:cNvSpPr/>
            <p:nvPr/>
          </p:nvSpPr>
          <p:spPr>
            <a:xfrm rot="14400000">
              <a:off x="5682796" y="4662583"/>
              <a:ext cx="735273" cy="633856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이등변 삼각형 29"/>
            <p:cNvSpPr/>
            <p:nvPr/>
          </p:nvSpPr>
          <p:spPr>
            <a:xfrm rot="3600000">
              <a:off x="5926637" y="5084929"/>
              <a:ext cx="735273" cy="63385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/>
            <p:cNvSpPr/>
            <p:nvPr/>
          </p:nvSpPr>
          <p:spPr>
            <a:xfrm rot="7200000">
              <a:off x="5962896" y="3148066"/>
              <a:ext cx="636107" cy="548368"/>
            </a:xfrm>
            <a:prstGeom prst="triangle">
              <a:avLst/>
            </a:prstGeom>
            <a:noFill/>
            <a:ln w="31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/>
            <p:cNvSpPr/>
            <p:nvPr/>
          </p:nvSpPr>
          <p:spPr>
            <a:xfrm rot="18000000">
              <a:off x="5750320" y="3516259"/>
              <a:ext cx="636107" cy="548368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7200000">
              <a:off x="5539365" y="3881644"/>
              <a:ext cx="636107" cy="548368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 rot="18000000">
              <a:off x="6235700" y="2827568"/>
              <a:ext cx="457825" cy="394676"/>
            </a:xfrm>
            <a:prstGeom prst="triangle">
              <a:avLst/>
            </a:prstGeom>
            <a:noFill/>
            <a:ln w="31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/>
            <p:cNvSpPr/>
            <p:nvPr/>
          </p:nvSpPr>
          <p:spPr>
            <a:xfrm rot="7200000">
              <a:off x="6388697" y="2562569"/>
              <a:ext cx="457825" cy="394676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8000000">
              <a:off x="6540527" y="2299592"/>
              <a:ext cx="457825" cy="39467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/>
            <p:cNvSpPr/>
            <p:nvPr/>
          </p:nvSpPr>
          <p:spPr>
            <a:xfrm rot="14400000">
              <a:off x="6532208" y="2046748"/>
              <a:ext cx="457825" cy="394676"/>
            </a:xfrm>
            <a:prstGeom prst="triangle">
              <a:avLst/>
            </a:prstGeom>
            <a:noFill/>
            <a:ln w="31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 rot="3600000">
              <a:off x="6379211" y="1781749"/>
              <a:ext cx="457825" cy="394676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이등변 삼각형 46"/>
            <p:cNvSpPr/>
            <p:nvPr/>
          </p:nvSpPr>
          <p:spPr>
            <a:xfrm rot="14400000">
              <a:off x="6227381" y="1518772"/>
              <a:ext cx="457825" cy="394676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이등변 삼각형 48"/>
            <p:cNvSpPr/>
            <p:nvPr/>
          </p:nvSpPr>
          <p:spPr>
            <a:xfrm rot="10800000">
              <a:off x="6035485" y="1447830"/>
              <a:ext cx="366643" cy="316071"/>
            </a:xfrm>
            <a:prstGeom prst="triangle">
              <a:avLst/>
            </a:prstGeom>
            <a:noFill/>
            <a:ln w="31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이등변 삼각형 49"/>
            <p:cNvSpPr/>
            <p:nvPr/>
          </p:nvSpPr>
          <p:spPr>
            <a:xfrm>
              <a:off x="5790433" y="1447830"/>
              <a:ext cx="366643" cy="316071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5547251" y="1447830"/>
              <a:ext cx="366643" cy="316071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3586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387" y="388187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ko-KR" altLang="en-US" sz="5400" dirty="0" smtClean="0"/>
              <a:t> 임신중절</a:t>
            </a:r>
            <a:r>
              <a:rPr lang="en-US" altLang="ko-KR" sz="5400" dirty="0" smtClean="0"/>
              <a:t>, </a:t>
            </a:r>
            <a:r>
              <a:rPr lang="ko-KR" altLang="en-US" sz="5400" dirty="0" smtClean="0"/>
              <a:t>낙태</a:t>
            </a:r>
            <a:r>
              <a:rPr lang="en-US" altLang="ko-KR" sz="5400" dirty="0" smtClean="0"/>
              <a:t>, </a:t>
            </a:r>
            <a:r>
              <a:rPr lang="ko-KR" altLang="en-US" sz="5400" dirty="0" smtClean="0"/>
              <a:t>인공유산의 정의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5431" y="2183743"/>
            <a:ext cx="10515600" cy="3515001"/>
          </a:xfrm>
        </p:spPr>
        <p:txBody>
          <a:bodyPr/>
          <a:lstStyle/>
          <a:p>
            <a:endParaRPr lang="ko-KR" altLang="en-US" dirty="0" smtClean="0"/>
          </a:p>
          <a:p>
            <a:pPr>
              <a:buNone/>
            </a:pPr>
            <a:r>
              <a:rPr lang="ko-KR" altLang="en-US" spc="300" dirty="0" smtClean="0"/>
              <a:t>  태아가 생존 능력을 갖기 이전의 임신 시기에 인공적으로 임신을 종결시키는 것으로 </a:t>
            </a:r>
            <a:r>
              <a:rPr lang="ko-KR" altLang="en-US" spc="300" dirty="0" err="1" smtClean="0"/>
              <a:t>적응증에</a:t>
            </a:r>
            <a:r>
              <a:rPr lang="ko-KR" altLang="en-US" spc="300" dirty="0" smtClean="0"/>
              <a:t> 따라 </a:t>
            </a:r>
            <a:r>
              <a:rPr lang="ko-KR" altLang="en-US" b="1" spc="300" dirty="0" smtClean="0"/>
              <a:t>치료적 유산</a:t>
            </a:r>
            <a:r>
              <a:rPr lang="ko-KR" altLang="en-US" spc="300" dirty="0" smtClean="0"/>
              <a:t>과 </a:t>
            </a:r>
            <a:r>
              <a:rPr lang="ko-KR" altLang="en-US" b="1" spc="300" dirty="0" smtClean="0"/>
              <a:t>선택적 유산</a:t>
            </a:r>
            <a:r>
              <a:rPr lang="ko-KR" altLang="en-US" spc="300" dirty="0" smtClean="0"/>
              <a:t>으로 나눌 수 있다</a:t>
            </a:r>
            <a:r>
              <a:rPr lang="en-US" altLang="ko-KR" spc="300" dirty="0" smtClean="0"/>
              <a:t>. </a:t>
            </a:r>
            <a:r>
              <a:rPr lang="ko-KR" altLang="en-US" spc="300" dirty="0" smtClean="0"/>
              <a:t>우리나라에서는 아직 유산의 정의가 완전히 확립되지 않았으나</a:t>
            </a:r>
            <a:r>
              <a:rPr lang="en-US" altLang="ko-KR" spc="300" dirty="0" smtClean="0"/>
              <a:t>, </a:t>
            </a:r>
            <a:r>
              <a:rPr lang="ko-KR" altLang="en-US" spc="300" dirty="0" smtClean="0"/>
              <a:t>모자보건법시행령 제 </a:t>
            </a:r>
            <a:r>
              <a:rPr lang="en-US" altLang="ko-KR" spc="300" dirty="0" smtClean="0"/>
              <a:t>15</a:t>
            </a:r>
            <a:r>
              <a:rPr lang="ko-KR" altLang="en-US" spc="300" dirty="0" smtClean="0"/>
              <a:t>조를 참고해보면 ‘인공임신중절은 임신한 날로부터 </a:t>
            </a:r>
            <a:r>
              <a:rPr lang="en-US" altLang="ko-KR" spc="300" dirty="0" smtClean="0"/>
              <a:t>28</a:t>
            </a:r>
            <a:r>
              <a:rPr lang="ko-KR" altLang="en-US" spc="300" dirty="0" smtClean="0"/>
              <a:t>주일 이내에 있는 자에 한하여 할 수 있다’라는 규정이 있다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256579" y="0"/>
          <a:ext cx="935422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422"/>
              </a:tblGrid>
              <a:tr h="12549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입론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</a:tr>
              <a:tr h="1354893">
                <a:tc>
                  <a:txBody>
                    <a:bodyPr/>
                    <a:lstStyle/>
                    <a:p>
                      <a:pPr algn="ctr" latinLnBrk="1"/>
                      <a:endParaRPr lang="en-US" altLang="ko-KR" sz="2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생명 </a:t>
                      </a:r>
                      <a:endParaRPr lang="en-US" altLang="ko-KR" sz="20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태아의</a:t>
                      </a:r>
                      <a:endParaRPr lang="en-US" altLang="ko-KR" sz="20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06966">
                <a:tc>
                  <a:txBody>
                    <a:bodyPr/>
                    <a:lstStyle/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풍조</a:t>
                      </a:r>
                      <a:endParaRPr lang="en-US" altLang="ko-KR" sz="20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생명경시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8744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성문제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375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결론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9239499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낙태 시행 현황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3500" dirty="0" smtClean="0"/>
              <a:t>2005</a:t>
            </a:r>
            <a:r>
              <a:rPr lang="ko-KR" altLang="en-US" sz="3500" dirty="0" smtClean="0"/>
              <a:t>년 추정 인공임신중절건수 </a:t>
            </a:r>
            <a:r>
              <a:rPr lang="en-US" altLang="ko-KR" sz="3500" dirty="0" smtClean="0"/>
              <a:t>: </a:t>
            </a:r>
            <a:r>
              <a:rPr lang="en-US" altLang="ko-KR" sz="4000" b="1" i="1" dirty="0" smtClean="0"/>
              <a:t>342,433 </a:t>
            </a:r>
            <a:r>
              <a:rPr lang="ko-KR" altLang="en-US" sz="4000" b="1" i="1" dirty="0" smtClean="0"/>
              <a:t>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3500" dirty="0"/>
              <a:t>“</a:t>
            </a:r>
            <a:r>
              <a:rPr lang="ko-KR" altLang="en-US" sz="3500" dirty="0"/>
              <a:t>연간 </a:t>
            </a:r>
            <a:r>
              <a:rPr lang="en-US" altLang="ko-KR" sz="4000" b="1" i="1" dirty="0"/>
              <a:t>17</a:t>
            </a:r>
            <a:r>
              <a:rPr lang="ko-KR" altLang="en-US" sz="4000" b="1" i="1" dirty="0"/>
              <a:t>만 건 </a:t>
            </a:r>
            <a:r>
              <a:rPr lang="ko-KR" altLang="en-US" sz="3500" dirty="0"/>
              <a:t>이상의 낙태가 이뤄지고 있다</a:t>
            </a:r>
            <a:r>
              <a:rPr lang="en-US" altLang="ko-KR" sz="3500" dirty="0"/>
              <a:t>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		-2014. 3. 22. </a:t>
            </a:r>
            <a:r>
              <a:rPr lang="ko-KR" altLang="en-US" dirty="0"/>
              <a:t>문형표 보건복지부 장관</a:t>
            </a:r>
            <a:r>
              <a:rPr lang="en-US" altLang="ko-KR" dirty="0"/>
              <a:t>-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170,000 / 365 =&gt; </a:t>
            </a:r>
            <a:r>
              <a:rPr lang="en-US" altLang="ko-KR" sz="3500" dirty="0"/>
              <a:t>465</a:t>
            </a:r>
            <a:r>
              <a:rPr lang="en-US" altLang="ko-KR" dirty="0"/>
              <a:t>.753424658…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256579" y="0"/>
          <a:ext cx="935422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422"/>
              </a:tblGrid>
              <a:tr h="12549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입론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</a:tr>
              <a:tr h="1354893">
                <a:tc>
                  <a:txBody>
                    <a:bodyPr/>
                    <a:lstStyle/>
                    <a:p>
                      <a:pPr algn="ctr" latinLnBrk="1"/>
                      <a:endParaRPr lang="en-US" altLang="ko-KR" sz="2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생명 </a:t>
                      </a:r>
                      <a:endParaRPr lang="en-US" altLang="ko-KR" sz="20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태아의</a:t>
                      </a:r>
                      <a:endParaRPr lang="en-US" altLang="ko-KR" sz="20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06966">
                <a:tc>
                  <a:txBody>
                    <a:bodyPr/>
                    <a:lstStyle/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풍조</a:t>
                      </a:r>
                      <a:endParaRPr lang="en-US" altLang="ko-KR" sz="20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생명경시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8744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성문제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375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결론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851586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낙태의 종류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48627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치료적 유산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500" dirty="0" smtClean="0"/>
              <a:t>- </a:t>
            </a:r>
            <a:r>
              <a:rPr lang="ko-KR" altLang="en-US" sz="2500" dirty="0" smtClean="0"/>
              <a:t>본인 또는 배우자가 대통령령이 정하는 우생학적 또는 </a:t>
            </a:r>
            <a:r>
              <a:rPr lang="ko-KR" altLang="en-US" sz="2500" dirty="0" smtClean="0">
                <a:ln>
                  <a:solidFill>
                    <a:srgbClr val="FF5050"/>
                  </a:solidFill>
                </a:ln>
                <a:solidFill>
                  <a:srgbClr val="FF5050"/>
                </a:solidFill>
              </a:rPr>
              <a:t>유전학적</a:t>
            </a:r>
            <a:r>
              <a:rPr lang="ko-KR" altLang="en-US" sz="2500" dirty="0" smtClean="0">
                <a:ln>
                  <a:solidFill>
                    <a:srgbClr val="FF5050"/>
                  </a:solidFill>
                </a:ln>
              </a:rPr>
              <a:t> </a:t>
            </a:r>
            <a:r>
              <a:rPr lang="ko-KR" altLang="en-US" sz="2500" dirty="0" smtClean="0"/>
              <a:t>정신장애나 신체</a:t>
            </a:r>
            <a:r>
              <a:rPr lang="ko-KR" altLang="en-US" sz="2500" dirty="0" smtClean="0">
                <a:ln>
                  <a:solidFill>
                    <a:srgbClr val="FF5050"/>
                  </a:solidFill>
                </a:ln>
                <a:solidFill>
                  <a:srgbClr val="FF5050"/>
                </a:solidFill>
              </a:rPr>
              <a:t>질환</a:t>
            </a:r>
            <a:r>
              <a:rPr lang="ko-KR" altLang="en-US" sz="2500" dirty="0" smtClean="0"/>
              <a:t>이 있는 경우</a:t>
            </a:r>
          </a:p>
          <a:p>
            <a:pPr marL="0" indent="0">
              <a:buNone/>
            </a:pPr>
            <a:r>
              <a:rPr lang="en-US" altLang="ko-KR" sz="2500" dirty="0" smtClean="0"/>
              <a:t>- </a:t>
            </a:r>
            <a:r>
              <a:rPr lang="ko-KR" altLang="en-US" sz="2500" dirty="0" smtClean="0"/>
              <a:t>본인 또는 배우자가 대통령령이 정하는 </a:t>
            </a:r>
            <a:r>
              <a:rPr lang="ko-KR" altLang="en-US" sz="2500" dirty="0" smtClean="0">
                <a:ln>
                  <a:solidFill>
                    <a:srgbClr val="FF5050"/>
                  </a:solidFill>
                </a:ln>
                <a:solidFill>
                  <a:srgbClr val="FF5050"/>
                </a:solidFill>
              </a:rPr>
              <a:t>전염성 질환</a:t>
            </a:r>
            <a:r>
              <a:rPr lang="ko-KR" altLang="en-US" sz="2500" dirty="0" smtClean="0"/>
              <a:t>이 있는 경우</a:t>
            </a:r>
          </a:p>
          <a:p>
            <a:pPr marL="0" indent="0">
              <a:buNone/>
            </a:pPr>
            <a:r>
              <a:rPr lang="en-US" altLang="ko-KR" sz="2500" dirty="0" smtClean="0"/>
              <a:t>- </a:t>
            </a:r>
            <a:r>
              <a:rPr lang="ko-KR" altLang="en-US" sz="2500" dirty="0" smtClean="0">
                <a:ln>
                  <a:solidFill>
                    <a:srgbClr val="FF5050"/>
                  </a:solidFill>
                </a:ln>
                <a:solidFill>
                  <a:srgbClr val="FF5050"/>
                </a:solidFill>
              </a:rPr>
              <a:t>강간</a:t>
            </a:r>
            <a:r>
              <a:rPr lang="ko-KR" altLang="en-US" sz="2500" dirty="0" smtClean="0"/>
              <a:t> 또는 </a:t>
            </a:r>
            <a:r>
              <a:rPr lang="ko-KR" altLang="en-US" sz="2500" dirty="0" smtClean="0">
                <a:ln>
                  <a:solidFill>
                    <a:srgbClr val="FF5050"/>
                  </a:solidFill>
                </a:ln>
                <a:solidFill>
                  <a:srgbClr val="FF5050"/>
                </a:solidFill>
              </a:rPr>
              <a:t>준강간</a:t>
            </a:r>
            <a:r>
              <a:rPr lang="ko-KR" altLang="en-US" sz="2500" dirty="0" smtClean="0"/>
              <a:t>에 의하여 임신된 경우</a:t>
            </a:r>
          </a:p>
          <a:p>
            <a:pPr marL="0" indent="0">
              <a:buNone/>
            </a:pPr>
            <a:r>
              <a:rPr lang="en-US" altLang="ko-KR" sz="2500" dirty="0" smtClean="0"/>
              <a:t>- </a:t>
            </a:r>
            <a:r>
              <a:rPr lang="ko-KR" altLang="en-US" sz="2500" dirty="0" smtClean="0"/>
              <a:t>법률상 혼인할 수 없는 </a:t>
            </a:r>
            <a:r>
              <a:rPr lang="ko-KR" altLang="en-US" sz="2500" dirty="0" smtClean="0">
                <a:ln>
                  <a:solidFill>
                    <a:srgbClr val="FF5050"/>
                  </a:solidFill>
                </a:ln>
                <a:solidFill>
                  <a:srgbClr val="FF5050"/>
                </a:solidFill>
              </a:rPr>
              <a:t>혈족 또는 인척간</a:t>
            </a:r>
            <a:r>
              <a:rPr lang="ko-KR" altLang="en-US" sz="2500" dirty="0" smtClean="0"/>
              <a:t>에 임신된 경우</a:t>
            </a:r>
          </a:p>
          <a:p>
            <a:pPr marL="0" indent="0">
              <a:buNone/>
            </a:pPr>
            <a:r>
              <a:rPr lang="en-US" altLang="ko-KR" sz="2500" dirty="0" smtClean="0"/>
              <a:t>- </a:t>
            </a:r>
            <a:r>
              <a:rPr lang="ko-KR" altLang="en-US" sz="2500" dirty="0" smtClean="0"/>
              <a:t>임신의 지속이 보건의학적 이유로 </a:t>
            </a:r>
            <a:r>
              <a:rPr lang="ko-KR" altLang="en-US" sz="2500" dirty="0" smtClean="0">
                <a:ln>
                  <a:solidFill>
                    <a:srgbClr val="FF5050"/>
                  </a:solidFill>
                </a:ln>
                <a:solidFill>
                  <a:srgbClr val="FF5050"/>
                </a:solidFill>
              </a:rPr>
              <a:t>모체의 건강</a:t>
            </a:r>
            <a:r>
              <a:rPr lang="ko-KR" altLang="en-US" sz="2500" dirty="0" smtClean="0"/>
              <a:t>을 심히 </a:t>
            </a:r>
            <a:r>
              <a:rPr lang="ko-KR" altLang="en-US" sz="2500" dirty="0" smtClean="0">
                <a:ln>
                  <a:solidFill>
                    <a:srgbClr val="FF5050"/>
                  </a:solidFill>
                </a:ln>
                <a:solidFill>
                  <a:srgbClr val="FF5050"/>
                </a:solidFill>
              </a:rPr>
              <a:t>해</a:t>
            </a:r>
            <a:r>
              <a:rPr lang="ko-KR" altLang="en-US" sz="2500" dirty="0" smtClean="0"/>
              <a:t>하고 있거나 해할 우려가 있는 경우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486275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선택적 유산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사회적 </a:t>
            </a:r>
            <a:r>
              <a:rPr lang="ko-KR" altLang="en-US" dirty="0" err="1" smtClean="0"/>
              <a:t>적응증</a:t>
            </a:r>
            <a:r>
              <a:rPr lang="ko-KR" altLang="en-US" dirty="0" smtClean="0"/>
              <a:t> 및 선택 결정 요구에 의한 </a:t>
            </a:r>
            <a:r>
              <a:rPr lang="ko-KR" altLang="en-US" dirty="0" smtClean="0">
                <a:ln>
                  <a:solidFill>
                    <a:srgbClr val="FF5050"/>
                  </a:solidFill>
                </a:ln>
                <a:solidFill>
                  <a:srgbClr val="FF5050"/>
                </a:solidFill>
              </a:rPr>
              <a:t>여성 권리적 측면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적응증에</a:t>
            </a:r>
            <a:r>
              <a:rPr lang="ko-KR" altLang="en-US" dirty="0" smtClean="0"/>
              <a:t> 의한 인공 유산을 선택적 인공 유산이라고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오늘날 대부분의 유산이 이 범주에 속하고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1256579" y="0"/>
          <a:ext cx="935422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422"/>
              </a:tblGrid>
              <a:tr h="12549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입론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</a:tr>
              <a:tr h="1354893">
                <a:tc>
                  <a:txBody>
                    <a:bodyPr/>
                    <a:lstStyle/>
                    <a:p>
                      <a:pPr algn="ctr" latinLnBrk="1"/>
                      <a:endParaRPr lang="en-US" altLang="ko-KR" sz="2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생명 </a:t>
                      </a:r>
                      <a:endParaRPr lang="en-US" altLang="ko-KR" sz="20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태아의</a:t>
                      </a:r>
                      <a:endParaRPr lang="en-US" altLang="ko-KR" sz="20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06966">
                <a:tc>
                  <a:txBody>
                    <a:bodyPr/>
                    <a:lstStyle/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풍조</a:t>
                      </a:r>
                      <a:endParaRPr lang="en-US" altLang="ko-KR" sz="20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생명경시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8744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성문제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375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결론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96137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3703" y="365125"/>
            <a:ext cx="10515600" cy="1325563"/>
          </a:xfrm>
        </p:spPr>
        <p:txBody>
          <a:bodyPr>
            <a:noAutofit/>
          </a:bodyPr>
          <a:lstStyle/>
          <a:p>
            <a:pPr marL="514350" indent="-514350"/>
            <a:r>
              <a:rPr lang="en-US" altLang="ko-KR" sz="5400" b="1" dirty="0" smtClean="0"/>
              <a:t>1. </a:t>
            </a:r>
            <a:r>
              <a:rPr lang="ko-KR" altLang="en-US" sz="5400" b="1" dirty="0" smtClean="0"/>
              <a:t>태아는 </a:t>
            </a:r>
            <a:r>
              <a:rPr lang="en-US" altLang="ko-KR" sz="5400" b="1" dirty="0" smtClean="0"/>
              <a:t>‘</a:t>
            </a:r>
            <a:r>
              <a:rPr lang="ko-KR" altLang="en-US" sz="5400" b="1" dirty="0" smtClean="0"/>
              <a:t>잉태 순간부터</a:t>
            </a:r>
            <a:r>
              <a:rPr lang="en-US" altLang="ko-KR" sz="5400" b="1" dirty="0" smtClean="0"/>
              <a:t>’ </a:t>
            </a:r>
            <a:r>
              <a:rPr lang="ko-KR" altLang="en-US" sz="5400" b="1" dirty="0" smtClean="0"/>
              <a:t>생명이다</a:t>
            </a:r>
            <a:endParaRPr lang="en-US" altLang="ko-KR" sz="5400" b="1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1256579" y="0"/>
          <a:ext cx="935422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422"/>
              </a:tblGrid>
              <a:tr h="12549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입론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893">
                <a:tc>
                  <a:txBody>
                    <a:bodyPr/>
                    <a:lstStyle/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생명 </a:t>
                      </a:r>
                      <a:endParaRPr lang="en-US" altLang="ko-KR" sz="20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태아의</a:t>
                      </a:r>
                      <a:endParaRPr lang="en-US" altLang="ko-KR" sz="20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</a:tr>
              <a:tr h="1606966">
                <a:tc>
                  <a:txBody>
                    <a:bodyPr/>
                    <a:lstStyle/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풍조</a:t>
                      </a:r>
                      <a:endParaRPr lang="en-US" altLang="ko-KR" sz="20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생명경시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8744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성문제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375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결론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683" y="2554014"/>
            <a:ext cx="674094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arenR"/>
            </a:pPr>
            <a:r>
              <a:rPr lang="ko-KR" altLang="en-US" sz="4400" b="1" spc="-1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생명의 규정</a:t>
            </a:r>
            <a:endParaRPr lang="en-US" altLang="ko-KR" sz="4400" b="1" spc="-1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514350" indent="-514350">
              <a:buAutoNum type="arabicParenR"/>
            </a:pPr>
            <a:endParaRPr lang="en-US" altLang="ko-KR" sz="4400" b="1" spc="-1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514350" indent="-514350">
              <a:buAutoNum type="arabicParenR"/>
            </a:pPr>
            <a:r>
              <a:rPr lang="ko-KR" altLang="en-US" sz="4400" b="1" spc="-1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가장 최우선의 가치</a:t>
            </a:r>
            <a:r>
              <a:rPr lang="en-US" altLang="ko-KR" sz="4400" b="1" spc="-1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‘</a:t>
            </a:r>
            <a:r>
              <a:rPr lang="ko-KR" altLang="en-US" sz="4400" b="1" spc="-1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생명</a:t>
            </a:r>
            <a:r>
              <a:rPr lang="en-US" altLang="ko-KR" sz="4400" b="1" spc="-15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’</a:t>
            </a:r>
          </a:p>
          <a:p>
            <a:pPr marL="514350" indent="-514350"/>
            <a:endParaRPr lang="ko-KR" altLang="en-US" sz="4400" b="1" spc="-15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생명의 규정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204952" y="2135679"/>
            <a:ext cx="1111206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indent="-51435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kumimoji="0" lang="ko-KR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낙태가 허용되는 세계 여러 국가들의 규정</a:t>
            </a:r>
            <a:r>
              <a:rPr lang="en-US" altLang="ko-KR" sz="3200" dirty="0" smtClean="0"/>
              <a:t> </a:t>
            </a:r>
            <a:r>
              <a:rPr lang="en-US" altLang="ko-KR" sz="3200" dirty="0" smtClean="0"/>
              <a:t>:                             </a:t>
            </a:r>
            <a:r>
              <a:rPr lang="ko-KR" altLang="en-US" sz="3200" dirty="0" smtClean="0"/>
              <a:t>스위스 </a:t>
            </a:r>
            <a:r>
              <a:rPr lang="en-US" altLang="ko-KR" sz="3200" dirty="0" smtClean="0"/>
              <a:t>10</a:t>
            </a:r>
            <a:r>
              <a:rPr lang="ko-KR" altLang="en-US" sz="3200" dirty="0" smtClean="0"/>
              <a:t>주 이하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독일 </a:t>
            </a:r>
            <a:r>
              <a:rPr lang="en-US" altLang="ko-KR" sz="3200" dirty="0" smtClean="0"/>
              <a:t>12</a:t>
            </a:r>
            <a:r>
              <a:rPr lang="ko-KR" altLang="en-US" sz="3200" dirty="0" smtClean="0"/>
              <a:t>주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포르투갈 </a:t>
            </a:r>
            <a:r>
              <a:rPr lang="en-US" altLang="ko-KR" sz="3200" dirty="0" smtClean="0"/>
              <a:t>16</a:t>
            </a:r>
            <a:r>
              <a:rPr lang="ko-KR" altLang="en-US" sz="3200" dirty="0" smtClean="0"/>
              <a:t>주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영국 </a:t>
            </a:r>
            <a:r>
              <a:rPr lang="en-US" altLang="ko-KR" sz="3200" dirty="0" smtClean="0"/>
              <a:t>24</a:t>
            </a:r>
            <a:r>
              <a:rPr lang="ko-KR" altLang="en-US" sz="3200" dirty="0" smtClean="0"/>
              <a:t>주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모자보건법 시행령 </a:t>
            </a:r>
            <a:r>
              <a:rPr lang="en-US" altLang="ko-KR" sz="3200" dirty="0" smtClean="0"/>
              <a:t>24</a:t>
            </a:r>
            <a:r>
              <a:rPr lang="ko-KR" altLang="en-US" sz="3200" dirty="0" smtClean="0"/>
              <a:t>주</a:t>
            </a:r>
            <a:r>
              <a:rPr lang="en-US" altLang="ko-KR" sz="3200" dirty="0" smtClean="0"/>
              <a:t>)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ko-KR" altLang="en-US" sz="3200" dirty="0" smtClean="0"/>
              <a:t>태아가 수태된 이후 그 어느 시점을 기준으로 하더라도 그것은 임의적일 수밖에 없음</a:t>
            </a:r>
            <a:endParaRPr lang="en-US" altLang="ko-KR" sz="3200" dirty="0" smtClean="0"/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ko-KR" altLang="en-US" sz="3200" dirty="0" smtClean="0"/>
              <a:t>임의적으로 어떤 기준을 정하는 것은 사회적 합의에 의한 것</a:t>
            </a:r>
            <a:endParaRPr lang="en-US" altLang="ko-KR" sz="3200" dirty="0" smtClean="0"/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US" altLang="ko-KR" sz="3200" dirty="0" smtClean="0"/>
              <a:t>‘</a:t>
            </a:r>
            <a:r>
              <a:rPr lang="ko-KR" altLang="en-US" sz="3200" dirty="0" smtClean="0"/>
              <a:t>생명</a:t>
            </a:r>
            <a:r>
              <a:rPr lang="en-US" altLang="ko-KR" sz="3200" dirty="0" smtClean="0"/>
              <a:t>’</a:t>
            </a:r>
            <a:r>
              <a:rPr lang="ko-KR" altLang="en-US" sz="3200" dirty="0" smtClean="0"/>
              <a:t>이라는 가치를 어떻게 사회적 합의로 규정할 수 있는가</a:t>
            </a:r>
            <a:r>
              <a:rPr lang="en-US" altLang="ko-KR" sz="3200" dirty="0" smtClean="0"/>
              <a:t>?</a:t>
            </a:r>
            <a:endParaRPr lang="ko-KR" altLang="en-US" sz="3200" dirty="0" smtClean="0"/>
          </a:p>
          <a:p>
            <a:pPr marL="514350" marR="0" lvl="0" indent="-51435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256579" y="0"/>
          <a:ext cx="935422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422"/>
              </a:tblGrid>
              <a:tr h="12549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입론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893">
                <a:tc>
                  <a:txBody>
                    <a:bodyPr/>
                    <a:lstStyle/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생명 </a:t>
                      </a:r>
                      <a:endParaRPr lang="en-US" altLang="ko-KR" sz="20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태아의</a:t>
                      </a:r>
                      <a:endParaRPr lang="en-US" altLang="ko-KR" sz="20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</a:tr>
              <a:tr h="1606966">
                <a:tc>
                  <a:txBody>
                    <a:bodyPr/>
                    <a:lstStyle/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풍조</a:t>
                      </a:r>
                      <a:endParaRPr lang="en-US" altLang="ko-KR" sz="20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생명경시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8744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성문제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375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결론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가장 최우선의 가치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생명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5138" y="2661197"/>
            <a:ext cx="10515600" cy="3030154"/>
          </a:xfrm>
        </p:spPr>
        <p:txBody>
          <a:bodyPr>
            <a:normAutofit/>
          </a:bodyPr>
          <a:lstStyle/>
          <a:p>
            <a:pPr marL="514350" lvl="0" indent="-514350">
              <a:buFontTx/>
              <a:buChar char="-"/>
              <a:defRPr/>
            </a:pPr>
            <a:r>
              <a:rPr lang="en-US" altLang="ko-KR" sz="3600" dirty="0" smtClean="0"/>
              <a:t>‘</a:t>
            </a:r>
            <a:r>
              <a:rPr lang="ko-KR" altLang="en-US" sz="3600" dirty="0" smtClean="0"/>
              <a:t>생명</a:t>
            </a:r>
            <a:r>
              <a:rPr lang="en-US" altLang="ko-KR" sz="3600" dirty="0" smtClean="0"/>
              <a:t>’</a:t>
            </a:r>
            <a:r>
              <a:rPr lang="ko-KR" altLang="en-US" sz="3600" dirty="0" smtClean="0"/>
              <a:t>은 최우선의 가치</a:t>
            </a:r>
            <a:endParaRPr lang="en-US" altLang="ko-KR" sz="3600" dirty="0" smtClean="0"/>
          </a:p>
          <a:p>
            <a:pPr marL="514350" lvl="0" indent="-514350">
              <a:buFontTx/>
              <a:buChar char="-"/>
              <a:defRPr/>
            </a:pPr>
            <a:r>
              <a:rPr lang="ko-KR" altLang="en-US" sz="3600" dirty="0" smtClean="0"/>
              <a:t>태아는 </a:t>
            </a:r>
            <a:r>
              <a:rPr lang="en-US" altLang="ko-KR" sz="3600" dirty="0" smtClean="0"/>
              <a:t>‘</a:t>
            </a:r>
            <a:r>
              <a:rPr lang="ko-KR" altLang="en-US" sz="3600" dirty="0" smtClean="0"/>
              <a:t>불법으로 생명의 침해를 당하지 않을 권리</a:t>
            </a:r>
            <a:r>
              <a:rPr lang="en-US" altLang="ko-KR" sz="3600" dirty="0" smtClean="0"/>
              <a:t>’</a:t>
            </a:r>
            <a:r>
              <a:rPr lang="ko-KR" altLang="en-US" sz="3600" dirty="0" smtClean="0"/>
              <a:t>인 </a:t>
            </a:r>
            <a:r>
              <a:rPr lang="en-US" altLang="ko-KR" sz="3600" dirty="0" smtClean="0"/>
              <a:t>‘</a:t>
            </a:r>
            <a:r>
              <a:rPr lang="ko-KR" altLang="en-US" sz="3600" dirty="0" smtClean="0"/>
              <a:t>생명권</a:t>
            </a:r>
            <a:r>
              <a:rPr lang="en-US" altLang="ko-KR" sz="3600" dirty="0" smtClean="0"/>
              <a:t>’</a:t>
            </a:r>
            <a:r>
              <a:rPr lang="ko-KR" altLang="en-US" sz="3600" dirty="0" smtClean="0"/>
              <a:t>을 가짐</a:t>
            </a:r>
            <a:endParaRPr lang="en-US" altLang="ko-KR" sz="3600" dirty="0" smtClean="0"/>
          </a:p>
          <a:p>
            <a:pPr marL="514350" lvl="0" indent="-514350">
              <a:buFontTx/>
              <a:buChar char="-"/>
              <a:defRPr/>
            </a:pPr>
            <a:r>
              <a:rPr lang="ko-KR" altLang="en-US" sz="3600" dirty="0" smtClean="0"/>
              <a:t>산모의 질 높은 삶을 살 권리 </a:t>
            </a:r>
            <a:r>
              <a:rPr lang="en-US" altLang="ko-KR" sz="3600" dirty="0" smtClean="0"/>
              <a:t>&lt; </a:t>
            </a:r>
            <a:r>
              <a:rPr lang="ko-KR" altLang="en-US" sz="3600" dirty="0" smtClean="0"/>
              <a:t>태아의 생명권</a:t>
            </a:r>
            <a:endParaRPr lang="en-US" altLang="ko-KR" sz="36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256579" y="0"/>
          <a:ext cx="935422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422"/>
              </a:tblGrid>
              <a:tr h="12549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입론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893">
                <a:tc>
                  <a:txBody>
                    <a:bodyPr/>
                    <a:lstStyle/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생명 </a:t>
                      </a:r>
                      <a:endParaRPr lang="en-US" altLang="ko-KR" sz="20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태아의</a:t>
                      </a:r>
                      <a:endParaRPr lang="en-US" altLang="ko-KR" sz="20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</a:tr>
              <a:tr h="1606966">
                <a:tc>
                  <a:txBody>
                    <a:bodyPr/>
                    <a:lstStyle/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풍조</a:t>
                      </a:r>
                      <a:endParaRPr lang="en-US" altLang="ko-KR" sz="20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생명경시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8744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성문제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375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결론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1256579" y="0"/>
          <a:ext cx="935422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422"/>
              </a:tblGrid>
              <a:tr h="125493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입론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4893">
                <a:tc>
                  <a:txBody>
                    <a:bodyPr/>
                    <a:lstStyle/>
                    <a:p>
                      <a:pPr algn="ctr" latinLnBrk="1"/>
                      <a:endParaRPr lang="en-US" altLang="ko-KR" sz="2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생명 </a:t>
                      </a:r>
                      <a:endParaRPr lang="en-US" altLang="ko-KR" sz="20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태아의</a:t>
                      </a:r>
                      <a:endParaRPr lang="en-US" altLang="ko-KR" sz="2000" b="0" cap="none" spc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06966">
                <a:tc>
                  <a:txBody>
                    <a:bodyPr/>
                    <a:lstStyle/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endParaRPr lang="en-US" altLang="ko-KR" sz="2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풍조</a:t>
                      </a:r>
                      <a:endParaRPr lang="en-US" altLang="ko-KR" sz="20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생명경시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</a:tr>
              <a:tr h="148744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성문제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375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cap="none" spc="0" dirty="0" smtClean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cap="none" spc="0" dirty="0" smtClean="0">
                          <a:ln w="17780" cmpd="sng">
                            <a:noFill/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effectLst>
                            <a:outerShdw blurRad="55000" dist="50800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결론</a:t>
                      </a:r>
                      <a:endParaRPr lang="ko-KR" altLang="en-US" sz="2000" b="0" cap="none" spc="0" dirty="0">
                        <a:ln w="17780" cmpd="sng">
                          <a:noFill/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effectLst>
                          <a:outerShdw blurRad="55000" dist="50800" dir="5400000" algn="tl">
                            <a:srgbClr val="000000">
                              <a:alpha val="33000"/>
                            </a:srgb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vert="eaVert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제목 15"/>
          <p:cNvSpPr>
            <a:spLocks noGrp="1"/>
          </p:cNvSpPr>
          <p:nvPr>
            <p:ph type="title"/>
          </p:nvPr>
        </p:nvSpPr>
        <p:spPr>
          <a:xfrm>
            <a:off x="315311" y="286297"/>
            <a:ext cx="11353800" cy="1325563"/>
          </a:xfrm>
        </p:spPr>
        <p:txBody>
          <a:bodyPr>
            <a:noAutofit/>
          </a:bodyPr>
          <a:lstStyle/>
          <a:p>
            <a:r>
              <a:rPr lang="en-US" altLang="ko-KR" sz="5400" dirty="0" smtClean="0"/>
              <a:t>2. </a:t>
            </a:r>
            <a:r>
              <a:rPr lang="ko-KR" altLang="en-US" sz="5400" dirty="0" smtClean="0"/>
              <a:t>낙태 허용 시 생명 경시 풍조 조장</a:t>
            </a:r>
            <a:endParaRPr lang="ko-KR" altLang="en-US" sz="5400" dirty="0"/>
          </a:p>
        </p:txBody>
      </p:sp>
      <p:sp>
        <p:nvSpPr>
          <p:cNvPr id="19" name="내용 개체 틀 18"/>
          <p:cNvSpPr>
            <a:spLocks noGrp="1"/>
          </p:cNvSpPr>
          <p:nvPr>
            <p:ph idx="1"/>
          </p:nvPr>
        </p:nvSpPr>
        <p:spPr>
          <a:xfrm>
            <a:off x="759372" y="2330123"/>
            <a:ext cx="10515600" cy="3329699"/>
          </a:xfrm>
        </p:spPr>
        <p:txBody>
          <a:bodyPr>
            <a:normAutofit lnSpcReduction="10000"/>
          </a:bodyPr>
          <a:lstStyle/>
          <a:p>
            <a:pPr marL="742950" indent="-742950">
              <a:buAutoNum type="arabicParenR"/>
            </a:pPr>
            <a:r>
              <a:rPr lang="ko-KR" altLang="en-US" sz="4400" dirty="0" smtClean="0"/>
              <a:t>살인을 정당화</a:t>
            </a:r>
            <a:endParaRPr lang="en-US" altLang="ko-KR" sz="4400" dirty="0" smtClean="0"/>
          </a:p>
          <a:p>
            <a:pPr marL="742950" indent="-742950">
              <a:buAutoNum type="arabicParenR"/>
            </a:pPr>
            <a:endParaRPr lang="en-US" altLang="ko-KR" sz="4400" dirty="0" smtClean="0"/>
          </a:p>
          <a:p>
            <a:pPr>
              <a:buNone/>
            </a:pPr>
            <a:r>
              <a:rPr lang="en-US" altLang="ko-KR" sz="4400" dirty="0" smtClean="0"/>
              <a:t>2) </a:t>
            </a:r>
            <a:r>
              <a:rPr lang="ko-KR" altLang="en-US" sz="4400" dirty="0" smtClean="0"/>
              <a:t>태아에 대한 차별</a:t>
            </a:r>
            <a:endParaRPr lang="en-US" altLang="ko-KR" sz="4400" dirty="0" smtClean="0"/>
          </a:p>
          <a:p>
            <a:pPr>
              <a:buNone/>
            </a:pPr>
            <a:endParaRPr lang="en-US" altLang="ko-KR" sz="4400" dirty="0" smtClean="0"/>
          </a:p>
          <a:p>
            <a:pPr>
              <a:buNone/>
            </a:pPr>
            <a:r>
              <a:rPr lang="en-US" altLang="ko-KR" sz="4400" dirty="0" smtClean="0"/>
              <a:t>3) </a:t>
            </a:r>
            <a:r>
              <a:rPr lang="ko-KR" altLang="en-US" sz="4400" dirty="0" smtClean="0"/>
              <a:t>의료윤리의 타락</a:t>
            </a:r>
            <a:endParaRPr lang="en-US" altLang="ko-KR" sz="4400" dirty="0" smtClean="0"/>
          </a:p>
          <a:p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397714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명조 ExtraBold"/>
        <a:ea typeface="나눔명조 ExtraBold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b="1" spc="-150" dirty="0" smtClean="0">
            <a:solidFill>
              <a:srgbClr val="FF5050">
                <a:alpha val="60000"/>
              </a:srgbClr>
            </a:solidFill>
            <a:latin typeface="나눔명조" panose="02020603020101020101" pitchFamily="18" charset="-127"/>
            <a:ea typeface="나눔명조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519</Words>
  <Application>Microsoft Office PowerPoint</Application>
  <PresentationFormat>사용자 지정</PresentationFormat>
  <Paragraphs>277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임신중절은 허용되어야 하는가</vt:lpstr>
      <vt:lpstr>슬라이드 2</vt:lpstr>
      <vt:lpstr> 임신중절, 낙태, 인공유산의 정의</vt:lpstr>
      <vt:lpstr>낙태 시행 현황</vt:lpstr>
      <vt:lpstr>낙태의 종류</vt:lpstr>
      <vt:lpstr>1. 태아는 ‘잉태 순간부터’ 생명이다</vt:lpstr>
      <vt:lpstr>1) 생명의 규정</vt:lpstr>
      <vt:lpstr>2) 가장 최우선의 가치, ‘생명’</vt:lpstr>
      <vt:lpstr>2. 낙태 허용 시 생명 경시 풍조 조장</vt:lpstr>
      <vt:lpstr>슬라이드 10</vt:lpstr>
      <vt:lpstr>슬라이드 11</vt:lpstr>
      <vt:lpstr>슬라이드 12</vt:lpstr>
      <vt:lpstr>슬라이드 13</vt:lpstr>
      <vt:lpstr>3. 낙태 허용 시 예상되는 성 문제</vt:lpstr>
      <vt:lpstr>슬라이드 15</vt:lpstr>
      <vt:lpstr>성의 가치 하락</vt:lpstr>
      <vt:lpstr>슬라이드 17</vt:lpstr>
      <vt:lpstr>따라서,  임신 중절은  반대되어야 합니다</vt:lpstr>
      <vt:lpstr>슬라이드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임신중절은 허용되어야 하는가</dc:title>
  <dc:creator>user</dc:creator>
  <cp:lastModifiedBy>조우진</cp:lastModifiedBy>
  <cp:revision>32</cp:revision>
  <dcterms:created xsi:type="dcterms:W3CDTF">2014-05-22T14:34:07Z</dcterms:created>
  <dcterms:modified xsi:type="dcterms:W3CDTF">2014-05-22T21:56:15Z</dcterms:modified>
</cp:coreProperties>
</file>