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1040F0-6BE2-4F40-8FC4-B964AE71EA73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3262D6-F839-4E12-A558-500517725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040F0-6BE2-4F40-8FC4-B964AE71EA73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262D6-F839-4E12-A558-500517725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040F0-6BE2-4F40-8FC4-B964AE71EA73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262D6-F839-4E12-A558-500517725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040F0-6BE2-4F40-8FC4-B964AE71EA73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262D6-F839-4E12-A558-500517725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040F0-6BE2-4F40-8FC4-B964AE71EA73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262D6-F839-4E12-A558-500517725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040F0-6BE2-4F40-8FC4-B964AE71EA73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262D6-F839-4E12-A558-500517725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040F0-6BE2-4F40-8FC4-B964AE71EA73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262D6-F839-4E12-A558-500517725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040F0-6BE2-4F40-8FC4-B964AE71EA73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262D6-F839-4E12-A558-500517725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040F0-6BE2-4F40-8FC4-B964AE71EA73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262D6-F839-4E12-A558-500517725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71040F0-6BE2-4F40-8FC4-B964AE71EA73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3262D6-F839-4E12-A558-500517725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1040F0-6BE2-4F40-8FC4-B964AE71EA73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3262D6-F839-4E12-A558-5005177253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1040F0-6BE2-4F40-8FC4-B964AE71EA73}" type="datetimeFigureOut">
              <a:rPr lang="ko-KR" altLang="en-US" smtClean="0"/>
              <a:t>2014-09-23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3262D6-F839-4E12-A558-5005177253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공리주의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공리주의를 비용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편익 </a:t>
            </a:r>
            <a:r>
              <a:rPr lang="ko-KR" altLang="en-US" dirty="0" smtClean="0"/>
              <a:t>분석에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흡연에 따른 의료비용 증가를 우려한 체코정부의 세금인상방안에 대한 </a:t>
            </a:r>
            <a:r>
              <a:rPr lang="ko-KR" altLang="en-US" dirty="0" err="1" smtClean="0"/>
              <a:t>필립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모리스의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대응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정부는 흡연으로 손해가 아닌 이익을 본다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왜냐하면 담배에서 에서 거둬들이는 조세 수입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흡연자의 조기사망에 따른 예산 절감 등을 계산하면 국가는 연간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억 </a:t>
            </a:r>
            <a:r>
              <a:rPr lang="en-US" altLang="ko-KR" dirty="0" smtClean="0">
                <a:sym typeface="Wingdings" pitchFamily="2" charset="2"/>
              </a:rPr>
              <a:t>4700</a:t>
            </a:r>
            <a:r>
              <a:rPr lang="ko-KR" altLang="en-US" dirty="0" smtClean="0">
                <a:sym typeface="Wingdings" pitchFamily="2" charset="2"/>
              </a:rPr>
              <a:t>만 달러의 순수익을 올릴 수 있다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ko-KR" altLang="en-US" dirty="0" smtClean="0">
                <a:sym typeface="Wingdings" pitchFamily="2" charset="2"/>
              </a:rPr>
              <a:t>이러한 계산은 공리주의적인가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r>
              <a:rPr lang="ko-KR" altLang="en-US" dirty="0" smtClean="0">
                <a:sym typeface="Wingdings" pitchFamily="2" charset="2"/>
              </a:rPr>
              <a:t>공중보건과 </a:t>
            </a:r>
            <a:r>
              <a:rPr lang="ko-KR" altLang="en-US" dirty="0" smtClean="0">
                <a:sym typeface="Wingdings" pitchFamily="2" charset="2"/>
              </a:rPr>
              <a:t>인간의 행복에 미치는 </a:t>
            </a:r>
            <a:r>
              <a:rPr lang="ko-KR" altLang="en-US" dirty="0" smtClean="0">
                <a:sym typeface="Wingdings" pitchFamily="2" charset="2"/>
              </a:rPr>
              <a:t>영향</a:t>
            </a:r>
            <a:r>
              <a:rPr lang="ko-KR" altLang="en-US" dirty="0" smtClean="0">
                <a:sym typeface="Wingdings" pitchFamily="2" charset="2"/>
              </a:rPr>
              <a:t>을 </a:t>
            </a:r>
            <a:r>
              <a:rPr lang="ko-KR" altLang="en-US" dirty="0" smtClean="0">
                <a:sym typeface="Wingdings" pitchFamily="2" charset="2"/>
              </a:rPr>
              <a:t>비롯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err="1" smtClean="0">
                <a:sym typeface="Wingdings" pitchFamily="2" charset="2"/>
              </a:rPr>
              <a:t>벤담의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utility</a:t>
            </a:r>
            <a:r>
              <a:rPr lang="ko-KR" altLang="en-US" dirty="0" smtClean="0">
                <a:sym typeface="Wingdings" pitchFamily="2" charset="2"/>
              </a:rPr>
              <a:t>에는 생명에 대한 관심사도 포함된다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흡연자와 가족이 치러야 하는 비용도 포함되어야</a:t>
            </a:r>
            <a:r>
              <a:rPr lang="en-US" altLang="ko-KR" dirty="0" smtClean="0">
                <a:sym typeface="Wingdings" pitchFamily="2" charset="2"/>
              </a:rPr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8D32-BB92-4246-8D60-B8E9928B263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생명의 가치 계산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미국환경보호국</a:t>
            </a:r>
            <a:r>
              <a:rPr lang="en-US" altLang="ko-KR" dirty="0" smtClean="0"/>
              <a:t>(2003) : </a:t>
            </a:r>
            <a:r>
              <a:rPr lang="ko-KR" altLang="en-US" dirty="0" smtClean="0"/>
              <a:t>공기를 정화해 살릴 수 있는 목숨의 가치는 보통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</a:t>
            </a:r>
            <a:r>
              <a:rPr lang="en-US" altLang="ko-KR" dirty="0" smtClean="0"/>
              <a:t>370</a:t>
            </a:r>
            <a:r>
              <a:rPr lang="ko-KR" altLang="en-US" dirty="0" smtClean="0"/>
              <a:t>만 달러지만</a:t>
            </a:r>
            <a:r>
              <a:rPr lang="en-US" altLang="ko-KR" dirty="0" smtClean="0"/>
              <a:t>, 70</a:t>
            </a:r>
            <a:r>
              <a:rPr lang="ko-KR" altLang="en-US" dirty="0" smtClean="0"/>
              <a:t>세가 넘는 노인은 </a:t>
            </a:r>
            <a:r>
              <a:rPr lang="en-US" altLang="ko-KR" dirty="0" smtClean="0"/>
              <a:t>230</a:t>
            </a:r>
            <a:r>
              <a:rPr lang="ko-KR" altLang="en-US" dirty="0" smtClean="0"/>
              <a:t>만 달러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 </a:t>
            </a:r>
            <a:r>
              <a:rPr lang="ko-KR" altLang="en-US" dirty="0" smtClean="0"/>
              <a:t>노인의 목숨은 젊은 사람의 목숨을 구할 때보다 공리가 적다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1974</a:t>
            </a:r>
            <a:r>
              <a:rPr lang="ko-KR" altLang="en-US" dirty="0" smtClean="0"/>
              <a:t>년 미국의회 시속</a:t>
            </a:r>
            <a:r>
              <a:rPr lang="en-US" altLang="ko-KR" dirty="0" smtClean="0"/>
              <a:t>55</a:t>
            </a:r>
            <a:r>
              <a:rPr lang="ko-KR" altLang="en-US" dirty="0" smtClean="0"/>
              <a:t>마일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</a:t>
            </a:r>
            <a:r>
              <a:rPr lang="en-US" altLang="ko-KR" dirty="0" smtClean="0"/>
              <a:t>89</a:t>
            </a:r>
            <a:r>
              <a:rPr lang="ko-KR" altLang="en-US" dirty="0" smtClean="0"/>
              <a:t>킬로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제한 속도 </a:t>
            </a:r>
            <a:r>
              <a:rPr lang="en-US" altLang="ko-KR" dirty="0" smtClean="0">
                <a:sym typeface="Wingdings" pitchFamily="2" charset="2"/>
              </a:rPr>
              <a:t> 1980</a:t>
            </a:r>
            <a:r>
              <a:rPr lang="ko-KR" altLang="en-US" dirty="0" smtClean="0">
                <a:sym typeface="Wingdings" pitchFamily="2" charset="2"/>
              </a:rPr>
              <a:t>년대 시속</a:t>
            </a:r>
            <a:r>
              <a:rPr lang="en-US" altLang="ko-KR" dirty="0" smtClean="0">
                <a:sym typeface="Wingdings" pitchFamily="2" charset="2"/>
              </a:rPr>
              <a:t>65</a:t>
            </a:r>
            <a:r>
              <a:rPr lang="ko-KR" altLang="en-US" dirty="0" smtClean="0">
                <a:sym typeface="Wingdings" pitchFamily="2" charset="2"/>
              </a:rPr>
              <a:t>마일로 상향조정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시간절약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사망자수 증가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경제학자의 분석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운전 속도를 높이는 편의를 위해 목숨의 가치를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인당 </a:t>
            </a:r>
            <a:r>
              <a:rPr lang="en-US" altLang="ko-KR" dirty="0" smtClean="0">
                <a:sym typeface="Wingdings" pitchFamily="2" charset="2"/>
              </a:rPr>
              <a:t>154</a:t>
            </a:r>
            <a:r>
              <a:rPr lang="ko-KR" altLang="en-US" dirty="0" smtClean="0">
                <a:sym typeface="Wingdings" pitchFamily="2" charset="2"/>
              </a:rPr>
              <a:t>만 달러로 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8D32-BB92-4246-8D60-B8E9928B263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쾌락의 양이 동일하다면 압정놀이나 詩나 그게 그거다</a:t>
            </a:r>
            <a:r>
              <a:rPr lang="en-US" altLang="ko-KR" dirty="0" smtClean="0"/>
              <a:t>”(</a:t>
            </a:r>
            <a:r>
              <a:rPr lang="ko-KR" altLang="en-US" dirty="0" smtClean="0"/>
              <a:t>벤담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이 </a:t>
            </a:r>
            <a:r>
              <a:rPr lang="ko-KR" altLang="en-US" dirty="0" smtClean="0"/>
              <a:t>경험이 저 경험보다 </a:t>
            </a:r>
            <a:r>
              <a:rPr lang="ko-KR" altLang="en-US" dirty="0" smtClean="0">
                <a:solidFill>
                  <a:srgbClr val="FF0000"/>
                </a:solidFill>
              </a:rPr>
              <a:t>더 나은가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못한가</a:t>
            </a:r>
            <a:r>
              <a:rPr lang="ko-KR" altLang="en-US" dirty="0" smtClean="0"/>
              <a:t>를 판단하는 유일한 기준은 그로 인한 </a:t>
            </a:r>
            <a:r>
              <a:rPr lang="ko-KR" altLang="en-US" dirty="0" smtClean="0">
                <a:solidFill>
                  <a:srgbClr val="FF0000"/>
                </a:solidFill>
              </a:rPr>
              <a:t>쾌락이나 고통의 강도와 지속성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벤담</a:t>
            </a:r>
            <a:r>
              <a:rPr lang="ko-KR" altLang="en-US" dirty="0" err="1" smtClean="0"/>
              <a:t>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공리주의가 호소력을 갖는 이유이기도 하다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사람들의 취향을 있는 그대로 받아들일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그것의 도덕적 가치를 심판하지 않는다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모든 취향은 동등하게 계산된다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/>
              <a:t>어</a:t>
            </a:r>
            <a:r>
              <a:rPr lang="ko-KR" altLang="en-US" dirty="0" smtClean="0"/>
              <a:t>떤 </a:t>
            </a:r>
            <a:r>
              <a:rPr lang="ko-KR" altLang="en-US" dirty="0" smtClean="0"/>
              <a:t>이는 </a:t>
            </a:r>
            <a:r>
              <a:rPr lang="ko-KR" altLang="en-US" dirty="0" err="1" smtClean="0"/>
              <a:t>모짜르트를</a:t>
            </a:r>
            <a:r>
              <a:rPr lang="ko-KR" altLang="en-US" dirty="0" smtClean="0"/>
              <a:t> 좋아하고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어떤 이는 마돈나를 좋아한다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쾌락의 질적 차이란 없다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과연 누가 이 쾌락이 저 쾌락보다 더 고급이라거나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가치 있다거나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고상하다고 말할 수 있는가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벤담은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선호도</a:t>
            </a:r>
            <a:r>
              <a:rPr lang="ko-KR" altLang="en-US" dirty="0" smtClean="0"/>
              <a:t>를 따지지 않고 모두 더해서 어떤 법이 필요한가를 결정하려고 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모든 가치를 계량하고 비교할 수 있다는 믿음</a:t>
            </a:r>
            <a:endParaRPr lang="en-US" altLang="ko-KR" dirty="0" smtClean="0"/>
          </a:p>
          <a:p>
            <a:r>
              <a:rPr lang="ko-KR" altLang="en-US" dirty="0" smtClean="0"/>
              <a:t>그렇다면 렘브란트 그림을 감상하기보다는 투견을 보고 싶어 하는 사람이 더 많다면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사회는 미술관보다는 </a:t>
            </a:r>
            <a:r>
              <a:rPr lang="ko-KR" altLang="en-US" dirty="0" err="1" smtClean="0"/>
              <a:t>투견장에</a:t>
            </a:r>
            <a:r>
              <a:rPr lang="ko-KR" altLang="en-US" dirty="0" smtClean="0"/>
              <a:t> 보조금을 지급해야 하는가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쾌락에도 </a:t>
            </a:r>
            <a:r>
              <a:rPr lang="ko-KR" altLang="en-US" dirty="0" smtClean="0">
                <a:solidFill>
                  <a:srgbClr val="FF0000"/>
                </a:solidFill>
              </a:rPr>
              <a:t>고급 </a:t>
            </a:r>
            <a:r>
              <a:rPr lang="ko-KR" altLang="en-US" dirty="0" smtClean="0">
                <a:solidFill>
                  <a:srgbClr val="FF0000"/>
                </a:solidFill>
              </a:rPr>
              <a:t>쾌락과 저급 쾌락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있지 않을까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 둘을 구별할 수 있지 않을까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r>
              <a:rPr lang="ko-KR" altLang="en-US" dirty="0" smtClean="0"/>
              <a:t>콜로세움에서 그리스도인을 사자 우리에 던진 로마인의 경우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/>
              <a:t>인간의 생명권을 침해한다는 이유만이 아니라 비뚤어진 </a:t>
            </a:r>
            <a:r>
              <a:rPr lang="ko-KR" altLang="en-US" dirty="0" smtClean="0"/>
              <a:t>쾌락을 충족한다는 이유에서 반대하는 사람도 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밀JohnStuartM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212976"/>
            <a:ext cx="3008376" cy="34838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질적 공리주의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존 </a:t>
            </a:r>
            <a:r>
              <a:rPr lang="ko-KR" altLang="en-US" dirty="0" err="1" smtClean="0"/>
              <a:t>스튜어트</a:t>
            </a:r>
            <a:r>
              <a:rPr lang="ko-KR" altLang="en-US" dirty="0" smtClean="0"/>
              <a:t> 밀</a:t>
            </a:r>
            <a:r>
              <a:rPr lang="en-US" altLang="ko-KR" dirty="0" smtClean="0"/>
              <a:t>(John Stuart Mill, 1806-1873) – </a:t>
            </a:r>
            <a:r>
              <a:rPr lang="ko-KR" altLang="en-US" dirty="0" err="1" smtClean="0"/>
              <a:t>벤담을</a:t>
            </a:r>
            <a:r>
              <a:rPr lang="ko-KR" altLang="en-US" dirty="0" smtClean="0"/>
              <a:t> 계승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질적으로 상이한 쾌락이 있음을 인정해야 한다고 주장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만족하는 돼지보다는 불만족스러운 사람이 더 낫고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만족하는 바보보다는 불만족스러운 소크라테스가 더 낫다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8D32-BB92-4246-8D60-B8E9928B263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어떤 쾌락이 질적으로 더 우수한지 어떻게 알 수 있을까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밀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</a:rPr>
              <a:t>테스트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두 가지 쾌락이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둘을 모두 경험한 사람들 전부 또는 거의 전부가 어느 하나를 절대적으로 좋아한다면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그것을 좋아해야 한다는 도덕적 의무감 따위와는 상관없이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그것이 더 </a:t>
            </a:r>
            <a:r>
              <a:rPr lang="ko-KR" altLang="en-US" dirty="0" smtClean="0">
                <a:solidFill>
                  <a:srgbClr val="FF0000"/>
                </a:solidFill>
              </a:rPr>
              <a:t>바람직한 쾌락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.”</a:t>
            </a:r>
          </a:p>
          <a:p>
            <a:r>
              <a:rPr lang="ko-KR" altLang="en-US" dirty="0" smtClean="0"/>
              <a:t>그러</a:t>
            </a:r>
            <a:r>
              <a:rPr lang="ko-KR" altLang="en-US" dirty="0" smtClean="0"/>
              <a:t>나 </a:t>
            </a:r>
            <a:r>
              <a:rPr lang="ko-KR" altLang="en-US" dirty="0" smtClean="0"/>
              <a:t>우리는 대개 고급 쾌락보다 저급 쾌락을 더 좋아하지 않는가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어떤 행위가 </a:t>
            </a:r>
            <a:r>
              <a:rPr lang="ko-KR" altLang="en-US" dirty="0" smtClean="0">
                <a:solidFill>
                  <a:srgbClr val="FF0000"/>
                </a:solidFill>
              </a:rPr>
              <a:t>더 가치 있어서가 아니라 그저 즐겁기 때문에 더 좋아하는 경우</a:t>
            </a:r>
            <a:r>
              <a:rPr lang="ko-KR" altLang="en-US" dirty="0" smtClean="0"/>
              <a:t>도 있지 않은가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쾌락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가장 많이 느끼는 것이 무엇이며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고급이라거나 가치 있다고 느끼는 것은 무엇인가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밀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테스트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고급 능력을 가진 사람은 그보다 못한 능력을 가진 사람보다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더 </a:t>
            </a:r>
            <a:r>
              <a:rPr lang="ko-KR" altLang="en-US" dirty="0" smtClean="0"/>
              <a:t>많은 노력을 해야 행복해질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어쩌면 더 심한 고생을 해야 할 수도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그런 어려움에도 불구하고 저급하다고 여겨지는 존재로 떨어지고픈 마음은 추호도 없다</a:t>
            </a:r>
            <a:r>
              <a:rPr lang="en-US" altLang="ko-KR" dirty="0" smtClean="0"/>
              <a:t>.”</a:t>
            </a:r>
          </a:p>
          <a:p>
            <a:r>
              <a:rPr lang="ko-KR" altLang="en-US" dirty="0" smtClean="0"/>
              <a:t>왜 </a:t>
            </a:r>
            <a:r>
              <a:rPr lang="ko-KR" altLang="en-US" dirty="0" smtClean="0"/>
              <a:t>그러한가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셰익스피어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심슨</a:t>
            </a:r>
            <a:r>
              <a:rPr lang="ko-KR" altLang="en-US" dirty="0" smtClean="0"/>
              <a:t> 가족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자유와 개인의 자립에 대한 애정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과 관련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그것을 가장 적절히 표현하는 말은 </a:t>
            </a:r>
            <a:r>
              <a:rPr lang="ko-KR" altLang="en-US" dirty="0" smtClean="0">
                <a:solidFill>
                  <a:srgbClr val="FF0000"/>
                </a:solidFill>
              </a:rPr>
              <a:t>존엄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인간이라면 누구나 어떤 형태로든 존엄하다</a:t>
            </a:r>
            <a:r>
              <a:rPr lang="en-US" altLang="ko-KR" dirty="0" smtClean="0"/>
              <a:t>”</a:t>
            </a:r>
          </a:p>
          <a:p>
            <a:r>
              <a:rPr lang="ko-KR" altLang="en-US" dirty="0" smtClean="0"/>
              <a:t>고급 능력에 대한 밀의 신뢰</a:t>
            </a:r>
            <a:r>
              <a:rPr lang="en-US" altLang="ko-KR" dirty="0" smtClean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BUT </a:t>
            </a:r>
            <a:r>
              <a:rPr lang="ko-KR" altLang="en-US" dirty="0" smtClean="0"/>
              <a:t>욕구는 더 이상 무엇이 고상하고 무엇이 저급인지를 판단하는 유일한 기준이 되지 못한다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그 </a:t>
            </a:r>
            <a:r>
              <a:rPr lang="ko-KR" altLang="en-US" dirty="0" smtClean="0"/>
              <a:t>기준은 </a:t>
            </a:r>
            <a:r>
              <a:rPr lang="ko-KR" altLang="en-US" dirty="0" smtClean="0"/>
              <a:t>우리의 </a:t>
            </a:r>
            <a:r>
              <a:rPr lang="ko-KR" altLang="en-US" dirty="0" smtClean="0">
                <a:solidFill>
                  <a:srgbClr val="FF0000"/>
                </a:solidFill>
              </a:rPr>
              <a:t>바람과 욕구</a:t>
            </a:r>
            <a:r>
              <a:rPr lang="ko-KR" altLang="en-US" dirty="0" smtClean="0"/>
              <a:t>와는 별개인 인간의 </a:t>
            </a:r>
            <a:r>
              <a:rPr lang="ko-KR" altLang="en-US" dirty="0" smtClean="0">
                <a:solidFill>
                  <a:srgbClr val="FF0000"/>
                </a:solidFill>
              </a:rPr>
              <a:t>존엄성이라는 </a:t>
            </a:r>
            <a:r>
              <a:rPr lang="ko-KR" altLang="en-US" dirty="0" smtClean="0">
                <a:solidFill>
                  <a:srgbClr val="FF0000"/>
                </a:solidFill>
              </a:rPr>
              <a:t>이상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나온다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햄릿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위대한 예술이라고 판단하는 이유는 그보다 못한 오락거리보다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햄릿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더 좋아해서가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그것이 고급 능력을 끌어내고 더 인간답게 만들기 때문이다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f0144582_50e3ed04edf1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1884</a:t>
            </a:r>
            <a:r>
              <a:rPr lang="ko-KR" altLang="en-US" dirty="0" smtClean="0"/>
              <a:t>년 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영국 선원 </a:t>
            </a:r>
            <a:r>
              <a:rPr lang="ko-KR" altLang="en-US" dirty="0" smtClean="0"/>
              <a:t>네 명이 </a:t>
            </a:r>
            <a:r>
              <a:rPr lang="ko-KR" altLang="en-US" dirty="0" smtClean="0"/>
              <a:t>작은 구명보트에 올라탄 채 육지에서 </a:t>
            </a:r>
            <a:r>
              <a:rPr lang="en-US" altLang="ko-KR" dirty="0" smtClean="0"/>
              <a:t>1600</a:t>
            </a:r>
            <a:r>
              <a:rPr lang="ko-KR" altLang="en-US" dirty="0" smtClean="0"/>
              <a:t>킬로미터 떨어진 남대서양을 표류했다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이들이 타고 있던 </a:t>
            </a:r>
            <a:r>
              <a:rPr lang="ko-KR" altLang="en-US" dirty="0" err="1" smtClean="0"/>
              <a:t>미뇨네트호는</a:t>
            </a:r>
            <a:r>
              <a:rPr lang="ko-KR" altLang="en-US" dirty="0" smtClean="0"/>
              <a:t> 폭풍에 떠내려갔고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구명보트에는 달랑 </a:t>
            </a:r>
            <a:r>
              <a:rPr lang="ko-KR" altLang="en-US" dirty="0" err="1" smtClean="0"/>
              <a:t>순무</a:t>
            </a:r>
            <a:r>
              <a:rPr lang="ko-KR" altLang="en-US" dirty="0" smtClean="0"/>
              <a:t> 통조림 캔 </a:t>
            </a:r>
            <a:r>
              <a:rPr lang="ko-KR" altLang="en-US" dirty="0" smtClean="0"/>
              <a:t>두 개뿐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마실 물도 없었다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토머스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더들리가</a:t>
            </a:r>
            <a:r>
              <a:rPr lang="ko-KR" altLang="en-US" dirty="0" smtClean="0"/>
              <a:t> 선장이었고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에드윈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스티븐슨은</a:t>
            </a:r>
            <a:r>
              <a:rPr lang="ko-KR" altLang="en-US" dirty="0" smtClean="0"/>
              <a:t> 일등 항해사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에드먼즈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브룩스는</a:t>
            </a:r>
            <a:r>
              <a:rPr lang="ko-KR" altLang="en-US" dirty="0" smtClean="0"/>
              <a:t> 일반 선원이었다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신문은 이들이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모두 훌륭한 사람들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이었다고 전했다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 번째 </a:t>
            </a:r>
            <a:r>
              <a:rPr lang="ko-KR" altLang="en-US" dirty="0" smtClean="0"/>
              <a:t>승무원은 잡무를 보던 열일곱 살 남자아이 리처드 </a:t>
            </a:r>
            <a:r>
              <a:rPr lang="ko-KR" altLang="en-US" dirty="0" err="1" smtClean="0"/>
              <a:t>파커였다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고아인 </a:t>
            </a:r>
            <a:r>
              <a:rPr lang="ko-KR" altLang="en-US" dirty="0" err="1" smtClean="0"/>
              <a:t>파커는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긴 항해를 </a:t>
            </a:r>
            <a:r>
              <a:rPr lang="ko-KR" altLang="en-US" dirty="0" smtClean="0"/>
              <a:t>떠나기는 이번이 처음이었다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8D32-BB92-4246-8D60-B8E9928B263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표류한지 </a:t>
            </a:r>
            <a:r>
              <a:rPr lang="ko-KR" altLang="en-US" dirty="0" smtClean="0"/>
              <a:t>여드레째 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음식이 바닥났고</a:t>
            </a:r>
            <a:r>
              <a:rPr lang="en-US" altLang="ko-KR" dirty="0" smtClean="0"/>
              <a:t>, 19</a:t>
            </a:r>
            <a:r>
              <a:rPr lang="ko-KR" altLang="en-US" dirty="0" smtClean="0"/>
              <a:t>일째 되던 날 선장 </a:t>
            </a:r>
            <a:r>
              <a:rPr lang="ko-KR" altLang="en-US" dirty="0" err="1" smtClean="0"/>
              <a:t>더들리는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제비뽑기를</a:t>
            </a:r>
            <a:r>
              <a:rPr lang="ko-KR" altLang="en-US" dirty="0" smtClean="0"/>
              <a:t> 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사람을 위해 </a:t>
            </a:r>
            <a:r>
              <a:rPr lang="en-US" altLang="ko-KR" dirty="0" smtClean="0"/>
              <a:t> </a:t>
            </a:r>
            <a:r>
              <a:rPr lang="ko-KR" altLang="en-US" dirty="0" smtClean="0"/>
              <a:t>희생할 사람을 정하자고 제안했지만 </a:t>
            </a:r>
            <a:r>
              <a:rPr lang="ko-KR" altLang="en-US" dirty="0" err="1" smtClean="0"/>
              <a:t>브룩스의</a:t>
            </a:r>
            <a:r>
              <a:rPr lang="ko-KR" altLang="en-US" dirty="0" smtClean="0"/>
              <a:t> 반대로 실행에 옮기지 못한다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다음날 </a:t>
            </a:r>
            <a:r>
              <a:rPr lang="ko-KR" altLang="en-US" dirty="0" err="1" smtClean="0"/>
              <a:t>더들리는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스티븐슨에게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파커가</a:t>
            </a:r>
            <a:r>
              <a:rPr lang="ko-KR" altLang="en-US" dirty="0" smtClean="0"/>
              <a:t> 희생되어야 한다고 몸짓으로 전하고 그의 </a:t>
            </a:r>
            <a:r>
              <a:rPr lang="ko-KR" altLang="en-US" dirty="0" err="1" smtClean="0"/>
              <a:t>경정맥</a:t>
            </a:r>
            <a:r>
              <a:rPr lang="ko-KR" altLang="en-US" dirty="0" smtClean="0"/>
              <a:t> 급소를 찔렀다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연명하던 그들은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일째 되던 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구조되었다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8D32-BB92-4246-8D60-B8E9928B263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당신이 판사라면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법에 관한 문제는 제쳐두고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당신은 그 남자아이를 죽인 것이 도덕적으로 허용될 수 있는 행위인가를 결정해야 한다고 가정해보자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피고 측은 그 상황에서는 한 사람을 죽여 세 사람을 살릴 수밖에 없었다고 주장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가지 반박이 가능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전체적으로 </a:t>
            </a:r>
            <a:r>
              <a:rPr lang="ko-KR" altLang="en-US" dirty="0" err="1" smtClean="0"/>
              <a:t>파커를</a:t>
            </a:r>
            <a:r>
              <a:rPr lang="ko-KR" altLang="en-US" dirty="0" smtClean="0"/>
              <a:t> 죽여서 얻은 이익이 희생보다 더 큰가</a:t>
            </a:r>
            <a:r>
              <a:rPr lang="en-US" altLang="ko-KR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상대의 나약함을 빌미로 본인 동의도 없이 목숨을 빼앗는 식으로 이용할 수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8D32-BB92-4246-8D60-B8E9928B263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행복에 기여하는 도덕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자연은 인류를 </a:t>
            </a:r>
            <a:r>
              <a:rPr lang="ko-KR" altLang="en-US" dirty="0" smtClean="0">
                <a:solidFill>
                  <a:srgbClr val="FF0000"/>
                </a:solidFill>
              </a:rPr>
              <a:t>쾌락과 고통</a:t>
            </a:r>
            <a:r>
              <a:rPr lang="ko-KR" altLang="en-US" dirty="0" smtClean="0"/>
              <a:t>이라는 두 군주의 지배 아래 두었다</a:t>
            </a:r>
            <a:r>
              <a:rPr lang="en-US" altLang="ko-KR" dirty="0" smtClean="0"/>
              <a:t>.” </a:t>
            </a:r>
          </a:p>
          <a:p>
            <a:r>
              <a:rPr lang="ko-KR" altLang="en-US" dirty="0" smtClean="0"/>
              <a:t>벤담</a:t>
            </a:r>
            <a:r>
              <a:rPr lang="en-US" altLang="ko-KR" dirty="0" smtClean="0"/>
              <a:t>(Jeremy Bentham, 1748-1832)</a:t>
            </a:r>
            <a:endParaRPr lang="ko-KR" altLang="en-US" dirty="0"/>
          </a:p>
        </p:txBody>
      </p:sp>
      <p:pic>
        <p:nvPicPr>
          <p:cNvPr id="4" name="그림 3" descr="벤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996953"/>
            <a:ext cx="3175711" cy="386104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8D32-BB92-4246-8D60-B8E9928B263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인간의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행복이란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쾌락을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추구하고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고통을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회피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r>
              <a:rPr lang="ko-KR" altLang="en-US" dirty="0" smtClean="0"/>
              <a:t>공리주의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행복에 기여하는 행위가 옳은 행위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불행을 낳는 행위는 나쁜 행위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쾌락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도덕성의 기준은 </a:t>
            </a:r>
            <a:r>
              <a:rPr lang="ko-KR" altLang="en-US" dirty="0" err="1" smtClean="0">
                <a:sym typeface="Wingdings" pitchFamily="2" charset="2"/>
              </a:rPr>
              <a:t>쓸모있음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즉 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유용성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(utility)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행복에 기여하지 않는 도덕은 쓸모가 없다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ko-KR" altLang="en-US" dirty="0" smtClean="0">
                <a:sym typeface="Wingdings" pitchFamily="2" charset="2"/>
              </a:rPr>
              <a:t>행위의 선악은 행위의 결과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즉 쾌락의 증가와 고통의 감소에 의해 판단되어야 한다는 점에서 </a:t>
            </a:r>
            <a:r>
              <a:rPr lang="en-US" altLang="ko-KR" dirty="0" smtClean="0">
                <a:sym typeface="Wingdings" pitchFamily="2" charset="2"/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  <a:sym typeface="Wingdings" pitchFamily="2" charset="2"/>
              </a:rPr>
              <a:t>결과주의</a:t>
            </a:r>
            <a:r>
              <a:rPr lang="en-US" altLang="ko-KR" dirty="0" smtClean="0">
                <a:sym typeface="Wingdings" pitchFamily="2" charset="2"/>
              </a:rPr>
              <a:t>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8D32-BB92-4246-8D60-B8E9928B263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공리주의는 쾌락을 추구한다는 점에서 쾌락주의라고 볼 수 있지만 자신만의 행복을 추구하지 않는다는 점에서 이기주의와는 구별된다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옳고 그름의 기준은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바로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최대다수의 최대행복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왕후나 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시민 모두 각각 한 사람으로 계산된다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/>
              <a:t>평등주의적</a:t>
            </a:r>
            <a:endParaRPr lang="en-US" altLang="ko-KR" dirty="0" smtClean="0"/>
          </a:p>
          <a:p>
            <a:r>
              <a:rPr lang="ko-KR" altLang="en-US" dirty="0" smtClean="0"/>
              <a:t>사회 전체의 행복을 최고의 목적으로 삼는다는 점에서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목적론적 </a:t>
            </a:r>
            <a:r>
              <a:rPr lang="ko-KR" altLang="en-US" dirty="0" err="1" smtClean="0"/>
              <a:t>윤리설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8D32-BB92-4246-8D60-B8E9928B263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행복을 계산한다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쾌락을 </a:t>
            </a:r>
            <a:r>
              <a:rPr lang="ko-KR" altLang="en-US" dirty="0" smtClean="0">
                <a:solidFill>
                  <a:srgbClr val="FF0000"/>
                </a:solidFill>
              </a:rPr>
              <a:t>계량화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행복계산법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얼마나 강렬한 쾌락인가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오래 지속되는가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많은 사람에게 영향을 주는가 등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r>
              <a:rPr lang="ko-KR" altLang="en-US" dirty="0" smtClean="0"/>
              <a:t>함께 측정되고 계산될 수 있다 </a:t>
            </a:r>
            <a:r>
              <a:rPr lang="en-US" altLang="ko-KR" dirty="0" smtClean="0"/>
              <a:t>: ‘</a:t>
            </a:r>
            <a:r>
              <a:rPr lang="ko-KR" altLang="en-US" dirty="0" smtClean="0"/>
              <a:t>공약가능성</a:t>
            </a:r>
            <a:r>
              <a:rPr lang="en-US" altLang="ko-KR" dirty="0" smtClean="0"/>
              <a:t>’(</a:t>
            </a:r>
            <a:r>
              <a:rPr lang="ko-KR" altLang="en-US" dirty="0" smtClean="0"/>
              <a:t>서로 공통되는 요소를 갖고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질적으로 같은 차원에 있어야 한다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Ex) 70kg</a:t>
            </a:r>
            <a:r>
              <a:rPr lang="ko-KR" altLang="en-US" dirty="0" smtClean="0"/>
              <a:t>의 몸무게 </a:t>
            </a:r>
            <a:r>
              <a:rPr lang="en-US" altLang="ko-KR" dirty="0" smtClean="0"/>
              <a:t>+ 1kg</a:t>
            </a:r>
            <a:r>
              <a:rPr lang="ko-KR" altLang="en-US" dirty="0" smtClean="0"/>
              <a:t>의 옷 </a:t>
            </a:r>
            <a:r>
              <a:rPr lang="en-US" altLang="ko-KR" dirty="0" smtClean="0"/>
              <a:t>= 71kg</a:t>
            </a:r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 173cm</a:t>
            </a:r>
            <a:r>
              <a:rPr lang="ko-KR" altLang="en-US" dirty="0" smtClean="0"/>
              <a:t>의 키와 </a:t>
            </a:r>
            <a:r>
              <a:rPr lang="en-US" altLang="ko-KR" dirty="0" smtClean="0"/>
              <a:t>1kg</a:t>
            </a:r>
            <a:r>
              <a:rPr lang="ko-KR" altLang="en-US" dirty="0" smtClean="0"/>
              <a:t>의 옷은 합하거나 뺄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계산 가능한 쾌락은 질적으로 같은 차원임을 의미</a:t>
            </a:r>
            <a:r>
              <a:rPr lang="en-US" altLang="ko-KR" dirty="0" smtClean="0"/>
              <a:t>(</a:t>
            </a:r>
            <a:r>
              <a:rPr lang="ko-KR" altLang="en-US" dirty="0" smtClean="0"/>
              <a:t>독서할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밥 먹을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놀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18D32-BB92-4246-8D60-B8E9928B263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</TotalTime>
  <Words>1003</Words>
  <Application>Microsoft Office PowerPoint</Application>
  <PresentationFormat>화면 슬라이드 쇼(4:3)</PresentationFormat>
  <Paragraphs>74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광장</vt:lpstr>
      <vt:lpstr>공리주의</vt:lpstr>
      <vt:lpstr>슬라이드 2</vt:lpstr>
      <vt:lpstr>슬라이드 3</vt:lpstr>
      <vt:lpstr>슬라이드 4</vt:lpstr>
      <vt:lpstr>슬라이드 5</vt:lpstr>
      <vt:lpstr>행복에 기여하는 도덕</vt:lpstr>
      <vt:lpstr>슬라이드 7</vt:lpstr>
      <vt:lpstr>슬라이드 8</vt:lpstr>
      <vt:lpstr>행복을 계산한다?</vt:lpstr>
      <vt:lpstr>공리주의를 비용,편익 분석에 이용</vt:lpstr>
      <vt:lpstr>생명의 가치 계산</vt:lpstr>
      <vt:lpstr>쾌락의 질적 차이란 없다</vt:lpstr>
      <vt:lpstr>슬라이드 13</vt:lpstr>
      <vt:lpstr>슬라이드 14</vt:lpstr>
      <vt:lpstr>질적 공리주의</vt:lpstr>
      <vt:lpstr>슬라이드 16</vt:lpstr>
      <vt:lpstr>셰익스피어 vs 심슨 가족</vt:lpstr>
      <vt:lpstr>슬라이드 18</vt:lpstr>
      <vt:lpstr>슬라이드 19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공리주의</dc:title>
  <dc:creator>snoopy</dc:creator>
  <cp:lastModifiedBy>snoopy</cp:lastModifiedBy>
  <cp:revision>6</cp:revision>
  <dcterms:created xsi:type="dcterms:W3CDTF">2014-09-23T10:42:16Z</dcterms:created>
  <dcterms:modified xsi:type="dcterms:W3CDTF">2014-09-23T11:35:23Z</dcterms:modified>
</cp:coreProperties>
</file>