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5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EC0D-D48D-432C-AE02-3DDF3C02A403}" type="datetimeFigureOut">
              <a:rPr lang="ko-KR" altLang="en-US" smtClean="0"/>
              <a:t>2014-09-19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AB25-8C95-4F7F-8507-1614E122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6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해석학 </a:t>
            </a:r>
            <a:r>
              <a:rPr lang="en-US" altLang="ko-KR" dirty="0" smtClean="0"/>
              <a:t>– Hermeneutic. Hermes -&gt; </a:t>
            </a:r>
            <a:r>
              <a:rPr lang="ko-KR" altLang="en-US" dirty="0" err="1" smtClean="0"/>
              <a:t>헤르메스의</a:t>
            </a:r>
            <a:r>
              <a:rPr lang="ko-KR" altLang="en-US" dirty="0" smtClean="0"/>
              <a:t> 기원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CAB25-8C95-4F7F-8507-1614E122D2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7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중요한 건 자기가 쓴 글과 남이 쓴 글을 구분하는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CAB25-8C95-4F7F-8507-1614E122D2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&lt;&lt;&gt;&gt;</a:t>
            </a:r>
            <a:r>
              <a:rPr lang="ko-KR" altLang="en-US" dirty="0" smtClean="0"/>
              <a:t>는 책 제목</a:t>
            </a:r>
            <a:r>
              <a:rPr lang="en-US" altLang="ko-KR" dirty="0" smtClean="0"/>
              <a:t>, &lt;&gt;</a:t>
            </a:r>
            <a:r>
              <a:rPr lang="ko-KR" altLang="en-US" dirty="0" smtClean="0"/>
              <a:t>는 논문 ≪찬희론≫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＜찬희에 대하여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찬희의 얼굴과 생물학적 나이의 간극을 중심으로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＞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CAB25-8C95-4F7F-8507-1614E122D24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9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CAB25-8C95-4F7F-8507-1614E122D24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1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겨스님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자비좀</a:t>
            </a:r>
            <a:r>
              <a:rPr lang="en-US" altLang="ko-KR" dirty="0" smtClean="0"/>
              <a:t>…….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CAB25-8C95-4F7F-8507-1614E122D24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2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CAB25-8C95-4F7F-8507-1614E122D24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4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7F42CB-88E4-4B45-A284-D73D539844D0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BE13EE-F46E-4387-A841-DD562E3585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논문 작성법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이차자료란 이미 완결되어 발표된 기존의 학술 업적이나 자료집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 작성자가 자신의 주제와 논지를 발전시켜 나가는 과정에서 </a:t>
            </a:r>
            <a:r>
              <a:rPr lang="ko-KR" altLang="en-US" dirty="0" smtClean="0">
                <a:solidFill>
                  <a:srgbClr val="FF0000"/>
                </a:solidFill>
              </a:rPr>
              <a:t>반드시 검토하여 비판 또는 인용해야 할 가공된 자료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자료들은 논문 집필자의 연구 주제와 같거나 유사한 연구 대상을 조사하여 해석해 놓은 문헌들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집필자의 글에 </a:t>
            </a:r>
            <a:r>
              <a:rPr lang="ko-KR" altLang="en-US" dirty="0" smtClean="0">
                <a:solidFill>
                  <a:srgbClr val="FF0000"/>
                </a:solidFill>
              </a:rPr>
              <a:t>설득력을 부여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일관성을 갖도록 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논문의 자료에 대해서는 그 배경이 되는 사회적 환경의 차이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방법과 조사 기간의 차이 등이 검토되어야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이미 발표된 통계표는 대개 학문 외적인 제반 요소들이 극히 추상화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 속에 예상치 못한 이질적 요인이 숨어 있거나 자료 처리 방법과 양적인 크기의 척도가 달라서 비판적 해석 과정을 거쳐야 하는 경우가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수집과 처리 과정에서의 오류나 </a:t>
            </a:r>
            <a:r>
              <a:rPr lang="ko-KR" altLang="en-US" dirty="0" err="1" smtClean="0"/>
              <a:t>제약점들을</a:t>
            </a:r>
            <a:r>
              <a:rPr lang="ko-KR" altLang="en-US" dirty="0" smtClean="0"/>
              <a:t> 고려하여 평가되어야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외국 문헌을 이차자료로 삼는 경우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충분한 외국어 실력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외국어 문헌 자체에 관한 깊은 이해가 있어야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그렇지 않으면 </a:t>
            </a:r>
            <a:r>
              <a:rPr lang="ko-KR" altLang="en-US" dirty="0" err="1" smtClean="0"/>
              <a:t>비판해야할</a:t>
            </a:r>
            <a:r>
              <a:rPr lang="ko-KR" altLang="en-US" dirty="0" smtClean="0"/>
              <a:t> 부분과 </a:t>
            </a:r>
            <a:r>
              <a:rPr lang="ko-KR" altLang="en-US" dirty="0" err="1" smtClean="0"/>
              <a:t>수용해야할</a:t>
            </a:r>
            <a:r>
              <a:rPr lang="ko-KR" altLang="en-US" dirty="0" smtClean="0"/>
              <a:t> 부분을 혼동하는 등의 위험에 빠질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도서관 사이트의 이용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논문의 검색과 열람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서지 사항의 정리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아래의 </a:t>
            </a:r>
            <a:r>
              <a:rPr lang="ko-KR" altLang="en-US" dirty="0" smtClean="0">
                <a:solidFill>
                  <a:srgbClr val="FF0000"/>
                </a:solidFill>
              </a:rPr>
              <a:t>서지 사항</a:t>
            </a:r>
            <a:r>
              <a:rPr lang="ko-KR" altLang="en-US" dirty="0" smtClean="0"/>
              <a:t>을 적어 두어야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단행본의 경우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저자명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서명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발행처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발행지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발행연도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청구번호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도서관 소장인 경우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학술대회 발표논문집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논문 발표자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논문 제목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논문집 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엮은이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쪽수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발행처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발행지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발행연도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연구 논문이나 서평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저자명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논문 제목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학술지명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발행연도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쪽수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학술대회 발표 초록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발표자명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학술대회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초록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초록 페이지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초록집이</a:t>
            </a:r>
            <a:r>
              <a:rPr lang="ko-KR" altLang="en-US" dirty="0" smtClean="0"/>
              <a:t> 발간된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학술대회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발표연도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학위 논문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학위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학위수여기관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소재지명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발행연도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특허권자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특허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특허 번호 및 출원 </a:t>
            </a:r>
            <a:r>
              <a:rPr lang="ko-KR" altLang="en-US" dirty="0" err="1" smtClean="0"/>
              <a:t>국가명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특허 허가 연도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연구 보고서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보고자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번호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전자문헌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전자주소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접속일자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프로젝트나 데이터베이스의 제목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편집자명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갱신일자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후원 원체나 기관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사이트를 만든 사람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 홈페이지의 경우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CD-ROM : </a:t>
            </a:r>
            <a:r>
              <a:rPr lang="ko-KR" altLang="en-US" dirty="0" smtClean="0"/>
              <a:t>저자명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매체명</a:t>
            </a:r>
            <a:r>
              <a:rPr lang="en-US" altLang="ko-KR" dirty="0" smtClean="0"/>
              <a:t>, CD</a:t>
            </a:r>
            <a:r>
              <a:rPr lang="ko-KR" altLang="en-US" dirty="0" smtClean="0"/>
              <a:t>의 총 개수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전집류 </a:t>
            </a:r>
            <a:r>
              <a:rPr lang="en-US" altLang="ko-KR" dirty="0" smtClean="0"/>
              <a:t>CD-ROM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판매처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출판일자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텔레비전이나 라디오 프로그램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프로그램명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방송사명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방송일자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녹음 테이프나 비디오 테이프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발행처명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제작일자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그림이나 사진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작품명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작가명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소장기관명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소장도시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촬영일자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사진의 경우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pPr>
              <a:buFont typeface="Wingdings"/>
              <a:buChar char="è"/>
            </a:pPr>
            <a:r>
              <a:rPr lang="ko-KR" altLang="en-US" dirty="0" smtClean="0">
                <a:sym typeface="Wingdings" pitchFamily="2" charset="2"/>
              </a:rPr>
              <a:t>예전에는 참고 문헌 카드를 만들어서 보관해 두었으나 이제는 카드보다 대부분 컴퓨터를 이용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서지사항을 정리하는 습관</a:t>
            </a:r>
            <a:r>
              <a:rPr lang="ko-KR" altLang="en-US" dirty="0" smtClean="0">
                <a:sym typeface="Wingdings" pitchFamily="2" charset="2"/>
              </a:rPr>
              <a:t>을 들이도록 하자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 해석되어야 할 재료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이로부터 확고한 결론에 이르기까지는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추론 등의 작업 과정이 필요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이를 위해 필요한 것이 가설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가설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일정한 문제에 대해 연구자가 머릿속에서 그려 본 가상적 해답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가령 </a:t>
            </a:r>
            <a:r>
              <a:rPr lang="en-US" altLang="ko-KR" dirty="0" smtClean="0">
                <a:sym typeface="Wingdings" pitchFamily="2" charset="2"/>
              </a:rPr>
              <a:t>‘M</a:t>
            </a:r>
            <a:r>
              <a:rPr lang="ko-KR" altLang="en-US" dirty="0" smtClean="0">
                <a:sym typeface="Wingdings" pitchFamily="2" charset="2"/>
              </a:rPr>
              <a:t>이라는 사실에서 가장 중요한 결정 요인은 </a:t>
            </a:r>
            <a:r>
              <a:rPr lang="en-US" altLang="ko-KR" dirty="0" smtClean="0">
                <a:sym typeface="Wingdings" pitchFamily="2" charset="2"/>
              </a:rPr>
              <a:t>f</a:t>
            </a:r>
            <a:r>
              <a:rPr lang="ko-KR" altLang="en-US" dirty="0" smtClean="0">
                <a:sym typeface="Wingdings" pitchFamily="2" charset="2"/>
              </a:rPr>
              <a:t>였을 것이다</a:t>
            </a:r>
            <a:r>
              <a:rPr lang="en-US" altLang="ko-KR" dirty="0" smtClean="0">
                <a:sym typeface="Wingdings" pitchFamily="2" charset="2"/>
              </a:rPr>
              <a:t>’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가설은 문제의 발견과 함께 형성되거나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자료 수집 도중에 떠오르거나 자료 분석이 진전되고 나서야 비로소 나타나는 수도 있다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가설의 수립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가설이란 낯선 곳에서 길을 잃은 사람이 자신의 과거 경험과 주변 상황에 비추어 깊이 생각한 끝에 이쪽으로 가는 것이 가장 좋으리라고 판단한 결과와 같다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틀린 가설도 쓸모는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높은 개연성을 갖도록 구상되어야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일정한 추정 가능성이 있어야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모험적인 필요가 있다</a:t>
            </a:r>
            <a:r>
              <a:rPr lang="en-US" altLang="ko-KR" dirty="0" smtClean="0">
                <a:sym typeface="Wingdings" pitchFamily="2" charset="2"/>
              </a:rPr>
              <a:t>. ‘</a:t>
            </a:r>
            <a:r>
              <a:rPr lang="ko-KR" altLang="en-US" dirty="0" smtClean="0">
                <a:sym typeface="Wingdings" pitchFamily="2" charset="2"/>
              </a:rPr>
              <a:t>착상은 대담하게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논증은 신중히</a:t>
            </a:r>
            <a:r>
              <a:rPr lang="en-US" altLang="ko-KR" dirty="0" smtClean="0">
                <a:sym typeface="Wingdings" pitchFamily="2" charset="2"/>
              </a:rPr>
              <a:t>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그것이 자신의 연구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 등에 적합한가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해당 분야에서 풍부한 연구 경험을 쌓은 이의 조언이 긴요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교수와 상의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기본적인 철학 서적과 인문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사회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</a:rPr>
              <a:t> 자연 과학의 성격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원리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방법 등을 다룬 책을 꾸준히 읽는다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연구 방법의 결정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연구 방법에서든 포함되는 공통 요소</a:t>
            </a:r>
            <a:endParaRPr lang="en-US" altLang="ko-KR" dirty="0" smtClean="0"/>
          </a:p>
          <a:p>
            <a:r>
              <a:rPr lang="ko-KR" altLang="en-US" dirty="0" smtClean="0"/>
              <a:t>일반 원칙</a:t>
            </a:r>
            <a:endParaRPr lang="en-US" altLang="ko-KR" dirty="0" smtClean="0"/>
          </a:p>
          <a:p>
            <a:pPr marL="624078" indent="-514350">
              <a:buAutoNum type="arabicPeriod"/>
            </a:pPr>
            <a:r>
              <a:rPr lang="ko-KR" altLang="en-US" dirty="0" smtClean="0"/>
              <a:t>객관성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분석하는 이의 희망이나 편견이 사태의 참모습을 왜곡하지 않도록 해야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한편 연구자의 관심과 지향으로부터 완전히 독립된 객관성이 가능한가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일반적인 의미에서의 객관성이란</a:t>
            </a:r>
            <a:r>
              <a:rPr lang="en-US" altLang="ko-KR" dirty="0" smtClean="0"/>
              <a:t>?</a:t>
            </a:r>
          </a:p>
          <a:p>
            <a:pPr marL="624078" indent="-514350">
              <a:buAutoNum type="arabicPeriod"/>
            </a:pPr>
            <a:r>
              <a:rPr lang="ko-KR" altLang="en-US" dirty="0" smtClean="0"/>
              <a:t>합리성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 과정이 논리적 기준과 절차에 합당하게 진행되어야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재통합 등의 과정이 체계적이고도 정연하게 이루어져야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분석 해석 논증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정밀성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측정의 오차를 허용하는 한도 이내로 줄임으로써 신뢰도와 확실성을 높여야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해석의 기준과 적절성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사회과학에서 많이 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해석학적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가치 지향적 학문 전통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편견이나 선입견과 부단한 대화가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논문의 요건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독창성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결론에 있어 최소한 한가지 이상은 새로워야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실증성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명확한 증거 위에서 참이라고 입증될 수 있어야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논리성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증거와 방법에 입각하였다 하더라도 논리적 전개의 </a:t>
            </a:r>
            <a:r>
              <a:rPr lang="ko-KR" altLang="en-US" dirty="0" err="1" smtClean="0"/>
              <a:t>합당성</a:t>
            </a:r>
            <a:r>
              <a:rPr lang="ko-KR" altLang="en-US" dirty="0" smtClean="0"/>
              <a:t> 여부에 따라 그 결과에 커다란 차이가 생긴다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논문이란 무엇인가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항목식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 등의 분류 체계에 따른 논술 항목의 제목을 써서 만든 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일람은 용이하나 세밀성은 떨어진다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문장식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쓰고자 하는 내용을 압축하되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온전한 문장으로 서술하여 작성하는 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대개 학술 발표회에서 토론자와 청중들에게 발표 내용을 간추려서 제시하는 데에 사용</a:t>
            </a:r>
            <a:endParaRPr lang="en-US" altLang="ko-KR" dirty="0" smtClean="0"/>
          </a:p>
          <a:p>
            <a:r>
              <a:rPr lang="ko-KR" altLang="en-US" dirty="0" err="1" smtClean="0"/>
              <a:t>요점식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가지의 </a:t>
            </a:r>
            <a:r>
              <a:rPr lang="ko-KR" altLang="en-US" dirty="0" err="1" smtClean="0"/>
              <a:t>절충형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효과적인 개요의 형태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개요 작성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집필할 주제와 관련된 저서를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목차를 구성하는 여러 가지 방법을 살펴보고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목차 구성이 잘 된 논문 한 편을 예로 들어 그 이유를 밝혀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논문 준비 과정을 참조하여 자신이 집필할 </a:t>
            </a:r>
            <a:r>
              <a:rPr lang="ko-KR" altLang="en-US" dirty="0" err="1" smtClean="0"/>
              <a:t>소논문을</a:t>
            </a:r>
            <a:r>
              <a:rPr lang="ko-KR" altLang="en-US" dirty="0" smtClean="0"/>
              <a:t> 준비해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  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논문은 일반적으로 다음과 같은 부분들로 이루어진다</a:t>
            </a:r>
            <a:r>
              <a:rPr lang="en-US" altLang="ko-KR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제목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본문</a:t>
            </a:r>
            <a:endParaRPr lang="en-US" altLang="ko-KR" dirty="0" smtClean="0"/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smtClean="0"/>
              <a:t>서론</a:t>
            </a:r>
            <a:endParaRPr lang="en-US" altLang="ko-KR" dirty="0" smtClean="0"/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smtClean="0"/>
              <a:t>본론</a:t>
            </a:r>
            <a:endParaRPr lang="en-US" altLang="ko-KR" dirty="0" smtClean="0"/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 startAt="3"/>
            </a:pPr>
            <a:r>
              <a:rPr lang="ko-KR" altLang="en-US" dirty="0" smtClean="0"/>
              <a:t>주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 startAt="3"/>
            </a:pPr>
            <a:r>
              <a:rPr lang="ko-KR" altLang="en-US" dirty="0" smtClean="0"/>
              <a:t>참고문헌 목록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 startAt="3"/>
            </a:pPr>
            <a:r>
              <a:rPr lang="ko-KR" altLang="en-US" dirty="0" smtClean="0"/>
              <a:t>부록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논문의 형식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최소한의 구성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서론</a:t>
            </a:r>
            <a:r>
              <a:rPr lang="en-US" altLang="ko-KR" dirty="0" smtClean="0"/>
              <a:t>-</a:t>
            </a:r>
            <a:r>
              <a:rPr lang="ko-KR" altLang="en-US" dirty="0" smtClean="0"/>
              <a:t>본론</a:t>
            </a:r>
            <a:r>
              <a:rPr lang="en-US" altLang="ko-KR" dirty="0" smtClean="0"/>
              <a:t>-</a:t>
            </a:r>
            <a:r>
              <a:rPr lang="ko-KR" altLang="en-US" dirty="0" smtClean="0"/>
              <a:t>결론</a:t>
            </a:r>
            <a:endParaRPr lang="en-US" altLang="ko-KR" dirty="0" smtClean="0"/>
          </a:p>
          <a:p>
            <a:r>
              <a:rPr lang="ko-KR" altLang="en-US" dirty="0" smtClean="0"/>
              <a:t>제목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간결하면서도 주제를 명료하게 제시하는 것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너무 광범위하여서도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이광수 소설 연구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부제의 활용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간결한 제목만으로는 전달이 미흡한 사항을 이차적으로 한정해주는 역할</a:t>
            </a:r>
            <a:r>
              <a:rPr lang="en-US" altLang="ko-KR" dirty="0" smtClean="0"/>
              <a:t>.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주요 등장인물들의 성격 유형 분석을 중심으로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 논문이 무엇을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다루려고 하는지 밝히는 부분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밝힌다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연구의 목적 </a:t>
            </a:r>
            <a:r>
              <a:rPr lang="en-US" altLang="ko-KR" dirty="0" smtClean="0"/>
              <a:t>: ‘…</a:t>
            </a:r>
            <a:r>
              <a:rPr lang="ko-KR" altLang="en-US" dirty="0" smtClean="0"/>
              <a:t>하는 것을 목적으로 한다</a:t>
            </a:r>
            <a:r>
              <a:rPr lang="en-US" altLang="ko-KR" dirty="0" smtClean="0"/>
              <a:t>’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연구의 범위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필자가 선택한 문제 영역과 논의의 범위를 명시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연구의 필요성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문제의 중요성과 새로운 연구의 필요성을 돋보이게 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연구의 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주제에 직접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간접으로 관련된 기존 연구의 윤곽을 간략하게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미비한 점과 문제점을 논한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문제를 택하게 된 배경을 설명한다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논문의 구성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연구의 관점과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선정한 문제를 어떤 각도에서 접근하여 무슨 방법으로 다룰 것인지를 밝힌다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서론은 가능한 한 간명하여야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논문의 일반 원칙의 준수</a:t>
            </a:r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논문의 핵심을 잘 간추리되 간결하고 또렷해야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그 논문의 성과에 따라 새로이 발견된 문제점이나 앞으로의 과제를 덧붙여 서술하기도 한다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연구의 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검토해야 할 사항들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쓸 </a:t>
            </a:r>
            <a:r>
              <a:rPr lang="ko-KR" altLang="en-US" dirty="0" err="1" smtClean="0"/>
              <a:t>소논문의</a:t>
            </a:r>
            <a:r>
              <a:rPr lang="ko-KR" altLang="en-US" dirty="0" smtClean="0"/>
              <a:t> 목차를 완성하고 서로 비교해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서론을 써보자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위의 조건을 충족시켰는지 검토해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  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자신의 견해를 뒷받침할 근거</a:t>
            </a:r>
            <a:r>
              <a:rPr lang="ko-KR" altLang="en-US" dirty="0" smtClean="0"/>
              <a:t>나 다른 사람의 이론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주장을 제시함으로써 </a:t>
            </a:r>
            <a:r>
              <a:rPr lang="ko-KR" altLang="en-US" dirty="0" smtClean="0">
                <a:solidFill>
                  <a:srgbClr val="FF0000"/>
                </a:solidFill>
              </a:rPr>
              <a:t>논문의 구체성과 설득력</a:t>
            </a:r>
            <a:r>
              <a:rPr lang="ko-KR" altLang="en-US" dirty="0" smtClean="0"/>
              <a:t>을 높여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마치 </a:t>
            </a:r>
            <a:r>
              <a:rPr lang="ko-KR" altLang="en-US" dirty="0" smtClean="0">
                <a:solidFill>
                  <a:srgbClr val="FF0000"/>
                </a:solidFill>
              </a:rPr>
              <a:t>재판에서의 증인</a:t>
            </a:r>
            <a:r>
              <a:rPr lang="ko-KR" altLang="en-US" dirty="0" smtClean="0"/>
              <a:t>과도 같아서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경우에는 </a:t>
            </a:r>
            <a:r>
              <a:rPr lang="ko-KR" altLang="en-US" dirty="0" err="1" smtClean="0"/>
              <a:t>백마디의</a:t>
            </a:r>
            <a:r>
              <a:rPr lang="ko-KR" altLang="en-US" dirty="0" smtClean="0"/>
              <a:t> 논술보다 하나의 핵심적인 인용이 더 효과적일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인용되는 자료와 문헌이 충분한 가치를 지닌 것이라야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방식으로 활용되어야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무엇보다 </a:t>
            </a:r>
            <a:r>
              <a:rPr lang="ko-KR" altLang="en-US" dirty="0" smtClean="0">
                <a:solidFill>
                  <a:srgbClr val="FF0000"/>
                </a:solidFill>
              </a:rPr>
              <a:t>연구 윤리</a:t>
            </a:r>
            <a:r>
              <a:rPr lang="ko-KR" altLang="en-US" dirty="0" smtClean="0"/>
              <a:t>의 관점에서 중요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논문 표절 여부를 가늠하는 중요한 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   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인용의 방식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인용과 간접 인용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직접 인용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원문 그대로의 표현을 살리고자 할 때 쓰는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인용되는 부분의 말은 물론 맞춤법과 문장 부호까지도 원문대로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첨가 시 별도로 표시해야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‘(</a:t>
            </a:r>
            <a:r>
              <a:rPr lang="ko-KR" altLang="en-US" dirty="0" smtClean="0"/>
              <a:t>밑줄은 인용자의 것</a:t>
            </a:r>
            <a:r>
              <a:rPr lang="en-US" altLang="ko-KR" dirty="0" smtClean="0"/>
              <a:t>)’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간접 인용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 성격상 원문의 내용을 압축하여 옮기는 방식을 취한다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일반 학술 논문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학술지 등에 실리는 비교적 간단한 논문은 </a:t>
            </a:r>
            <a:r>
              <a:rPr lang="en-US" altLang="ko-KR" dirty="0" smtClean="0"/>
              <a:t>article, </a:t>
            </a:r>
            <a:r>
              <a:rPr lang="ko-KR" altLang="en-US" dirty="0" smtClean="0"/>
              <a:t>매우 체계적인 격식과 내용을 갖춘 논문은 </a:t>
            </a:r>
            <a:r>
              <a:rPr lang="en-US" altLang="ko-KR" dirty="0" smtClean="0"/>
              <a:t>treatise</a:t>
            </a:r>
            <a:r>
              <a:rPr lang="ko-KR" altLang="en-US" dirty="0" smtClean="0"/>
              <a:t>라고 부른다</a:t>
            </a:r>
            <a:endParaRPr lang="en-US" altLang="ko-KR" dirty="0" smtClean="0"/>
          </a:p>
          <a:p>
            <a:r>
              <a:rPr lang="ko-KR" altLang="en-US" dirty="0" smtClean="0"/>
              <a:t>학위 논문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영어로는 </a:t>
            </a:r>
            <a:r>
              <a:rPr lang="en-US" altLang="ko-KR" dirty="0" smtClean="0"/>
              <a:t>dissertation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thesis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학위를 받기 위한 최종적 심사 자료로서 제출하는 논문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지도교수의 지도를 받아서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제출하고 심사를 받는다는 점에서 일반 학술 논문과 구별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학문 분야의 표준적 격식을 충실히 따른다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평론</a:t>
            </a:r>
            <a:r>
              <a:rPr lang="en-US" altLang="ko-KR" dirty="0" smtClean="0"/>
              <a:t>(essay) : </a:t>
            </a:r>
            <a:r>
              <a:rPr lang="ko-KR" altLang="en-US" dirty="0" smtClean="0"/>
              <a:t>비교적 자유롭게 일정 주제 혹은 영역을 개관하면서 학문상의 견해를 제시하는 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서평을 포함</a:t>
            </a:r>
            <a:r>
              <a:rPr lang="en-US" altLang="ko-KR" dirty="0" smtClean="0"/>
              <a:t>. ’70</a:t>
            </a:r>
            <a:r>
              <a:rPr lang="ko-KR" altLang="en-US" dirty="0" smtClean="0"/>
              <a:t>년대 한국학의 회고와 전망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등과 같은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논문의 종류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인용은 모두 주를 달아서 그 출처를 명확하게 표시해야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가능한 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 전거를 이용하는 것이 원칙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부득이한 사정이 있을 때 재인용의 방식을 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경우에 재인용 표시가 필수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헤겔의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정신현상학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의 한 구절을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헤겔 철학 입문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에서 보고서 직접 인용하는 것처럼 주를 달 수는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외국어 문헌의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인용 부분을 번역하는 것이 원칙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원문을 보일 필요가 있을 때 주에 원문을 넣는다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인용 시 유의 사항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 인용의 경우 </a:t>
            </a:r>
            <a:r>
              <a:rPr lang="en-US" altLang="ko-KR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짧은 인용문은 본문에 포함하여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표 속에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문장 이상이거나 길이가 긴 인용문은 본문에서 분리하여 따로 앉힌다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후자의 경우 인용 부분은 본문과 앞뒤로 각각 한 줄씩 띄우고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인용문 전체는 들여쓰기를 하여 </a:t>
            </a:r>
            <a:r>
              <a:rPr lang="ko-KR" altLang="en-US" dirty="0" err="1" smtClean="0"/>
              <a:t>좌측선에서</a:t>
            </a:r>
            <a:r>
              <a:rPr lang="ko-KR" altLang="en-US" dirty="0" smtClean="0"/>
              <a:t> 우측으로 두세 자 들여 앉힌다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“  “</a:t>
            </a:r>
            <a:r>
              <a:rPr lang="ko-KR" altLang="en-US" dirty="0" smtClean="0"/>
              <a:t>표는 붙이지 않는다</a:t>
            </a:r>
            <a:r>
              <a:rPr lang="en-US" altLang="ko-KR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인쇄 시 </a:t>
            </a:r>
            <a:r>
              <a:rPr lang="ko-KR" altLang="en-US" dirty="0" err="1" smtClean="0"/>
              <a:t>들여쓰는</a:t>
            </a:r>
            <a:r>
              <a:rPr lang="ko-KR" altLang="en-US" dirty="0" smtClean="0"/>
              <a:t> 인용문의 활자를 </a:t>
            </a:r>
            <a:r>
              <a:rPr lang="ko-KR" altLang="en-US" dirty="0" smtClean="0">
                <a:solidFill>
                  <a:srgbClr val="FF0000"/>
                </a:solidFill>
              </a:rPr>
              <a:t>본문보다 작게 </a:t>
            </a:r>
            <a:r>
              <a:rPr lang="ko-KR" altLang="en-US" dirty="0" smtClean="0"/>
              <a:t>하는 것이 관례이다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“ “</a:t>
            </a:r>
            <a:r>
              <a:rPr lang="ko-KR" altLang="en-US" dirty="0" smtClean="0"/>
              <a:t>표를 하는 인용문 속에 원래의 인용문이 있을 때는 이를 </a:t>
            </a:r>
            <a:r>
              <a:rPr lang="en-US" altLang="ko-KR" dirty="0" smtClean="0"/>
              <a:t>‘  ‘</a:t>
            </a:r>
            <a:r>
              <a:rPr lang="ko-KR" altLang="en-US" dirty="0" smtClean="0"/>
              <a:t>로 표시한다</a:t>
            </a:r>
            <a:r>
              <a:rPr lang="en-US" altLang="ko-KR" dirty="0" smtClean="0"/>
              <a:t>.</a:t>
            </a:r>
          </a:p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인용문에서 생략을 표시하는 줄임표는 흔히 쓰는 </a:t>
            </a:r>
            <a:r>
              <a:rPr lang="en-US" altLang="ko-KR" dirty="0" smtClean="0"/>
              <a:t>‘…’</a:t>
            </a:r>
            <a:r>
              <a:rPr lang="ko-KR" altLang="en-US" dirty="0" smtClean="0"/>
              <a:t>와 같은 표가 아니라 점과 점 사이에 하나 정도의 간격이 있는 </a:t>
            </a:r>
            <a:r>
              <a:rPr lang="en-US" altLang="ko-KR" dirty="0" smtClean="0"/>
              <a:t>‘</a:t>
            </a:r>
            <a:r>
              <a:rPr lang="en-US" altLang="ko-KR" sz="2800" dirty="0" smtClean="0">
                <a:solidFill>
                  <a:srgbClr val="000000"/>
                </a:solidFill>
                <a:latin typeface="바탕"/>
              </a:rPr>
              <a:t>…’</a:t>
            </a:r>
            <a:r>
              <a:rPr lang="ko-KR" altLang="en-US" sz="2800" dirty="0" smtClean="0">
                <a:solidFill>
                  <a:srgbClr val="000000"/>
                </a:solidFill>
                <a:latin typeface="바탕"/>
              </a:rPr>
              <a:t>표를 쓴다</a:t>
            </a:r>
            <a:r>
              <a:rPr lang="en-US" altLang="ko-KR" sz="2800" dirty="0" smtClean="0">
                <a:solidFill>
                  <a:srgbClr val="000000"/>
                </a:solidFill>
                <a:latin typeface="바탕"/>
              </a:rPr>
              <a:t>. </a:t>
            </a:r>
            <a:r>
              <a:rPr lang="ko-KR" altLang="en-US" sz="2800" dirty="0" smtClean="0">
                <a:solidFill>
                  <a:srgbClr val="000000"/>
                </a:solidFill>
                <a:latin typeface="바탕"/>
              </a:rPr>
              <a:t>생략 부분이 한 문장 이하이면 </a:t>
            </a:r>
            <a:r>
              <a:rPr lang="en-US" altLang="ko-KR" sz="2800" dirty="0" smtClean="0">
                <a:solidFill>
                  <a:srgbClr val="000000"/>
                </a:solidFill>
                <a:latin typeface="바탕"/>
              </a:rPr>
              <a:t>‘</a:t>
            </a:r>
            <a:r>
              <a:rPr lang="en-US" altLang="ko-KR" sz="2800" dirty="0" smtClean="0"/>
              <a:t>…’</a:t>
            </a:r>
            <a:r>
              <a:rPr lang="ko-KR" altLang="en-US" sz="2800" dirty="0" smtClean="0"/>
              <a:t>표시를 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한 문장이 넘으면 </a:t>
            </a:r>
            <a:r>
              <a:rPr lang="en-US" altLang="ko-KR" sz="2800" dirty="0" smtClean="0"/>
              <a:t>‘……’ </a:t>
            </a:r>
            <a:r>
              <a:rPr lang="ko-KR" altLang="en-US" sz="2800" dirty="0" smtClean="0"/>
              <a:t>또는 </a:t>
            </a:r>
            <a:r>
              <a:rPr lang="en-US" altLang="ko-KR" sz="2800" dirty="0" smtClean="0"/>
              <a:t>‘(…)’</a:t>
            </a:r>
            <a:r>
              <a:rPr lang="ko-KR" altLang="en-US" sz="2800" dirty="0" smtClean="0"/>
              <a:t>표시를 한다</a:t>
            </a:r>
            <a:r>
              <a:rPr lang="en-US" altLang="ko-KR" sz="2800" dirty="0" smtClean="0"/>
              <a:t>. </a:t>
            </a:r>
          </a:p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ko-KR" altLang="en-US" sz="2800" dirty="0" smtClean="0"/>
              <a:t>원문에 없는 말을 인용자가 첨가할 경우에는 </a:t>
            </a:r>
            <a:r>
              <a:rPr lang="en-US" altLang="ko-KR" sz="2800" dirty="0" smtClean="0"/>
              <a:t>[  ]</a:t>
            </a:r>
            <a:r>
              <a:rPr lang="ko-KR" altLang="en-US" sz="2800" dirty="0" smtClean="0"/>
              <a:t>안에 쓴다</a:t>
            </a:r>
            <a:r>
              <a:rPr lang="en-US" altLang="ko-KR" sz="2800" dirty="0" smtClean="0"/>
              <a:t>.</a:t>
            </a:r>
            <a:endParaRPr lang="en-US" altLang="ko-KR" sz="2800" dirty="0" smtClean="0">
              <a:solidFill>
                <a:srgbClr val="000000"/>
              </a:solidFill>
              <a:latin typeface="바탕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책을 읽고 서평을 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인용한 부분에 각주를 기입해 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평소에 즐겨 읽는 책의 목록을 참고문헌의 형태로 정리해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  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문헌에 관한 서지적 사항들을 정확하게 밝혀야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주는 </a:t>
            </a:r>
            <a:r>
              <a:rPr lang="ko-KR" altLang="en-US" dirty="0" smtClean="0">
                <a:solidFill>
                  <a:srgbClr val="FF0000"/>
                </a:solidFill>
              </a:rPr>
              <a:t>하나의 완전한 문장과 같이 취급</a:t>
            </a:r>
            <a:r>
              <a:rPr lang="ko-KR" altLang="en-US" dirty="0" smtClean="0"/>
              <a:t>하여 마침표를 끝에 찍어야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붙이는 위치에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주 번호가 있는 본문의 하단에 붙이는 각주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 말미에 몰아서 다는 후주로 구분된다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인용문의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단행본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 간행물</a:t>
            </a:r>
            <a:endParaRPr lang="en-US" altLang="ko-KR" dirty="0" smtClean="0"/>
          </a:p>
          <a:p>
            <a:r>
              <a:rPr lang="ko-KR" altLang="en-US" dirty="0" smtClean="0"/>
              <a:t>표지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책등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표제지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판권지의</a:t>
            </a:r>
            <a:r>
              <a:rPr lang="ko-KR" altLang="en-US" dirty="0" smtClean="0"/>
              <a:t> 기재 사항들에 차이가 있을 때에는 표제지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 표지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것을 기준으로 삼는다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단행본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:</a:t>
            </a:r>
          </a:p>
          <a:p>
            <a:pPr>
              <a:buNone/>
            </a:pPr>
            <a:r>
              <a:rPr lang="ko-KR" altLang="en-US" dirty="0" smtClean="0"/>
              <a:t>저자명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서명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편집자</a:t>
            </a:r>
            <a:r>
              <a:rPr lang="en-US" altLang="ko-KR" dirty="0" smtClean="0"/>
              <a:t>(editor), </a:t>
            </a:r>
            <a:r>
              <a:rPr lang="ko-KR" altLang="en-US" dirty="0" err="1" smtClean="0"/>
              <a:t>편찬자</a:t>
            </a:r>
            <a:r>
              <a:rPr lang="en-US" altLang="ko-KR" dirty="0" smtClean="0"/>
              <a:t>(compiler), </a:t>
            </a:r>
            <a:r>
              <a:rPr lang="ko-KR" altLang="en-US" dirty="0" smtClean="0"/>
              <a:t>역자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err="1" smtClean="0"/>
              <a:t>판차</a:t>
            </a:r>
            <a:r>
              <a:rPr lang="en-US" altLang="ko-KR" dirty="0" smtClean="0"/>
              <a:t>(edition)</a:t>
            </a:r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총서명과 그 권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출판 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출판지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출판 연도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인용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참고한 페이지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연속 간행물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잡지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신문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ko-KR" altLang="en-US" dirty="0" err="1" smtClean="0"/>
              <a:t>필자명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기사의 제목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간행물의 제명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호수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발행처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발행시기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인용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참고한 페이지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표한 것은 해당될 경우에만 기입하는 사항임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저자명의 경우 </a:t>
            </a:r>
            <a:r>
              <a:rPr lang="en-US" altLang="ko-KR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동양인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이름의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참고문헌 동일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서양인 </a:t>
            </a:r>
            <a:r>
              <a:rPr lang="en-US" altLang="ko-KR" dirty="0" smtClean="0"/>
              <a:t>: (</a:t>
            </a:r>
            <a:r>
              <a:rPr lang="ko-KR" altLang="en-US" dirty="0" smtClean="0">
                <a:solidFill>
                  <a:srgbClr val="FF0000"/>
                </a:solidFill>
              </a:rPr>
              <a:t>주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성의 순서</a:t>
            </a:r>
            <a:r>
              <a:rPr lang="en-US" altLang="ko-KR" dirty="0" smtClean="0"/>
              <a:t>, (</a:t>
            </a:r>
            <a:r>
              <a:rPr lang="ko-KR" altLang="en-US" dirty="0" smtClean="0">
                <a:solidFill>
                  <a:srgbClr val="FF0000"/>
                </a:solidFill>
              </a:rPr>
              <a:t>참고문헌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이름의 순서</a:t>
            </a:r>
            <a:r>
              <a:rPr lang="en-US" altLang="ko-KR" dirty="0" smtClean="0"/>
              <a:t>( </a:t>
            </a:r>
            <a:r>
              <a:rPr lang="ko-KR" altLang="en-US" dirty="0" smtClean="0"/>
              <a:t>그 사이에 쉼표를 찍는다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저자명을 적은 다음에 쉼표를 찍고 다음 사항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저서명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국문 서명의 경우 </a:t>
            </a:r>
            <a:r>
              <a:rPr lang="ko-KR" altLang="en-US" dirty="0" err="1" smtClean="0">
                <a:solidFill>
                  <a:srgbClr val="FF0000"/>
                </a:solidFill>
              </a:rPr>
              <a:t>겹낫표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서양서의 경우 </a:t>
            </a:r>
            <a:r>
              <a:rPr lang="ko-KR" altLang="en-US" dirty="0" err="1" smtClean="0">
                <a:solidFill>
                  <a:srgbClr val="FF0000"/>
                </a:solidFill>
              </a:rPr>
              <a:t>이탤릭체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논문의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국문은 </a:t>
            </a:r>
            <a:r>
              <a:rPr lang="ko-KR" altLang="en-US" dirty="0" err="1" smtClean="0"/>
              <a:t>홑낫표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서양논문은 </a:t>
            </a:r>
            <a:r>
              <a:rPr lang="en-US" altLang="ko-KR" dirty="0" smtClean="0"/>
              <a:t>“   “</a:t>
            </a:r>
            <a:r>
              <a:rPr lang="ko-KR" altLang="en-US" dirty="0" smtClean="0"/>
              <a:t>표를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출판 사항의 경우</a:t>
            </a: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쪽수의 경우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한글로 표기할 때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쪽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면</a:t>
            </a:r>
            <a:r>
              <a:rPr lang="en-US" altLang="ko-KR" dirty="0" smtClean="0"/>
              <a:t>’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영문 표기 </a:t>
            </a:r>
            <a:r>
              <a:rPr lang="en-US" altLang="ko-KR" dirty="0" smtClean="0"/>
              <a:t>: ‘p’(</a:t>
            </a:r>
            <a:r>
              <a:rPr lang="ko-KR" altLang="en-US" dirty="0" smtClean="0"/>
              <a:t>한쪽만 </a:t>
            </a:r>
            <a:r>
              <a:rPr lang="ko-KR" altLang="en-US" dirty="0" err="1" smtClean="0"/>
              <a:t>인용시</a:t>
            </a:r>
            <a:r>
              <a:rPr lang="en-US" altLang="ko-KR" dirty="0" smtClean="0"/>
              <a:t>), ‘pp.’ (</a:t>
            </a:r>
            <a:r>
              <a:rPr lang="ko-KR" altLang="en-US" dirty="0" smtClean="0"/>
              <a:t>여러 면에 걸쳐 인용했을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‘p’ </a:t>
            </a:r>
            <a:r>
              <a:rPr lang="ko-KR" altLang="en-US" dirty="0" smtClean="0"/>
              <a:t>다음에는 한 칸을 띄고 숫자를 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p. 7.)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앞서 나온 주에서 이미 자세하게 다룬 문헌을 다시 인용할 때</a:t>
            </a:r>
            <a:endParaRPr lang="en-US" altLang="ko-KR" dirty="0" smtClean="0"/>
          </a:p>
          <a:p>
            <a:pPr marL="624078" indent="-514350">
              <a:buFont typeface="+mj-ea"/>
              <a:buAutoNum type="circleNumDbPlain"/>
            </a:pPr>
            <a:r>
              <a:rPr lang="ko-KR" altLang="en-US" dirty="0" smtClean="0">
                <a:solidFill>
                  <a:srgbClr val="FF0000"/>
                </a:solidFill>
              </a:rPr>
              <a:t>같은 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같은 곳</a:t>
            </a:r>
            <a:r>
              <a:rPr lang="en-US" altLang="ko-KR" dirty="0" smtClean="0">
                <a:solidFill>
                  <a:srgbClr val="FF0000"/>
                </a:solidFill>
              </a:rPr>
              <a:t>, Ibid.</a:t>
            </a:r>
          </a:p>
          <a:p>
            <a:r>
              <a:rPr lang="en-US" altLang="ko-KR" dirty="0" smtClean="0"/>
              <a:t>Ibid : </a:t>
            </a:r>
            <a:r>
              <a:rPr lang="ko-KR" altLang="en-US" dirty="0" smtClean="0"/>
              <a:t>라틴어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ibidem</a:t>
            </a:r>
            <a:r>
              <a:rPr lang="en-US" altLang="ko-KR" dirty="0" smtClean="0"/>
              <a:t>(=in the same place)</a:t>
            </a:r>
            <a:r>
              <a:rPr lang="ko-KR" altLang="en-US" dirty="0" smtClean="0"/>
              <a:t>의 생략형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 저자의 동일 저작에 대해 잇달아 언급할 때 쓰이는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다른 저술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 저자라도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있으면 사용하지 못한다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학기말 논문</a:t>
            </a:r>
            <a:r>
              <a:rPr lang="en-US" altLang="ko-KR" dirty="0" smtClean="0"/>
              <a:t>(term paper) : </a:t>
            </a:r>
            <a:r>
              <a:rPr lang="ko-KR" altLang="en-US" dirty="0" smtClean="0"/>
              <a:t>대학 및 대학원 과정에서 공부하는 학생들이 한 학기를 마칠 무렵 담당교수가 내어 주는 주제 및 요건에 따라 작성하여 제출하는 논문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강의의 내용을 충실히 소화하였는가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공부한 바를 토대로 얼마만큼 창의적으로 문제 해결을 감당해 낼 수 있는가를 평가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대학 졸업 논문은 학기말 논문과 석사 학위 논문의 중간 정도에 해당</a:t>
            </a:r>
            <a:endParaRPr lang="en-US" altLang="ko-KR" dirty="0" smtClean="0"/>
          </a:p>
          <a:p>
            <a:r>
              <a:rPr lang="ko-KR" altLang="en-US" dirty="0" err="1" smtClean="0"/>
              <a:t>소논문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통상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리포트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지칭되는 글들은 내용과 성격에 따라 소논문과 보고서로 나누어 부른다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ea"/>
              <a:buAutoNum type="circleNumDbPlain" startAt="2"/>
            </a:pPr>
            <a:r>
              <a:rPr lang="ko-KR" altLang="en-US" dirty="0" smtClean="0">
                <a:solidFill>
                  <a:srgbClr val="FF0000"/>
                </a:solidFill>
              </a:rPr>
              <a:t>앞의 책</a:t>
            </a:r>
            <a:r>
              <a:rPr lang="en-US" altLang="ko-KR" dirty="0" smtClean="0">
                <a:solidFill>
                  <a:srgbClr val="FF0000"/>
                </a:solidFill>
              </a:rPr>
              <a:t>, Op.cit.</a:t>
            </a:r>
            <a:endParaRPr lang="ko-KR" altLang="en-US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Op.cit. : </a:t>
            </a:r>
            <a:r>
              <a:rPr lang="ko-KR" altLang="en-US" dirty="0" smtClean="0"/>
              <a:t>라틴어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opere</a:t>
            </a:r>
            <a:r>
              <a:rPr lang="en-US" altLang="ko-KR" dirty="0" smtClean="0"/>
              <a:t> citato(=in the work cited)</a:t>
            </a:r>
            <a:r>
              <a:rPr lang="ko-KR" altLang="en-US" dirty="0" smtClean="0"/>
              <a:t>의 생략형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 다룬 문헌을 다시 언급하고자 하나 중간에 다른 주가 끼어 있어서 </a:t>
            </a:r>
            <a:r>
              <a:rPr lang="en-US" altLang="ko-KR" dirty="0" smtClean="0"/>
              <a:t>Ibid.</a:t>
            </a:r>
            <a:r>
              <a:rPr lang="ko-KR" altLang="en-US" dirty="0" smtClean="0"/>
              <a:t>처럼 단독으로는 쓰이지 못하고 반드시 저자명을 곁들여야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페이지 수도 함께 표시되어야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ea"/>
              <a:buAutoNum type="circleNumDbPlain" startAt="3"/>
            </a:pPr>
            <a:r>
              <a:rPr lang="ko-KR" altLang="en-US" dirty="0" smtClean="0">
                <a:solidFill>
                  <a:srgbClr val="FF0000"/>
                </a:solidFill>
              </a:rPr>
              <a:t>같은 곳</a:t>
            </a:r>
            <a:r>
              <a:rPr lang="en-US" altLang="ko-KR" dirty="0" smtClean="0">
                <a:solidFill>
                  <a:srgbClr val="FF0000"/>
                </a:solidFill>
              </a:rPr>
              <a:t>, Loc. cit.</a:t>
            </a:r>
          </a:p>
          <a:p>
            <a:r>
              <a:rPr lang="en-US" altLang="ko-KR" dirty="0" smtClean="0"/>
              <a:t>Loc. Cit.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라틴어 </a:t>
            </a:r>
            <a:r>
              <a:rPr lang="en-US" altLang="ko-KR" dirty="0" smtClean="0"/>
              <a:t>loco citato(=in the place cited)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줄인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 저서의 동일 페이지를 가리킬 때 쓰인다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페이지 수가 곁들여져서는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같은 곳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마찬가지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주에는 인용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참고된 부분의 페이지가 표시되지만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참고문헌 목록에는 이것이 표시되지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국한된 일부분만을 참고하였을 때는 페이지가 표시된다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서양인명의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이름의 순서로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알파벳순 배열을 위한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참고문헌들은 </a:t>
            </a:r>
            <a:r>
              <a:rPr lang="ko-KR" altLang="en-US" dirty="0" smtClean="0">
                <a:solidFill>
                  <a:srgbClr val="FF0000"/>
                </a:solidFill>
              </a:rPr>
              <a:t>동양 문헌과 서양 문헌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국내 문헌과 외국 문헌 </a:t>
            </a:r>
            <a:r>
              <a:rPr lang="ko-KR" altLang="en-US" dirty="0" smtClean="0"/>
              <a:t>등으로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각기 </a:t>
            </a:r>
            <a:r>
              <a:rPr lang="ko-KR" altLang="en-US" dirty="0" smtClean="0">
                <a:solidFill>
                  <a:srgbClr val="FF0000"/>
                </a:solidFill>
              </a:rPr>
              <a:t>저자의 자모순으로 배열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참고문헌 목록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주에서는 책의 부제목의 생략이 허용되기도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참고문헌 목록에서는 생략하지 않는 것이 원칙이다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주에서는 출판 사항이 괄호 속에 표시되지만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참고문헌 목록에서는 괄호가 쓰이지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arenR"/>
            </a:pPr>
            <a:r>
              <a:rPr lang="en-US" altLang="ko-KR" dirty="0" err="1" smtClean="0">
                <a:solidFill>
                  <a:srgbClr val="FF0000"/>
                </a:solidFill>
              </a:rPr>
              <a:t>Turabian</a:t>
            </a:r>
            <a:r>
              <a:rPr lang="en-US" altLang="ko-KR" dirty="0" smtClean="0">
                <a:solidFill>
                  <a:srgbClr val="FF0000"/>
                </a:solidFill>
              </a:rPr>
              <a:t> Style(=Chicago Style)</a:t>
            </a:r>
          </a:p>
          <a:p>
            <a:pPr>
              <a:buNone/>
            </a:pPr>
            <a:r>
              <a:rPr lang="ko-KR" altLang="en-US" dirty="0" smtClean="0"/>
              <a:t>김우창</a:t>
            </a:r>
            <a:r>
              <a:rPr lang="en-US" altLang="ko-KR" dirty="0" smtClean="0"/>
              <a:t>, &lt;&lt;</a:t>
            </a:r>
            <a:r>
              <a:rPr lang="ko-KR" altLang="en-US" dirty="0" smtClean="0"/>
              <a:t>풍경과 마음</a:t>
            </a:r>
            <a:r>
              <a:rPr lang="en-US" altLang="ko-KR" dirty="0" smtClean="0"/>
              <a:t>&gt;&gt;,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생각의 나무</a:t>
            </a:r>
            <a:r>
              <a:rPr lang="en-US" altLang="ko-KR" dirty="0" smtClean="0"/>
              <a:t>, 2003.</a:t>
            </a:r>
          </a:p>
          <a:p>
            <a:pPr>
              <a:buNone/>
            </a:pPr>
            <a:r>
              <a:rPr lang="en-US" altLang="ko-KR" dirty="0" err="1" smtClean="0"/>
              <a:t>Whiteburn</a:t>
            </a:r>
            <a:r>
              <a:rPr lang="en-US" altLang="ko-KR" dirty="0" smtClean="0"/>
              <a:t>, Joel, </a:t>
            </a:r>
            <a:r>
              <a:rPr lang="en-US" altLang="ko-KR" i="1" dirty="0" smtClean="0"/>
              <a:t>The Billboard Book of Top 40 Hits</a:t>
            </a:r>
            <a:r>
              <a:rPr lang="en-US" altLang="ko-KR" dirty="0" smtClean="0"/>
              <a:t>, New York : Billboard Publications, 1985.</a:t>
            </a:r>
          </a:p>
          <a:p>
            <a:pPr marL="624078" indent="-514350">
              <a:buFont typeface="+mj-lt"/>
              <a:buAutoNum type="arabicParenR" startAt="2"/>
            </a:pPr>
            <a:r>
              <a:rPr lang="en-US" altLang="ko-KR" dirty="0" smtClean="0">
                <a:solidFill>
                  <a:srgbClr val="FF0000"/>
                </a:solidFill>
              </a:rPr>
              <a:t>APA(American Psychology Association) Style</a:t>
            </a:r>
          </a:p>
          <a:p>
            <a:pPr>
              <a:buNone/>
            </a:pPr>
            <a:r>
              <a:rPr lang="ko-KR" altLang="en-US" dirty="0" smtClean="0"/>
              <a:t>김우창</a:t>
            </a:r>
            <a:r>
              <a:rPr lang="en-US" altLang="ko-KR" dirty="0" smtClean="0"/>
              <a:t>(2003), &lt;&lt;</a:t>
            </a:r>
            <a:r>
              <a:rPr lang="ko-KR" altLang="en-US" dirty="0" smtClean="0"/>
              <a:t>풍경과 마음</a:t>
            </a:r>
            <a:r>
              <a:rPr lang="en-US" altLang="ko-KR" dirty="0" smtClean="0"/>
              <a:t>&gt;&gt;,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생각의 나무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Arnheim</a:t>
            </a:r>
            <a:r>
              <a:rPr lang="en-US" altLang="ko-KR" dirty="0" smtClean="0"/>
              <a:t>, R.(1971), </a:t>
            </a:r>
            <a:r>
              <a:rPr lang="en-US" altLang="ko-KR" i="1" dirty="0" smtClean="0"/>
              <a:t>Art and Visual Perception</a:t>
            </a:r>
            <a:r>
              <a:rPr lang="en-US" altLang="ko-KR" dirty="0" smtClean="0"/>
              <a:t>, Berkeley : University of California Press.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참고문헌 목록 기입의 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r>
              <a:rPr lang="ko-KR" altLang="en-US" dirty="0" smtClean="0">
                <a:solidFill>
                  <a:srgbClr val="FF0000"/>
                </a:solidFill>
              </a:rPr>
              <a:t>각주가 아닌 본문에 필자명과 출판 연도를 넣는 것으로 대신하고 각주에는 </a:t>
            </a:r>
            <a:r>
              <a:rPr lang="ko-KR" altLang="en-US" dirty="0" err="1" smtClean="0">
                <a:solidFill>
                  <a:srgbClr val="FF0000"/>
                </a:solidFill>
              </a:rPr>
              <a:t>내용주만을</a:t>
            </a:r>
            <a:r>
              <a:rPr lang="ko-KR" altLang="en-US" dirty="0" smtClean="0">
                <a:solidFill>
                  <a:srgbClr val="FF0000"/>
                </a:solidFill>
              </a:rPr>
              <a:t> 넣는 것을 원칙으로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가령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김우창</a:t>
            </a:r>
            <a:r>
              <a:rPr lang="en-US" altLang="ko-KR" dirty="0" smtClean="0"/>
              <a:t>(2003)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…”, </a:t>
            </a:r>
            <a:r>
              <a:rPr lang="ko-KR" altLang="en-US" dirty="0" smtClean="0"/>
              <a:t>필자가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김우창</a:t>
            </a:r>
            <a:r>
              <a:rPr lang="en-US" altLang="ko-KR" dirty="0" smtClean="0"/>
              <a:t>’, 2003</a:t>
            </a:r>
            <a:r>
              <a:rPr lang="ko-KR" altLang="en-US" dirty="0" smtClean="0"/>
              <a:t>년에 출판한 논저임을 의미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김우창</a:t>
            </a:r>
            <a:r>
              <a:rPr lang="en-US" altLang="ko-KR" dirty="0" smtClean="0"/>
              <a:t>(2003 : 67)”</a:t>
            </a:r>
            <a:r>
              <a:rPr lang="ko-KR" altLang="en-US" dirty="0" smtClean="0"/>
              <a:t>의 경우 그 책의 </a:t>
            </a:r>
            <a:r>
              <a:rPr lang="en-US" altLang="ko-KR" dirty="0" smtClean="0"/>
              <a:t>67</a:t>
            </a:r>
            <a:r>
              <a:rPr lang="ko-KR" altLang="en-US" dirty="0" smtClean="0"/>
              <a:t>페이지에서 인용하였음을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동일 필자가 한 해에 여러 논저를 출판했고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논저들을 모두 인용할 경우는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김우창</a:t>
            </a:r>
            <a:r>
              <a:rPr lang="en-US" altLang="ko-KR" dirty="0" smtClean="0">
                <a:solidFill>
                  <a:srgbClr val="FF0000"/>
                </a:solidFill>
              </a:rPr>
              <a:t>(2003a)”, “</a:t>
            </a:r>
            <a:r>
              <a:rPr lang="ko-KR" altLang="en-US" dirty="0" smtClean="0">
                <a:solidFill>
                  <a:srgbClr val="FF0000"/>
                </a:solidFill>
              </a:rPr>
              <a:t>김우창</a:t>
            </a:r>
            <a:r>
              <a:rPr lang="en-US" altLang="ko-KR" dirty="0" smtClean="0">
                <a:solidFill>
                  <a:srgbClr val="FF0000"/>
                </a:solidFill>
              </a:rPr>
              <a:t>(2003b)”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방식으로 구분한다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2)</a:t>
            </a:r>
            <a:r>
              <a:rPr lang="ko-KR" altLang="en-US" dirty="0" smtClean="0"/>
              <a:t>형은 반드시 논문의 말미에 참고문헌을 </a:t>
            </a:r>
            <a:r>
              <a:rPr lang="ko-KR" altLang="en-US" dirty="0" err="1" smtClean="0"/>
              <a:t>달아야한다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소논문은</a:t>
            </a:r>
            <a:r>
              <a:rPr lang="ko-KR" altLang="en-US" dirty="0" smtClean="0"/>
              <a:t> 대체로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자 원고지로 </a:t>
            </a:r>
            <a:r>
              <a:rPr lang="en-US" altLang="ko-KR" dirty="0" smtClean="0"/>
              <a:t>20-30</a:t>
            </a:r>
            <a:r>
              <a:rPr lang="ko-KR" altLang="en-US" dirty="0" smtClean="0"/>
              <a:t>매 정도나 그 이내의 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문제에 대한 충분한 논증 해명보다는 강의 내용에 대한 학생들의 자발적 사고와 이해를 자극하기 위한 연습과제로서 부과된다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가능한 한 창의적이고도 </a:t>
            </a:r>
            <a:r>
              <a:rPr lang="ko-KR" altLang="en-US" dirty="0" err="1" smtClean="0"/>
              <a:t>조리있는</a:t>
            </a:r>
            <a:r>
              <a:rPr lang="ko-KR" altLang="en-US" dirty="0" smtClean="0"/>
              <a:t> 해석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논의를 담아야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보고서는 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 등에서 얻어진 결과를 정리하여 보고하는 사실기술적 기능이 주가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학생으로 하여금 교과서나 교수 한 사람의 강의 내용에만 매이지 않고 그 교과와 관련된 폭넓은 독서를 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강의실에서 충분히 다루지 못하였거나 그렇게 하기 어려운 문제에 대하여 학생이 독자적으로 조사하고 스스로 문제 해결을 시도할 수 있는 능력을 기른다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가지 자료를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해석하고 활용하는 과정에서 관찰력과 비판적 이해력을 기른다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 관찰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결과를 정리하여 논리적인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보고서 작성의 의의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으로</a:t>
            </a:r>
            <a:r>
              <a:rPr lang="ko-KR" altLang="en-US" dirty="0" smtClean="0"/>
              <a:t> 전개할 수 있는 훈련을 쌓는다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교수의 입장에서는 학생들이 문제를 어떤 방식으로 보고 있으며 설명과 훈련이 더 필요한 부분이 무엇인지를 확인하고 강의를 효율화하는 자료가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지적 독립 능력을 기르는 것</a:t>
            </a:r>
            <a:endParaRPr lang="en-US" altLang="ko-KR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이미 알려진 결과와 별로 다를 바 없다고 하더라도 그것을 자신의 힘으로 얻어 냈다는 데에 커다란 의의가 있다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문제의 발견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자료 수집과 예비적 분석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가설의 수립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연구 방법의 결정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자료의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해석과 논리화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논문 개요 작성</a:t>
            </a:r>
            <a:endParaRPr lang="en-US" altLang="ko-KR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dirty="0" smtClean="0"/>
              <a:t>집필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논문의 준비 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직접적으로 연구의 대상이 되는 자료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일차자료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일차자료를 위해 활용되는 자료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이차자료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인문과학에서 이용되는 자료는 사람과 그 사유 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행동양식이 중심이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집단에서의 문제는 사회과학적 연구와 연관될 수밖에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어떤 사건의 관계자나 목격자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피조사</a:t>
            </a:r>
            <a:r>
              <a:rPr lang="ko-KR" altLang="en-US" dirty="0" smtClean="0"/>
              <a:t> 집단의 생각을 담아낸 인터뷰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사진이나 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일기나 유언장 등의 개인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물품 등은 모두 일차자료가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자료의 수집 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991</TotalTime>
  <Words>2605</Words>
  <Application>Microsoft Office PowerPoint</Application>
  <PresentationFormat>화면 슬라이드 쇼(4:3)</PresentationFormat>
  <Paragraphs>207</Paragraphs>
  <Slides>45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광장</vt:lpstr>
      <vt:lpstr>논문 작성법</vt:lpstr>
      <vt:lpstr>1장 논문이란 무엇인가</vt:lpstr>
      <vt:lpstr>논문의 종류</vt:lpstr>
      <vt:lpstr>PowerPoint 프레젠테이션</vt:lpstr>
      <vt:lpstr>PowerPoint 프레젠테이션</vt:lpstr>
      <vt:lpstr>논문, 보고서 작성의 의의</vt:lpstr>
      <vt:lpstr>PowerPoint 프레젠테이션</vt:lpstr>
      <vt:lpstr>2장 논문의 준비 과정</vt:lpstr>
      <vt:lpstr>2. 자료의 수집 정리</vt:lpstr>
      <vt:lpstr>PowerPoint 프레젠테이션</vt:lpstr>
      <vt:lpstr>PowerPoint 프레젠테이션</vt:lpstr>
      <vt:lpstr>자료의 정리</vt:lpstr>
      <vt:lpstr>PowerPoint 프레젠테이션</vt:lpstr>
      <vt:lpstr>PowerPoint 프레젠테이션</vt:lpstr>
      <vt:lpstr>3. 가설의 수립</vt:lpstr>
      <vt:lpstr>PowerPoint 프레젠테이션</vt:lpstr>
      <vt:lpstr>4. 연구 방법의 결정</vt:lpstr>
      <vt:lpstr>5. 분석 해석 논증</vt:lpstr>
      <vt:lpstr>PowerPoint 프레젠테이션</vt:lpstr>
      <vt:lpstr>6. 개요 작성</vt:lpstr>
      <vt:lpstr>과  제</vt:lpstr>
      <vt:lpstr>3장 논문의 형식</vt:lpstr>
      <vt:lpstr>PowerPoint 프레젠테이션</vt:lpstr>
      <vt:lpstr>1. 논문의 구성</vt:lpstr>
      <vt:lpstr>PowerPoint 프레젠테이션</vt:lpstr>
      <vt:lpstr>PowerPoint 프레젠테이션</vt:lpstr>
      <vt:lpstr>과  제</vt:lpstr>
      <vt:lpstr>2. 인   용</vt:lpstr>
      <vt:lpstr>PowerPoint 프레젠테이션</vt:lpstr>
      <vt:lpstr>인용 시 유의 사항</vt:lpstr>
      <vt:lpstr>PowerPoint 프레젠테이션</vt:lpstr>
      <vt:lpstr>PowerPoint 프레젠테이션</vt:lpstr>
      <vt:lpstr>과  제</vt:lpstr>
      <vt:lpstr>3. 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참고문헌 목록</vt:lpstr>
      <vt:lpstr>PowerPoint 프레젠테이션</vt:lpstr>
      <vt:lpstr>5. 주, 참고문헌 목록 기입의 보기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박찬희</cp:lastModifiedBy>
  <cp:revision>40</cp:revision>
  <dcterms:created xsi:type="dcterms:W3CDTF">2012-04-29T11:10:46Z</dcterms:created>
  <dcterms:modified xsi:type="dcterms:W3CDTF">2014-09-19T02:41:59Z</dcterms:modified>
</cp:coreProperties>
</file>