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0" r:id="rId1"/>
    <p:sldMasterId id="214748378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8"/>
      <p:bold r:id="rId19"/>
    </p:embeddedFont>
    <p:embeddedFont>
      <p:font typeface="-윤고딕120" panose="020B0600000101010101" charset="-127"/>
      <p:regular r:id="rId20"/>
    </p:embeddedFont>
    <p:embeddedFont>
      <p:font typeface="-보람L" panose="020B0600000101010101" charset="-127"/>
      <p:regular r:id="rId21"/>
    </p:embeddedFont>
    <p:embeddedFont>
      <p:font typeface="-윤고딕130" panose="020B0600000101010101" charset="-127"/>
      <p:regular r:id="rId22"/>
    </p:embeddedFont>
    <p:embeddedFont>
      <p:font typeface="-햇살B" panose="020B0600000101010101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-윤고딕160" panose="020B0600000101010101" charset="-127"/>
      <p:regular r:id="rId26"/>
    </p:embeddedFont>
    <p:embeddedFont>
      <p:font typeface="-햇살M" panose="020B0600000101010101" charset="-127"/>
      <p:regular r:id="rId27"/>
    </p:embeddedFont>
    <p:embeddedFont>
      <p:font typeface="Impact" panose="020B0806030902050204" pitchFamily="34" charset="0"/>
      <p:regular r:id="rId28"/>
    </p:embeddedFont>
  </p:embeddedFontLst>
  <p:defaultTextStyle>
    <a:defPPr>
      <a:defRPr lang="en-GB"/>
    </a:defPPr>
    <a:lvl1pPr algn="l" defTabSz="449263" rtl="0" fontAlgn="base">
      <a:lnSpc>
        <a:spcPct val="108000"/>
      </a:lnSpc>
      <a:spcBef>
        <a:spcPct val="0"/>
      </a:spcBef>
      <a:spcAft>
        <a:spcPct val="0"/>
      </a:spcAft>
      <a:buClr>
        <a:srgbClr val="000000"/>
      </a:buClr>
      <a:buSzPct val="100000"/>
      <a:buFont typeface="굴림" pitchFamily="48" charset="-127"/>
      <a:defRPr kern="1200">
        <a:solidFill>
          <a:schemeClr val="bg1"/>
        </a:solidFill>
        <a:latin typeface="굴림" pitchFamily="48" charset="-127"/>
        <a:ea typeface="굴림" pitchFamily="48" charset="-127"/>
        <a:cs typeface="+mn-cs"/>
      </a:defRPr>
    </a:lvl1pPr>
    <a:lvl2pPr marL="457200" algn="l" defTabSz="449263" rtl="0" fontAlgn="base">
      <a:lnSpc>
        <a:spcPct val="108000"/>
      </a:lnSpc>
      <a:spcBef>
        <a:spcPct val="0"/>
      </a:spcBef>
      <a:spcAft>
        <a:spcPct val="0"/>
      </a:spcAft>
      <a:buClr>
        <a:srgbClr val="000000"/>
      </a:buClr>
      <a:buSzPct val="100000"/>
      <a:buFont typeface="굴림" pitchFamily="48" charset="-127"/>
      <a:defRPr kern="1200">
        <a:solidFill>
          <a:schemeClr val="bg1"/>
        </a:solidFill>
        <a:latin typeface="굴림" pitchFamily="48" charset="-127"/>
        <a:ea typeface="굴림" pitchFamily="48" charset="-127"/>
        <a:cs typeface="+mn-cs"/>
      </a:defRPr>
    </a:lvl2pPr>
    <a:lvl3pPr marL="914400" algn="l" defTabSz="449263" rtl="0" fontAlgn="base">
      <a:lnSpc>
        <a:spcPct val="108000"/>
      </a:lnSpc>
      <a:spcBef>
        <a:spcPct val="0"/>
      </a:spcBef>
      <a:spcAft>
        <a:spcPct val="0"/>
      </a:spcAft>
      <a:buClr>
        <a:srgbClr val="000000"/>
      </a:buClr>
      <a:buSzPct val="100000"/>
      <a:buFont typeface="굴림" pitchFamily="48" charset="-127"/>
      <a:defRPr kern="1200">
        <a:solidFill>
          <a:schemeClr val="bg1"/>
        </a:solidFill>
        <a:latin typeface="굴림" pitchFamily="48" charset="-127"/>
        <a:ea typeface="굴림" pitchFamily="48" charset="-127"/>
        <a:cs typeface="+mn-cs"/>
      </a:defRPr>
    </a:lvl3pPr>
    <a:lvl4pPr marL="1371600" algn="l" defTabSz="449263" rtl="0" fontAlgn="base">
      <a:lnSpc>
        <a:spcPct val="108000"/>
      </a:lnSpc>
      <a:spcBef>
        <a:spcPct val="0"/>
      </a:spcBef>
      <a:spcAft>
        <a:spcPct val="0"/>
      </a:spcAft>
      <a:buClr>
        <a:srgbClr val="000000"/>
      </a:buClr>
      <a:buSzPct val="100000"/>
      <a:buFont typeface="굴림" pitchFamily="48" charset="-127"/>
      <a:defRPr kern="1200">
        <a:solidFill>
          <a:schemeClr val="bg1"/>
        </a:solidFill>
        <a:latin typeface="굴림" pitchFamily="48" charset="-127"/>
        <a:ea typeface="굴림" pitchFamily="48" charset="-127"/>
        <a:cs typeface="+mn-cs"/>
      </a:defRPr>
    </a:lvl4pPr>
    <a:lvl5pPr marL="1828800" algn="l" defTabSz="449263" rtl="0" fontAlgn="base">
      <a:lnSpc>
        <a:spcPct val="108000"/>
      </a:lnSpc>
      <a:spcBef>
        <a:spcPct val="0"/>
      </a:spcBef>
      <a:spcAft>
        <a:spcPct val="0"/>
      </a:spcAft>
      <a:buClr>
        <a:srgbClr val="000000"/>
      </a:buClr>
      <a:buSzPct val="100000"/>
      <a:buFont typeface="굴림" pitchFamily="48" charset="-127"/>
      <a:defRPr kern="1200">
        <a:solidFill>
          <a:schemeClr val="bg1"/>
        </a:solidFill>
        <a:latin typeface="굴림" pitchFamily="48" charset="-127"/>
        <a:ea typeface="굴림" pitchFamily="48" charset="-127"/>
        <a:cs typeface="+mn-cs"/>
      </a:defRPr>
    </a:lvl5pPr>
    <a:lvl6pPr marL="2286000" algn="l" defTabSz="914400" rtl="0" eaLnBrk="1" latinLnBrk="1" hangingPunct="1">
      <a:defRPr kern="1200">
        <a:solidFill>
          <a:schemeClr val="bg1"/>
        </a:solidFill>
        <a:latin typeface="굴림" pitchFamily="48" charset="-127"/>
        <a:ea typeface="굴림" pitchFamily="48" charset="-127"/>
        <a:cs typeface="+mn-cs"/>
      </a:defRPr>
    </a:lvl6pPr>
    <a:lvl7pPr marL="2743200" algn="l" defTabSz="914400" rtl="0" eaLnBrk="1" latinLnBrk="1" hangingPunct="1">
      <a:defRPr kern="1200">
        <a:solidFill>
          <a:schemeClr val="bg1"/>
        </a:solidFill>
        <a:latin typeface="굴림" pitchFamily="48" charset="-127"/>
        <a:ea typeface="굴림" pitchFamily="48" charset="-127"/>
        <a:cs typeface="+mn-cs"/>
      </a:defRPr>
    </a:lvl7pPr>
    <a:lvl8pPr marL="3200400" algn="l" defTabSz="914400" rtl="0" eaLnBrk="1" latinLnBrk="1" hangingPunct="1">
      <a:defRPr kern="1200">
        <a:solidFill>
          <a:schemeClr val="bg1"/>
        </a:solidFill>
        <a:latin typeface="굴림" pitchFamily="48" charset="-127"/>
        <a:ea typeface="굴림" pitchFamily="48" charset="-127"/>
        <a:cs typeface="+mn-cs"/>
      </a:defRPr>
    </a:lvl8pPr>
    <a:lvl9pPr marL="3657600" algn="l" defTabSz="914400" rtl="0" eaLnBrk="1" latinLnBrk="1" hangingPunct="1">
      <a:defRPr kern="1200">
        <a:solidFill>
          <a:schemeClr val="bg1"/>
        </a:solidFill>
        <a:latin typeface="굴림" pitchFamily="48" charset="-127"/>
        <a:ea typeface="굴림" pitchFamily="4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CEA3D-01F7-457C-934F-22B2F6FB5276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4190B-EA13-4D1F-83AC-7E797CC6C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281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989688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48127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63670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6634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13653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6525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6357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6552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3802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0675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103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85200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9655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0768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874" name="Picture 2" descr="G:\파워프리젠테이션\ppt pro\2차추가배경세트(10)\독립타이틀08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0825" cy="6873875"/>
          </a:xfrm>
          <a:prstGeom prst="rect">
            <a:avLst/>
          </a:prstGeom>
          <a:noFill/>
        </p:spPr>
      </p:pic>
      <p:sp>
        <p:nvSpPr>
          <p:cNvPr id="335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667000"/>
            <a:ext cx="9144000" cy="1143000"/>
          </a:xfrm>
        </p:spPr>
        <p:txBody>
          <a:bodyPr/>
          <a:lstStyle>
            <a:lvl1pPr algn="ctr">
              <a:defRPr sz="5000">
                <a:solidFill>
                  <a:srgbClr val="00666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35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700">
                <a:solidFill>
                  <a:srgbClr val="006666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3358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-윤고딕120" pitchFamily="18" charset="-127"/>
                <a:ea typeface="-윤고딕120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3358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3587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7F26188-97C8-436B-813C-C6FD7DD711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D85B6-6530-4AB2-81B3-D32756BD96A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-76200"/>
            <a:ext cx="1943100" cy="6096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-76200"/>
            <a:ext cx="5676900" cy="6096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7C9D7-6D08-49F6-A5B4-8DFFF16538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3E72-FCC1-4176-804D-DD2B2D14A9BF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AB0F-FE07-4BBD-A183-B24DDBFA0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3E72-FCC1-4176-804D-DD2B2D14A9BF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AB0F-FE07-4BBD-A183-B24DDBFA0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3E72-FCC1-4176-804D-DD2B2D14A9BF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AB0F-FE07-4BBD-A183-B24DDBFA0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3E72-FCC1-4176-804D-DD2B2D14A9BF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AB0F-FE07-4BBD-A183-B24DDBFA0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3E72-FCC1-4176-804D-DD2B2D14A9BF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AB0F-FE07-4BBD-A183-B24DDBFA0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3E72-FCC1-4176-804D-DD2B2D14A9BF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AB0F-FE07-4BBD-A183-B24DDBFA0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3E72-FCC1-4176-804D-DD2B2D14A9BF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AB0F-FE07-4BBD-A183-B24DDBFA0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3E72-FCC1-4176-804D-DD2B2D14A9BF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AB0F-FE07-4BBD-A183-B24DDBFA0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E947D-B3D6-478F-B138-084E15EE93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3E72-FCC1-4176-804D-DD2B2D14A9BF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AB0F-FE07-4BBD-A183-B24DDBFA0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3E72-FCC1-4176-804D-DD2B2D14A9BF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AB0F-FE07-4BBD-A183-B24DDBFA0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3E72-FCC1-4176-804D-DD2B2D14A9BF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AB0F-FE07-4BBD-A183-B24DDBFA0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19E34-9FCE-4B5F-839A-E69175219EE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80CCE-1636-48DD-B71F-A18B8C5102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E9FD3-665C-46F7-8D68-EC92090AF5E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A565B0-96FC-4AEA-A7D2-1FFAE0052A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37B65-5C80-4E98-A273-3CBFACFEE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8EBF9-C05A-4A5C-BFB4-349B5E0634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E7D3B-DC69-490C-A0BE-9FDF274CFED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850" name="Picture 2" descr="G:\파워프리젠테이션\ppt pro\2차추가배경세트(10)\독립타이틀08-1.jpg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0825" cy="6873875"/>
          </a:xfrm>
          <a:prstGeom prst="rect">
            <a:avLst/>
          </a:prstGeom>
          <a:noFill/>
        </p:spPr>
      </p:pic>
      <p:sp>
        <p:nvSpPr>
          <p:cNvPr id="3348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-76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3348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348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-윤고딕130" pitchFamily="18" charset="-127"/>
                <a:ea typeface="-윤고딕130" pitchFamily="18" charset="-127"/>
              </a:defRPr>
            </a:lvl1pPr>
          </a:lstStyle>
          <a:p>
            <a:fld id="{EFB57072-65BA-42E4-AC1E-A5CC06F6D1CD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3348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-윤고딕130" pitchFamily="18" charset="-127"/>
                <a:ea typeface="-윤고딕13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334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-윤고딕130" pitchFamily="18" charset="-127"/>
                <a:ea typeface="-윤고딕130" pitchFamily="18" charset="-127"/>
              </a:defRPr>
            </a:lvl1pPr>
          </a:lstStyle>
          <a:p>
            <a:fld id="{EA2D96FD-16F4-4C52-9059-E825D09F940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med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rgbClr val="003F3E"/>
          </a:solidFill>
          <a:latin typeface="-보람L" pitchFamily="18" charset="-127"/>
          <a:ea typeface="-보람L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rgbClr val="003F3E"/>
          </a:solidFill>
          <a:latin typeface="-윤고딕160" pitchFamily="18" charset="-127"/>
          <a:ea typeface="-윤고딕160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rgbClr val="003F3E"/>
          </a:solidFill>
          <a:latin typeface="-윤고딕160" pitchFamily="18" charset="-127"/>
          <a:ea typeface="-윤고딕160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rgbClr val="003F3E"/>
          </a:solidFill>
          <a:latin typeface="-윤고딕160" pitchFamily="18" charset="-127"/>
          <a:ea typeface="-윤고딕160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rgbClr val="003F3E"/>
          </a:solidFill>
          <a:latin typeface="-윤고딕160" pitchFamily="18" charset="-127"/>
          <a:ea typeface="-윤고딕160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rgbClr val="003F3E"/>
          </a:solidFill>
          <a:latin typeface="-윤고딕160" pitchFamily="18" charset="-127"/>
          <a:ea typeface="-윤고딕160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rgbClr val="003F3E"/>
          </a:solidFill>
          <a:latin typeface="-윤고딕160" pitchFamily="18" charset="-127"/>
          <a:ea typeface="-윤고딕160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rgbClr val="003F3E"/>
          </a:solidFill>
          <a:latin typeface="-윤고딕160" pitchFamily="18" charset="-127"/>
          <a:ea typeface="-윤고딕160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800">
          <a:solidFill>
            <a:srgbClr val="003F3E"/>
          </a:solidFill>
          <a:latin typeface="-윤고딕160" pitchFamily="18" charset="-127"/>
          <a:ea typeface="-윤고딕160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-보람L" pitchFamily="18" charset="-127"/>
          <a:ea typeface="-보람L" pitchFamily="18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3E72-FCC1-4176-804D-DD2B2D14A9BF}" type="datetimeFigureOut">
              <a:rPr lang="ko-KR" altLang="en-US" smtClean="0"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1AB0F-FE07-4BBD-A183-B24DDBFA05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med"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042988" y="2341563"/>
            <a:ext cx="6981825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>
                <a:solidFill>
                  <a:srgbClr val="000000"/>
                </a:solidFill>
                <a:latin typeface="+mj-ea"/>
                <a:ea typeface="+mj-ea"/>
              </a:rPr>
              <a:t>우리는</a:t>
            </a:r>
            <a:r>
              <a:rPr lang="en-GB" sz="36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GB" sz="3600" dirty="0" err="1">
                <a:solidFill>
                  <a:srgbClr val="000000"/>
                </a:solidFill>
                <a:latin typeface="+mj-ea"/>
                <a:ea typeface="+mj-ea"/>
              </a:rPr>
              <a:t>우리</a:t>
            </a:r>
            <a:r>
              <a:rPr lang="en-GB" sz="36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GB" sz="3600" dirty="0" err="1">
                <a:solidFill>
                  <a:srgbClr val="000000"/>
                </a:solidFill>
                <a:latin typeface="+mj-ea"/>
                <a:ea typeface="+mj-ea"/>
              </a:rPr>
              <a:t>자신을</a:t>
            </a:r>
            <a:r>
              <a:rPr lang="en-GB" sz="36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GB" sz="3600" dirty="0" err="1">
                <a:solidFill>
                  <a:srgbClr val="000000"/>
                </a:solidFill>
                <a:latin typeface="+mj-ea"/>
                <a:ea typeface="+mj-ea"/>
              </a:rPr>
              <a:t>소유하는가</a:t>
            </a:r>
            <a:r>
              <a:rPr lang="en-GB" sz="3600" dirty="0" smtClean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+mj-ea"/>
                <a:ea typeface="+mj-ea"/>
              </a:rPr>
              <a:t>- </a:t>
            </a:r>
            <a:r>
              <a:rPr lang="ko-KR" altLang="en-US" sz="3600" dirty="0" smtClean="0">
                <a:solidFill>
                  <a:srgbClr val="000000"/>
                </a:solidFill>
                <a:latin typeface="+mj-ea"/>
                <a:ea typeface="+mj-ea"/>
              </a:rPr>
              <a:t>자유지상주의</a:t>
            </a:r>
            <a:endParaRPr lang="en-GB" sz="36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96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</a:rPr>
              <a:t>반박3:조던은 팀동료들에게 빚을 진 셈이다.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재반박</a:t>
            </a:r>
            <a:r>
              <a:rPr lang="en-GB" sz="3000" dirty="0">
                <a:solidFill>
                  <a:srgbClr val="000000"/>
                </a:solidFill>
              </a:rPr>
              <a:t> : </a:t>
            </a:r>
            <a:r>
              <a:rPr lang="en-GB" sz="3000" dirty="0" err="1">
                <a:solidFill>
                  <a:srgbClr val="000000"/>
                </a:solidFill>
              </a:rPr>
              <a:t>팀동료들은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자신의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용역에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대해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이미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자신들이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수락한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대가를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받았다</a:t>
            </a:r>
            <a:r>
              <a:rPr lang="en-GB" sz="3000" dirty="0">
                <a:solidFill>
                  <a:srgbClr val="000000"/>
                </a:solidFill>
              </a:rPr>
              <a:t>. </a:t>
            </a:r>
            <a:r>
              <a:rPr lang="en-GB" sz="3000" dirty="0" err="1">
                <a:solidFill>
                  <a:srgbClr val="000000"/>
                </a:solidFill>
              </a:rPr>
              <a:t>조던의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수입에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이들의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몫이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들어있다고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생각할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이유가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없다</a:t>
            </a:r>
            <a:r>
              <a:rPr lang="en-GB" sz="3000" dirty="0">
                <a:solidFill>
                  <a:srgbClr val="000000"/>
                </a:solidFill>
              </a:rPr>
              <a:t>. </a:t>
            </a:r>
            <a:r>
              <a:rPr lang="en-GB" sz="3000" dirty="0" err="1">
                <a:solidFill>
                  <a:srgbClr val="000000"/>
                </a:solidFill>
              </a:rPr>
              <a:t>팀과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동료들에게</a:t>
            </a:r>
            <a:r>
              <a:rPr lang="en-GB" sz="3000" dirty="0">
                <a:solidFill>
                  <a:srgbClr val="000000"/>
                </a:solidFill>
              </a:rPr>
              <a:t> 진 </a:t>
            </a:r>
            <a:r>
              <a:rPr lang="en-GB" sz="3000" dirty="0" err="1">
                <a:solidFill>
                  <a:srgbClr val="000000"/>
                </a:solidFill>
              </a:rPr>
              <a:t>빚이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있다해도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그가</a:t>
            </a:r>
            <a:r>
              <a:rPr lang="en-GB" sz="3000" dirty="0">
                <a:solidFill>
                  <a:srgbClr val="000000"/>
                </a:solidFill>
              </a:rPr>
              <a:t> 번 </a:t>
            </a:r>
            <a:r>
              <a:rPr lang="en-GB" sz="3000" dirty="0" err="1">
                <a:solidFill>
                  <a:srgbClr val="000000"/>
                </a:solidFill>
              </a:rPr>
              <a:t>돈에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세금을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부과하는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행위를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정당화하기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어렵다</a:t>
            </a:r>
            <a:r>
              <a:rPr lang="en-GB" sz="300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96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</a:rPr>
              <a:t>반박4: 민주사회시민으로서 합의한  조세법을 따라야 한다.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민주적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합의만으로는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충분치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않다</a:t>
            </a:r>
            <a:r>
              <a:rPr lang="en-GB" sz="3000" dirty="0">
                <a:solidFill>
                  <a:srgbClr val="000000"/>
                </a:solidFill>
              </a:rPr>
              <a:t>. </a:t>
            </a:r>
            <a:r>
              <a:rPr lang="en-GB" sz="3000" dirty="0" err="1">
                <a:solidFill>
                  <a:srgbClr val="000000"/>
                </a:solidFill>
              </a:rPr>
              <a:t>조던이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조세법에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반대표를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던졌지만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법이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통과됐다고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가정할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경우</a:t>
            </a:r>
            <a:r>
              <a:rPr lang="en-GB" sz="3000" dirty="0">
                <a:solidFill>
                  <a:srgbClr val="000000"/>
                </a:solidFill>
              </a:rPr>
              <a:t>, </a:t>
            </a:r>
            <a:r>
              <a:rPr lang="en-GB" sz="3000" dirty="0" err="1">
                <a:solidFill>
                  <a:srgbClr val="000000"/>
                </a:solidFill>
              </a:rPr>
              <a:t>이곳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시민으로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산다는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이유만으로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다수에게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자유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재량권을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부여하고</a:t>
            </a:r>
            <a:r>
              <a:rPr lang="en-GB" sz="3000" dirty="0">
                <a:solidFill>
                  <a:srgbClr val="000000"/>
                </a:solidFill>
              </a:rPr>
              <a:t>, </a:t>
            </a:r>
            <a:r>
              <a:rPr lang="en-GB" sz="3000" dirty="0" err="1">
                <a:solidFill>
                  <a:srgbClr val="000000"/>
                </a:solidFill>
              </a:rPr>
              <a:t>아무리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부당한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법이라도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준수하겠노라고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미리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동의해야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하는가</a:t>
            </a:r>
            <a:r>
              <a:rPr lang="en-GB" sz="3000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</a:rPr>
              <a:t>반박5: 조던은 행운아다.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농구를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잘하면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푸짐한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포상을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받는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시대에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태어난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것을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자신의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공으로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내세울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수는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없는</a:t>
            </a:r>
            <a:r>
              <a:rPr lang="en-GB" sz="3000" dirty="0">
                <a:solidFill>
                  <a:srgbClr val="000000"/>
                </a:solidFill>
              </a:rPr>
              <a:t> 일. </a:t>
            </a:r>
            <a:r>
              <a:rPr lang="en-GB" sz="3000" dirty="0" err="1">
                <a:solidFill>
                  <a:srgbClr val="000000"/>
                </a:solidFill>
              </a:rPr>
              <a:t>그가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재능으로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벌어들인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돈을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전부</a:t>
            </a:r>
            <a:r>
              <a:rPr lang="en-GB" sz="3000" dirty="0">
                <a:solidFill>
                  <a:srgbClr val="000000"/>
                </a:solidFill>
              </a:rPr>
              <a:t> 다 </a:t>
            </a:r>
            <a:r>
              <a:rPr lang="en-GB" sz="3000" dirty="0" err="1">
                <a:solidFill>
                  <a:srgbClr val="000000"/>
                </a:solidFill>
              </a:rPr>
              <a:t>가질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자격이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있다고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말하긴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어렵다</a:t>
            </a:r>
            <a:r>
              <a:rPr lang="en-GB" sz="3000" dirty="0">
                <a:solidFill>
                  <a:srgbClr val="000000"/>
                </a:solidFill>
              </a:rPr>
              <a:t>. </a:t>
            </a:r>
            <a:r>
              <a:rPr lang="en-GB" sz="3000" dirty="0" err="1">
                <a:solidFill>
                  <a:srgbClr val="000000"/>
                </a:solidFill>
              </a:rPr>
              <a:t>그러므로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공동체가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그의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수입에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세금을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매겨</a:t>
            </a:r>
            <a:r>
              <a:rPr lang="en-GB" sz="3000" dirty="0">
                <a:solidFill>
                  <a:srgbClr val="000000"/>
                </a:solidFill>
              </a:rPr>
              <a:t> 그 </a:t>
            </a:r>
            <a:r>
              <a:rPr lang="en-GB" sz="3000" dirty="0" err="1">
                <a:solidFill>
                  <a:srgbClr val="000000"/>
                </a:solidFill>
              </a:rPr>
              <a:t>돈을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공익을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위해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쓴다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해도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부당한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일이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아니다</a:t>
            </a:r>
            <a:r>
              <a:rPr lang="en-GB" sz="3000" dirty="0">
                <a:solidFill>
                  <a:srgbClr val="000000"/>
                </a:solidFill>
              </a:rPr>
              <a:t>.</a:t>
            </a:r>
          </a:p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재반박</a:t>
            </a:r>
            <a:r>
              <a:rPr lang="en-GB" sz="3000" dirty="0">
                <a:solidFill>
                  <a:srgbClr val="000000"/>
                </a:solidFill>
              </a:rPr>
              <a:t> : </a:t>
            </a:r>
            <a:r>
              <a:rPr lang="en-GB" sz="3000" dirty="0" err="1">
                <a:solidFill>
                  <a:srgbClr val="000000"/>
                </a:solidFill>
              </a:rPr>
              <a:t>조던의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재능이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그의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것이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아니라면</a:t>
            </a:r>
            <a:r>
              <a:rPr lang="en-GB" sz="3000" dirty="0">
                <a:solidFill>
                  <a:srgbClr val="000000"/>
                </a:solidFill>
              </a:rPr>
              <a:t>? </a:t>
            </a:r>
            <a:r>
              <a:rPr lang="en-GB" sz="3000" dirty="0" err="1">
                <a:solidFill>
                  <a:srgbClr val="000000"/>
                </a:solidFill>
              </a:rPr>
              <a:t>조던이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조던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자신을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소유하지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않았다면</a:t>
            </a:r>
            <a:r>
              <a:rPr lang="en-GB" sz="3000" dirty="0">
                <a:solidFill>
                  <a:srgbClr val="000000"/>
                </a:solidFill>
              </a:rPr>
              <a:t>, </a:t>
            </a:r>
            <a:r>
              <a:rPr lang="en-GB" sz="3000" dirty="0" err="1">
                <a:solidFill>
                  <a:srgbClr val="000000"/>
                </a:solidFill>
              </a:rPr>
              <a:t>누가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소유했단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말인가</a:t>
            </a:r>
            <a:r>
              <a:rPr lang="en-GB" sz="3000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11163" y="179388"/>
            <a:ext cx="82296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</a:rPr>
              <a:t>자유지상주의자는 자신의 원칙을 일관되게 고수할 수 있는가?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콩팥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판매</a:t>
            </a:r>
            <a:r>
              <a:rPr lang="en-GB" sz="3000" dirty="0">
                <a:solidFill>
                  <a:srgbClr val="000000"/>
                </a:solidFill>
              </a:rPr>
              <a:t> : “</a:t>
            </a:r>
            <a:r>
              <a:rPr lang="en-GB" sz="3000" dirty="0" err="1">
                <a:solidFill>
                  <a:srgbClr val="000000"/>
                </a:solidFill>
              </a:rPr>
              <a:t>X에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대한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소유권이라는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개념의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핵심은</a:t>
            </a:r>
            <a:r>
              <a:rPr lang="en-GB" sz="3000" dirty="0">
                <a:solidFill>
                  <a:srgbClr val="000000"/>
                </a:solidFill>
              </a:rPr>
              <a:t> ... </a:t>
            </a:r>
            <a:r>
              <a:rPr lang="en-GB" sz="3000" dirty="0" err="1">
                <a:solidFill>
                  <a:srgbClr val="000000"/>
                </a:solidFill>
              </a:rPr>
              <a:t>X를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어떻게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처리할지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결정할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권리다</a:t>
            </a:r>
            <a:r>
              <a:rPr lang="en-GB" sz="3000" dirty="0">
                <a:solidFill>
                  <a:srgbClr val="000000"/>
                </a:solidFill>
              </a:rPr>
              <a:t>”</a:t>
            </a:r>
          </a:p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합의에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의해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이루어진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식인행위</a:t>
            </a:r>
            <a:endParaRPr lang="en-GB"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</a:rPr>
              <a:t>과연</a:t>
            </a:r>
            <a:r>
              <a:rPr lang="en-GB" sz="4000" dirty="0">
                <a:solidFill>
                  <a:srgbClr val="000000"/>
                </a:solidFill>
              </a:rPr>
              <a:t> </a:t>
            </a:r>
            <a:r>
              <a:rPr lang="en-GB" sz="4000" dirty="0" err="1">
                <a:solidFill>
                  <a:srgbClr val="000000"/>
                </a:solidFill>
              </a:rPr>
              <a:t>누가</a:t>
            </a:r>
            <a:r>
              <a:rPr lang="en-GB" sz="4000" dirty="0">
                <a:solidFill>
                  <a:srgbClr val="000000"/>
                </a:solidFill>
              </a:rPr>
              <a:t> </a:t>
            </a:r>
            <a:r>
              <a:rPr lang="en-GB" sz="4000" dirty="0" err="1">
                <a:solidFill>
                  <a:srgbClr val="000000"/>
                </a:solidFill>
              </a:rPr>
              <a:t>옳은가</a:t>
            </a:r>
            <a:r>
              <a:rPr lang="en-GB" sz="40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다음과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같은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부의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재분배는</a:t>
            </a:r>
            <a:r>
              <a:rPr lang="en-GB" sz="3000" dirty="0">
                <a:solidFill>
                  <a:srgbClr val="000000"/>
                </a:solidFill>
              </a:rPr>
              <a:t>?</a:t>
            </a:r>
          </a:p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>
                <a:solidFill>
                  <a:srgbClr val="000000"/>
                </a:solidFill>
              </a:rPr>
              <a:t>빌 </a:t>
            </a:r>
            <a:r>
              <a:rPr lang="en-GB" sz="3000" dirty="0" err="1">
                <a:solidFill>
                  <a:srgbClr val="000000"/>
                </a:solidFill>
              </a:rPr>
              <a:t>게이츠에게서</a:t>
            </a:r>
            <a:r>
              <a:rPr lang="en-GB" sz="3000" dirty="0">
                <a:solidFill>
                  <a:srgbClr val="000000"/>
                </a:solidFill>
              </a:rPr>
              <a:t> 100만 </a:t>
            </a:r>
            <a:r>
              <a:rPr lang="en-GB" sz="3000" dirty="0" err="1">
                <a:solidFill>
                  <a:srgbClr val="000000"/>
                </a:solidFill>
              </a:rPr>
              <a:t>달러를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가져다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형편이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어려운</a:t>
            </a:r>
            <a:r>
              <a:rPr lang="en-GB" sz="3000" dirty="0">
                <a:solidFill>
                  <a:srgbClr val="000000"/>
                </a:solidFill>
              </a:rPr>
              <a:t> 100명에게 1만 </a:t>
            </a:r>
            <a:r>
              <a:rPr lang="en-GB" sz="3000" dirty="0" err="1">
                <a:solidFill>
                  <a:srgbClr val="000000"/>
                </a:solidFill>
              </a:rPr>
              <a:t>달러씩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나누어준다면</a:t>
            </a:r>
            <a:r>
              <a:rPr lang="en-GB" sz="3000" dirty="0">
                <a:solidFill>
                  <a:srgbClr val="000000"/>
                </a:solidFill>
              </a:rPr>
              <a:t>?</a:t>
            </a:r>
          </a:p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가능한</a:t>
            </a:r>
            <a:r>
              <a:rPr lang="en-GB" sz="3000" dirty="0">
                <a:solidFill>
                  <a:srgbClr val="000000"/>
                </a:solidFill>
              </a:rPr>
              <a:t> 한 </a:t>
            </a:r>
            <a:r>
              <a:rPr lang="en-GB" sz="3000" dirty="0" err="1">
                <a:solidFill>
                  <a:srgbClr val="000000"/>
                </a:solidFill>
              </a:rPr>
              <a:t>가지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반박</a:t>
            </a:r>
            <a:r>
              <a:rPr lang="en-GB" sz="3000" dirty="0">
                <a:solidFill>
                  <a:srgbClr val="000000"/>
                </a:solidFill>
              </a:rPr>
              <a:t> : </a:t>
            </a:r>
            <a:r>
              <a:rPr lang="en-GB" sz="3000" dirty="0" err="1">
                <a:solidFill>
                  <a:srgbClr val="000000"/>
                </a:solidFill>
              </a:rPr>
              <a:t>부자에게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세금을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부과해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가난한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사람을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돕는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행위는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기본권을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침해하기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때문에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부당</a:t>
            </a:r>
            <a:endParaRPr lang="en-GB" sz="3000" dirty="0">
              <a:solidFill>
                <a:srgbClr val="000000"/>
              </a:solidFill>
            </a:endParaRPr>
          </a:p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그들이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동의하지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않은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상태에서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그들의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돈을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가져가는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행위는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강압</a:t>
            </a:r>
            <a:r>
              <a:rPr lang="en-GB" sz="3000" dirty="0">
                <a:solidFill>
                  <a:srgbClr val="000000"/>
                </a:solidFill>
              </a:rPr>
              <a:t> --&gt; 내 </a:t>
            </a:r>
            <a:r>
              <a:rPr lang="en-GB" sz="3000" dirty="0" err="1">
                <a:solidFill>
                  <a:srgbClr val="000000"/>
                </a:solidFill>
              </a:rPr>
              <a:t>돈을</a:t>
            </a:r>
            <a:r>
              <a:rPr lang="en-GB" sz="3000" dirty="0">
                <a:solidFill>
                  <a:srgbClr val="000000"/>
                </a:solidFill>
              </a:rPr>
              <a:t> 내 </a:t>
            </a:r>
            <a:r>
              <a:rPr lang="en-GB" sz="3000" dirty="0" err="1">
                <a:solidFill>
                  <a:srgbClr val="000000"/>
                </a:solidFill>
              </a:rPr>
              <a:t>마음대로</a:t>
            </a:r>
            <a:r>
              <a:rPr lang="en-GB" sz="3000" dirty="0">
                <a:solidFill>
                  <a:srgbClr val="000000"/>
                </a:solidFill>
              </a:rPr>
              <a:t> 쓸 </a:t>
            </a:r>
            <a:r>
              <a:rPr lang="en-GB" sz="3000" dirty="0" err="1">
                <a:solidFill>
                  <a:srgbClr val="000000"/>
                </a:solidFill>
              </a:rPr>
              <a:t>자유를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침해한다</a:t>
            </a:r>
            <a:r>
              <a:rPr lang="en-GB" sz="300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</a:rPr>
              <a:t>자유지상주의</a:t>
            </a:r>
            <a:r>
              <a:rPr lang="en-GB" sz="4000" dirty="0">
                <a:solidFill>
                  <a:srgbClr val="000000"/>
                </a:solidFill>
              </a:rPr>
              <a:t>(</a:t>
            </a:r>
            <a:r>
              <a:rPr lang="en-GB" sz="4000" dirty="0" smtClean="0">
                <a:solidFill>
                  <a:srgbClr val="000000"/>
                </a:solidFill>
              </a:rPr>
              <a:t>libertarianism)</a:t>
            </a:r>
            <a:r>
              <a:rPr lang="en-GB" sz="4000" dirty="0">
                <a:solidFill>
                  <a:srgbClr val="000000"/>
                </a:solidFill>
              </a:rPr>
              <a:t>‏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546848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자유에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근거해서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규제없는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시장을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옹호</a:t>
            </a:r>
            <a:r>
              <a:rPr lang="en-GB" sz="3000" dirty="0">
                <a:solidFill>
                  <a:srgbClr val="000000"/>
                </a:solidFill>
              </a:rPr>
              <a:t>, </a:t>
            </a:r>
            <a:r>
              <a:rPr lang="en-GB" sz="3000" dirty="0" err="1">
                <a:solidFill>
                  <a:srgbClr val="000000"/>
                </a:solidFill>
              </a:rPr>
              <a:t>정부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규제에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반대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</a:p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최소국가</a:t>
            </a:r>
            <a:r>
              <a:rPr lang="en-GB" sz="3000" dirty="0">
                <a:solidFill>
                  <a:srgbClr val="000000"/>
                </a:solidFill>
              </a:rPr>
              <a:t> : </a:t>
            </a:r>
            <a:r>
              <a:rPr lang="en-GB" sz="3000" dirty="0" err="1">
                <a:solidFill>
                  <a:srgbClr val="000000"/>
                </a:solidFill>
              </a:rPr>
              <a:t>계약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집행</a:t>
            </a:r>
            <a:r>
              <a:rPr lang="en-GB" sz="3000" dirty="0">
                <a:solidFill>
                  <a:srgbClr val="000000"/>
                </a:solidFill>
              </a:rPr>
              <a:t>, </a:t>
            </a:r>
            <a:r>
              <a:rPr lang="en-GB" sz="3000" dirty="0" err="1">
                <a:solidFill>
                  <a:srgbClr val="000000"/>
                </a:solidFill>
              </a:rPr>
              <a:t>개인의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재산보호</a:t>
            </a:r>
            <a:r>
              <a:rPr lang="en-GB" sz="3000" dirty="0">
                <a:solidFill>
                  <a:srgbClr val="000000"/>
                </a:solidFill>
              </a:rPr>
              <a:t>, </a:t>
            </a:r>
            <a:r>
              <a:rPr lang="en-GB" sz="3000" dirty="0" err="1">
                <a:solidFill>
                  <a:srgbClr val="000000"/>
                </a:solidFill>
              </a:rPr>
              <a:t>평화유지</a:t>
            </a:r>
            <a:r>
              <a:rPr lang="en-GB" sz="3000" dirty="0">
                <a:solidFill>
                  <a:srgbClr val="000000"/>
                </a:solidFill>
              </a:rPr>
              <a:t> --&gt; 그 </a:t>
            </a:r>
            <a:r>
              <a:rPr lang="en-GB" sz="3000" dirty="0" err="1">
                <a:solidFill>
                  <a:srgbClr val="000000"/>
                </a:solidFill>
              </a:rPr>
              <a:t>이상은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부도덕</a:t>
            </a:r>
            <a:endParaRPr lang="en-GB" sz="3000" dirty="0">
              <a:solidFill>
                <a:srgbClr val="000000"/>
              </a:solidFill>
            </a:endParaRPr>
          </a:p>
        </p:txBody>
      </p:sp>
      <p:pic>
        <p:nvPicPr>
          <p:cNvPr id="8" name="그림 7" descr="하이예크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1268760"/>
            <a:ext cx="3024336" cy="5497628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3200" dirty="0" err="1" smtClean="0">
                <a:solidFill>
                  <a:srgbClr val="000000"/>
                </a:solidFill>
              </a:rPr>
              <a:t>자유지상주의자들이</a:t>
            </a:r>
            <a:r>
              <a:rPr lang="en-GB" altLang="ko-KR" sz="3200" dirty="0" smtClean="0">
                <a:solidFill>
                  <a:srgbClr val="000000"/>
                </a:solidFill>
              </a:rPr>
              <a:t> </a:t>
            </a:r>
            <a:r>
              <a:rPr lang="en-GB" altLang="ko-KR" sz="3200" dirty="0" err="1" smtClean="0">
                <a:solidFill>
                  <a:srgbClr val="000000"/>
                </a:solidFill>
              </a:rPr>
              <a:t>반대하는</a:t>
            </a:r>
            <a:r>
              <a:rPr lang="en-GB" altLang="ko-KR" sz="3200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</a:rPr>
              <a:t>세가지</a:t>
            </a:r>
            <a:r>
              <a:rPr lang="en-GB" sz="4000" dirty="0" smtClean="0">
                <a:solidFill>
                  <a:srgbClr val="000000"/>
                </a:solidFill>
              </a:rPr>
              <a:t> </a:t>
            </a:r>
            <a:r>
              <a:rPr lang="en-GB" sz="4000" dirty="0" err="1">
                <a:solidFill>
                  <a:srgbClr val="000000"/>
                </a:solidFill>
              </a:rPr>
              <a:t>정책과</a:t>
            </a:r>
            <a:r>
              <a:rPr lang="en-GB" sz="4000" dirty="0">
                <a:solidFill>
                  <a:srgbClr val="000000"/>
                </a:solidFill>
              </a:rPr>
              <a:t> 법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600201"/>
            <a:ext cx="8147248" cy="3845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온정주의</a:t>
            </a:r>
            <a:r>
              <a:rPr lang="en-GB" sz="3000" dirty="0">
                <a:solidFill>
                  <a:srgbClr val="000000"/>
                </a:solidFill>
              </a:rPr>
              <a:t> : </a:t>
            </a:r>
            <a:r>
              <a:rPr lang="en-GB" sz="3000" dirty="0" err="1">
                <a:solidFill>
                  <a:srgbClr val="000000"/>
                </a:solidFill>
              </a:rPr>
              <a:t>사람들을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다치지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않게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보호한다는</a:t>
            </a:r>
            <a:r>
              <a:rPr lang="en-GB" sz="3000" dirty="0">
                <a:solidFill>
                  <a:srgbClr val="000000"/>
                </a:solidFill>
              </a:rPr>
              <a:t> 법. ex) </a:t>
            </a:r>
            <a:r>
              <a:rPr lang="en-GB" sz="3000" dirty="0" err="1">
                <a:solidFill>
                  <a:srgbClr val="000000"/>
                </a:solidFill>
              </a:rPr>
              <a:t>안전벨트나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오토바이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헬멧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착용의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의무화</a:t>
            </a:r>
            <a:endParaRPr lang="en-GB" sz="30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도덕법</a:t>
            </a:r>
            <a:r>
              <a:rPr lang="en-GB" sz="3000" dirty="0">
                <a:solidFill>
                  <a:srgbClr val="000000"/>
                </a:solidFill>
              </a:rPr>
              <a:t> : </a:t>
            </a:r>
            <a:r>
              <a:rPr lang="en-GB" sz="3000" dirty="0" err="1">
                <a:solidFill>
                  <a:srgbClr val="000000"/>
                </a:solidFill>
              </a:rPr>
              <a:t>법의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힘으로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미덕을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권장</a:t>
            </a:r>
            <a:r>
              <a:rPr lang="en-GB" sz="3000" dirty="0">
                <a:solidFill>
                  <a:srgbClr val="000000"/>
                </a:solidFill>
              </a:rPr>
              <a:t> or  </a:t>
            </a:r>
            <a:r>
              <a:rPr lang="en-GB" sz="3000" dirty="0" err="1">
                <a:solidFill>
                  <a:srgbClr val="000000"/>
                </a:solidFill>
              </a:rPr>
              <a:t>다수의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도덕적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신념을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표현하는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행위</a:t>
            </a:r>
            <a:r>
              <a:rPr lang="en-GB" sz="3000" dirty="0">
                <a:solidFill>
                  <a:srgbClr val="000000"/>
                </a:solidFill>
              </a:rPr>
              <a:t> ex) </a:t>
            </a:r>
            <a:r>
              <a:rPr lang="ko-KR" altLang="en-US" sz="3000" dirty="0" err="1" smtClean="0">
                <a:solidFill>
                  <a:srgbClr val="000000"/>
                </a:solidFill>
              </a:rPr>
              <a:t>성매</a:t>
            </a:r>
            <a:r>
              <a:rPr lang="en-GB" sz="3000" dirty="0" err="1" smtClean="0">
                <a:solidFill>
                  <a:srgbClr val="000000"/>
                </a:solidFill>
              </a:rPr>
              <a:t>매의</a:t>
            </a:r>
            <a:r>
              <a:rPr lang="en-GB" sz="3000" dirty="0" smtClean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금지</a:t>
            </a:r>
            <a:endParaRPr lang="en-GB" sz="30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소득과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부의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재분배</a:t>
            </a:r>
            <a:r>
              <a:rPr lang="en-GB" sz="3000" dirty="0">
                <a:solidFill>
                  <a:srgbClr val="000000"/>
                </a:solidFill>
              </a:rPr>
              <a:t> : ex) </a:t>
            </a:r>
            <a:r>
              <a:rPr lang="en-GB" sz="3000" dirty="0" err="1">
                <a:solidFill>
                  <a:srgbClr val="000000"/>
                </a:solidFill>
              </a:rPr>
              <a:t>과세</a:t>
            </a:r>
            <a:endParaRPr lang="en-GB" sz="3000" dirty="0">
              <a:solidFill>
                <a:srgbClr val="000000"/>
              </a:solidFill>
            </a:endParaRPr>
          </a:p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000" dirty="0">
              <a:solidFill>
                <a:srgbClr val="000000"/>
              </a:solidFill>
            </a:endParaRPr>
          </a:p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</a:rPr>
              <a:t>자기소유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614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>
                <a:solidFill>
                  <a:srgbClr val="000000"/>
                </a:solidFill>
              </a:rPr>
              <a:t>“</a:t>
            </a:r>
            <a:r>
              <a:rPr lang="en-GB" sz="3000" dirty="0" err="1">
                <a:solidFill>
                  <a:srgbClr val="000000"/>
                </a:solidFill>
              </a:rPr>
              <a:t>누군가의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노동의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결과를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강탈한다면</a:t>
            </a:r>
            <a:r>
              <a:rPr lang="en-GB" sz="3000" dirty="0">
                <a:solidFill>
                  <a:srgbClr val="000000"/>
                </a:solidFill>
              </a:rPr>
              <a:t> 그 </a:t>
            </a:r>
            <a:r>
              <a:rPr lang="en-GB" sz="3000" dirty="0" err="1">
                <a:solidFill>
                  <a:srgbClr val="000000"/>
                </a:solidFill>
              </a:rPr>
              <a:t>사람에게서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시간을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강탈하고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그에게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다양한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활동을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명령하는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것이나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마찬가지다</a:t>
            </a:r>
            <a:r>
              <a:rPr lang="en-GB" sz="3000" dirty="0">
                <a:solidFill>
                  <a:srgbClr val="000000"/>
                </a:solidFill>
              </a:rPr>
              <a:t>. </a:t>
            </a:r>
            <a:r>
              <a:rPr lang="en-GB" sz="3000" dirty="0" err="1">
                <a:solidFill>
                  <a:srgbClr val="000000"/>
                </a:solidFill>
              </a:rPr>
              <a:t>누군가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당신에게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일정한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시간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동안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특정한</a:t>
            </a:r>
            <a:r>
              <a:rPr lang="en-GB" sz="3000" dirty="0">
                <a:solidFill>
                  <a:srgbClr val="000000"/>
                </a:solidFill>
              </a:rPr>
              <a:t> 일 </a:t>
            </a:r>
            <a:r>
              <a:rPr lang="en-GB" sz="3000" dirty="0" err="1">
                <a:solidFill>
                  <a:srgbClr val="000000"/>
                </a:solidFill>
              </a:rPr>
              <a:t>또는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보수가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없는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일을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하라고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강요한다면</a:t>
            </a:r>
            <a:r>
              <a:rPr lang="en-GB" sz="3000" dirty="0">
                <a:solidFill>
                  <a:srgbClr val="000000"/>
                </a:solidFill>
              </a:rPr>
              <a:t>, 그 </a:t>
            </a:r>
            <a:r>
              <a:rPr lang="en-GB" sz="3000" dirty="0" err="1">
                <a:solidFill>
                  <a:srgbClr val="000000"/>
                </a:solidFill>
              </a:rPr>
              <a:t>사람은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당신이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무엇을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해야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하며</a:t>
            </a:r>
            <a:r>
              <a:rPr lang="en-GB" sz="3000" dirty="0">
                <a:solidFill>
                  <a:srgbClr val="000000"/>
                </a:solidFill>
              </a:rPr>
              <a:t>, 그 </a:t>
            </a:r>
            <a:r>
              <a:rPr lang="en-GB" sz="3000" dirty="0" err="1">
                <a:solidFill>
                  <a:srgbClr val="000000"/>
                </a:solidFill>
              </a:rPr>
              <a:t>일로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어떤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목적을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달성해야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하는가를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직접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정하는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꼴이다</a:t>
            </a:r>
            <a:r>
              <a:rPr lang="en-GB" sz="3000" dirty="0">
                <a:solidFill>
                  <a:srgbClr val="000000"/>
                </a:solidFill>
              </a:rPr>
              <a:t>. </a:t>
            </a:r>
            <a:r>
              <a:rPr lang="en-GB" sz="3000" dirty="0" err="1">
                <a:solidFill>
                  <a:srgbClr val="000000"/>
                </a:solidFill>
              </a:rPr>
              <a:t>이런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행위는</a:t>
            </a:r>
            <a:r>
              <a:rPr lang="en-GB" sz="3000" dirty="0">
                <a:solidFill>
                  <a:srgbClr val="000000"/>
                </a:solidFill>
              </a:rPr>
              <a:t> ... </a:t>
            </a:r>
            <a:r>
              <a:rPr lang="en-GB" sz="3000" dirty="0" err="1">
                <a:solidFill>
                  <a:srgbClr val="000000"/>
                </a:solidFill>
              </a:rPr>
              <a:t>부분적으로나마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그들을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당신의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소유주로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만든다</a:t>
            </a:r>
            <a:r>
              <a:rPr lang="en-GB" sz="3000" dirty="0">
                <a:solidFill>
                  <a:srgbClr val="000000"/>
                </a:solidFill>
              </a:rPr>
              <a:t>. </a:t>
            </a:r>
            <a:r>
              <a:rPr lang="en-GB" sz="3000" dirty="0" err="1">
                <a:solidFill>
                  <a:srgbClr val="000000"/>
                </a:solidFill>
              </a:rPr>
              <a:t>당신에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대한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소유권을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그들에게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넘기는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행위다</a:t>
            </a:r>
            <a:r>
              <a:rPr lang="en-GB" sz="3000" dirty="0">
                <a:solidFill>
                  <a:srgbClr val="000000"/>
                </a:solidFill>
              </a:rPr>
              <a:t>.”(</a:t>
            </a:r>
            <a:r>
              <a:rPr lang="en-GB" sz="3000" dirty="0" err="1">
                <a:solidFill>
                  <a:srgbClr val="000000"/>
                </a:solidFill>
              </a:rPr>
              <a:t>로버트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노직</a:t>
            </a:r>
            <a:r>
              <a:rPr lang="en-GB" sz="3000" dirty="0">
                <a:solidFill>
                  <a:srgbClr val="000000"/>
                </a:solidFill>
              </a:rPr>
              <a:t>, </a:t>
            </a:r>
            <a:r>
              <a:rPr lang="en-GB" sz="3000" i="1" dirty="0">
                <a:solidFill>
                  <a:srgbClr val="000000"/>
                </a:solidFill>
              </a:rPr>
              <a:t>Anarchy, State, and Utopia</a:t>
            </a:r>
            <a:r>
              <a:rPr lang="en-GB" sz="3000" dirty="0">
                <a:solidFill>
                  <a:srgbClr val="000000"/>
                </a:solidFill>
              </a:rPr>
              <a:t>)‏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</a:rPr>
              <a:t>노직의 추론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803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+mj-lt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내가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나를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소유한다면</a:t>
            </a:r>
            <a:r>
              <a:rPr lang="en-GB" sz="3000" dirty="0">
                <a:solidFill>
                  <a:srgbClr val="000000"/>
                </a:solidFill>
              </a:rPr>
              <a:t>, </a:t>
            </a:r>
            <a:r>
              <a:rPr lang="en-GB" sz="3000" dirty="0" err="1">
                <a:solidFill>
                  <a:srgbClr val="000000"/>
                </a:solidFill>
              </a:rPr>
              <a:t>나는</a:t>
            </a:r>
            <a:r>
              <a:rPr lang="en-GB" sz="3000" dirty="0">
                <a:solidFill>
                  <a:srgbClr val="000000"/>
                </a:solidFill>
              </a:rPr>
              <a:t> 내 </a:t>
            </a:r>
            <a:r>
              <a:rPr lang="en-GB" sz="3000" dirty="0" err="1">
                <a:solidFill>
                  <a:srgbClr val="000000"/>
                </a:solidFill>
              </a:rPr>
              <a:t>노동도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소유해야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한다</a:t>
            </a:r>
            <a:r>
              <a:rPr lang="en-GB" sz="3000" dirty="0">
                <a:solidFill>
                  <a:srgbClr val="000000"/>
                </a:solidFill>
              </a:rPr>
              <a:t>(</a:t>
            </a:r>
            <a:r>
              <a:rPr lang="en-GB" sz="3000" dirty="0" err="1">
                <a:solidFill>
                  <a:srgbClr val="000000"/>
                </a:solidFill>
              </a:rPr>
              <a:t>다른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누군가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내게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노동을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명령한다면</a:t>
            </a:r>
            <a:r>
              <a:rPr lang="en-GB" sz="3000" dirty="0">
                <a:solidFill>
                  <a:srgbClr val="000000"/>
                </a:solidFill>
              </a:rPr>
              <a:t>, 그 </a:t>
            </a:r>
            <a:r>
              <a:rPr lang="en-GB" sz="3000" dirty="0" err="1">
                <a:solidFill>
                  <a:srgbClr val="000000"/>
                </a:solidFill>
              </a:rPr>
              <a:t>사람은</a:t>
            </a:r>
            <a:r>
              <a:rPr lang="en-GB" sz="3000" dirty="0">
                <a:solidFill>
                  <a:srgbClr val="000000"/>
                </a:solidFill>
              </a:rPr>
              <a:t> 내 </a:t>
            </a:r>
            <a:r>
              <a:rPr lang="en-GB" sz="3000" dirty="0" err="1">
                <a:solidFill>
                  <a:srgbClr val="000000"/>
                </a:solidFill>
              </a:rPr>
              <a:t>주인이며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나는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노예가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된다</a:t>
            </a:r>
            <a:r>
              <a:rPr lang="en-GB" sz="3000" dirty="0">
                <a:solidFill>
                  <a:srgbClr val="000000"/>
                </a:solidFill>
              </a:rPr>
              <a:t>).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+mj-lt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내가</a:t>
            </a:r>
            <a:r>
              <a:rPr lang="en-GB" sz="3000" dirty="0">
                <a:solidFill>
                  <a:srgbClr val="000000"/>
                </a:solidFill>
              </a:rPr>
              <a:t> 내 </a:t>
            </a:r>
            <a:r>
              <a:rPr lang="en-GB" sz="3000" dirty="0" err="1">
                <a:solidFill>
                  <a:srgbClr val="000000"/>
                </a:solidFill>
              </a:rPr>
              <a:t>노동을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소유한다면</a:t>
            </a:r>
            <a:r>
              <a:rPr lang="en-GB" sz="3000" dirty="0">
                <a:solidFill>
                  <a:srgbClr val="000000"/>
                </a:solidFill>
              </a:rPr>
              <a:t>, </a:t>
            </a:r>
            <a:r>
              <a:rPr lang="en-GB" sz="3000" dirty="0" err="1">
                <a:solidFill>
                  <a:srgbClr val="000000"/>
                </a:solidFill>
              </a:rPr>
              <a:t>내게는</a:t>
            </a:r>
            <a:r>
              <a:rPr lang="en-GB" sz="3000" dirty="0">
                <a:solidFill>
                  <a:srgbClr val="000000"/>
                </a:solidFill>
              </a:rPr>
              <a:t> 그 </a:t>
            </a:r>
            <a:r>
              <a:rPr lang="en-GB" sz="3000" dirty="0" err="1">
                <a:solidFill>
                  <a:srgbClr val="000000"/>
                </a:solidFill>
              </a:rPr>
              <a:t>열매를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가질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자격이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있어야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한다</a:t>
            </a:r>
            <a:r>
              <a:rPr lang="en-GB" sz="3000" dirty="0">
                <a:solidFill>
                  <a:srgbClr val="000000"/>
                </a:solidFill>
              </a:rPr>
              <a:t>(</a:t>
            </a:r>
            <a:r>
              <a:rPr lang="en-GB" sz="3000" dirty="0" err="1">
                <a:solidFill>
                  <a:srgbClr val="000000"/>
                </a:solidFill>
              </a:rPr>
              <a:t>누군가</a:t>
            </a:r>
            <a:r>
              <a:rPr lang="en-GB" sz="3000" dirty="0">
                <a:solidFill>
                  <a:srgbClr val="000000"/>
                </a:solidFill>
              </a:rPr>
              <a:t> 내 </a:t>
            </a:r>
            <a:r>
              <a:rPr lang="en-GB" sz="3000" dirty="0" err="1">
                <a:solidFill>
                  <a:srgbClr val="000000"/>
                </a:solidFill>
              </a:rPr>
              <a:t>수입을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가질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자격이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있다면</a:t>
            </a:r>
            <a:r>
              <a:rPr lang="en-GB" sz="3000" dirty="0">
                <a:solidFill>
                  <a:srgbClr val="000000"/>
                </a:solidFill>
              </a:rPr>
              <a:t>, 그 </a:t>
            </a:r>
            <a:r>
              <a:rPr lang="en-GB" sz="3000" dirty="0" err="1">
                <a:solidFill>
                  <a:srgbClr val="000000"/>
                </a:solidFill>
              </a:rPr>
              <a:t>사람은</a:t>
            </a:r>
            <a:r>
              <a:rPr lang="en-GB" sz="3000" dirty="0">
                <a:solidFill>
                  <a:srgbClr val="000000"/>
                </a:solidFill>
              </a:rPr>
              <a:t> 내 </a:t>
            </a:r>
            <a:r>
              <a:rPr lang="en-GB" sz="3000" dirty="0" err="1">
                <a:solidFill>
                  <a:srgbClr val="000000"/>
                </a:solidFill>
              </a:rPr>
              <a:t>노동을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소유하고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따라서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나를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소유할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것이다</a:t>
            </a:r>
            <a:r>
              <a:rPr lang="en-GB" sz="3000" dirty="0">
                <a:solidFill>
                  <a:srgbClr val="000000"/>
                </a:solidFill>
              </a:rPr>
              <a:t>).</a:t>
            </a:r>
          </a:p>
          <a:p>
            <a:pPr marL="514350" indent="-514350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+mj-lt"/>
              <a:buAutoNum type="alphaL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따라서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마이클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조던의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수입</a:t>
            </a:r>
            <a:r>
              <a:rPr lang="en-GB" sz="3000" dirty="0">
                <a:solidFill>
                  <a:srgbClr val="000000"/>
                </a:solidFill>
              </a:rPr>
              <a:t> 3100만 </a:t>
            </a:r>
            <a:r>
              <a:rPr lang="en-GB" sz="3000" dirty="0" err="1">
                <a:solidFill>
                  <a:srgbClr val="000000"/>
                </a:solidFill>
              </a:rPr>
              <a:t>달러에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세금을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부과해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가난한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사람을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돕는다면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조던의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권리를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침해하는</a:t>
            </a:r>
            <a:r>
              <a:rPr lang="en-GB" sz="3000" dirty="0">
                <a:solidFill>
                  <a:srgbClr val="000000"/>
                </a:solidFill>
              </a:rPr>
              <a:t> 것.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자기소유</a:t>
            </a:r>
            <a:r>
              <a:rPr lang="en-GB" sz="3000" dirty="0">
                <a:solidFill>
                  <a:srgbClr val="000000"/>
                </a:solidFill>
              </a:rPr>
              <a:t>      </a:t>
            </a:r>
            <a:r>
              <a:rPr lang="en-GB" sz="3000" dirty="0" smtClean="0">
                <a:solidFill>
                  <a:srgbClr val="000000"/>
                </a:solidFill>
              </a:rPr>
              <a:t>   </a:t>
            </a:r>
            <a:r>
              <a:rPr lang="en-GB" sz="3000" dirty="0" err="1" smtClean="0">
                <a:solidFill>
                  <a:srgbClr val="000000"/>
                </a:solidFill>
              </a:rPr>
              <a:t>압수</a:t>
            </a:r>
            <a:endParaRPr lang="en-GB" sz="3000" dirty="0">
              <a:solidFill>
                <a:srgbClr val="000000"/>
              </a:solidFill>
            </a:endParaRPr>
          </a:p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개인</a:t>
            </a:r>
            <a:r>
              <a:rPr lang="en-GB" sz="3000" dirty="0">
                <a:solidFill>
                  <a:srgbClr val="000000"/>
                </a:solidFill>
              </a:rPr>
              <a:t>            </a:t>
            </a:r>
            <a:r>
              <a:rPr lang="en-GB" sz="3000" dirty="0" smtClean="0">
                <a:solidFill>
                  <a:srgbClr val="000000"/>
                </a:solidFill>
              </a:rPr>
              <a:t>   </a:t>
            </a:r>
            <a:r>
              <a:rPr lang="en-GB" sz="3000" dirty="0" err="1" smtClean="0">
                <a:solidFill>
                  <a:srgbClr val="000000"/>
                </a:solidFill>
              </a:rPr>
              <a:t>노예</a:t>
            </a:r>
            <a:endParaRPr lang="en-GB" sz="3000" dirty="0">
              <a:solidFill>
                <a:srgbClr val="000000"/>
              </a:solidFill>
            </a:endParaRPr>
          </a:p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노동</a:t>
            </a:r>
            <a:r>
              <a:rPr lang="en-GB" sz="3000" dirty="0">
                <a:solidFill>
                  <a:srgbClr val="000000"/>
                </a:solidFill>
              </a:rPr>
              <a:t>            </a:t>
            </a:r>
            <a:r>
              <a:rPr lang="en-GB" sz="3000" dirty="0" smtClean="0">
                <a:solidFill>
                  <a:srgbClr val="000000"/>
                </a:solidFill>
              </a:rPr>
              <a:t>   </a:t>
            </a:r>
            <a:r>
              <a:rPr lang="en-GB" sz="3000" dirty="0" err="1" smtClean="0">
                <a:solidFill>
                  <a:srgbClr val="000000"/>
                </a:solidFill>
              </a:rPr>
              <a:t>강제노동</a:t>
            </a:r>
            <a:endParaRPr lang="en-GB" sz="3000" dirty="0">
              <a:solidFill>
                <a:srgbClr val="000000"/>
              </a:solidFill>
            </a:endParaRPr>
          </a:p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노동의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열매</a:t>
            </a:r>
            <a:r>
              <a:rPr lang="en-GB" sz="3000" dirty="0">
                <a:solidFill>
                  <a:srgbClr val="000000"/>
                </a:solidFill>
              </a:rPr>
              <a:t>  </a:t>
            </a:r>
            <a:r>
              <a:rPr lang="en-GB" sz="3000" dirty="0" smtClean="0">
                <a:solidFill>
                  <a:srgbClr val="000000"/>
                </a:solidFill>
              </a:rPr>
              <a:t>   </a:t>
            </a:r>
            <a:r>
              <a:rPr lang="en-GB" sz="3000" dirty="0" err="1" smtClean="0">
                <a:solidFill>
                  <a:srgbClr val="000000"/>
                </a:solidFill>
              </a:rPr>
              <a:t>과세</a:t>
            </a:r>
            <a:endParaRPr lang="en-GB" sz="3000" dirty="0">
              <a:solidFill>
                <a:srgbClr val="000000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699792" y="1772816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2699792" y="2276872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2699792" y="278092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131840" y="328498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노직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2120" y="2636912"/>
            <a:ext cx="3150096" cy="393762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96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</a:rPr>
              <a:t>반박1: 과세는 강제 노동만큼 나쁘지 않다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선택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가능성이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있다</a:t>
            </a:r>
            <a:r>
              <a:rPr lang="en-GB" sz="3000" dirty="0">
                <a:solidFill>
                  <a:srgbClr val="000000"/>
                </a:solidFill>
              </a:rPr>
              <a:t>. </a:t>
            </a:r>
            <a:r>
              <a:rPr lang="en-GB" sz="3000" dirty="0" err="1">
                <a:solidFill>
                  <a:srgbClr val="000000"/>
                </a:solidFill>
              </a:rPr>
              <a:t>가령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일을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덜하고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세금을</a:t>
            </a:r>
            <a:r>
              <a:rPr lang="en-GB" sz="3000" dirty="0">
                <a:solidFill>
                  <a:srgbClr val="000000"/>
                </a:solidFill>
              </a:rPr>
              <a:t> 덜 </a:t>
            </a:r>
            <a:r>
              <a:rPr lang="en-GB" sz="3000" dirty="0" err="1">
                <a:solidFill>
                  <a:srgbClr val="000000"/>
                </a:solidFill>
              </a:rPr>
              <a:t>낸다든가</a:t>
            </a:r>
            <a:endParaRPr lang="en-GB" sz="3000" dirty="0">
              <a:solidFill>
                <a:srgbClr val="000000"/>
              </a:solidFill>
            </a:endParaRPr>
          </a:p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재반박</a:t>
            </a:r>
            <a:r>
              <a:rPr lang="en-GB" sz="3000" dirty="0">
                <a:solidFill>
                  <a:srgbClr val="000000"/>
                </a:solidFill>
              </a:rPr>
              <a:t> : </a:t>
            </a:r>
            <a:r>
              <a:rPr lang="en-GB" sz="3000" dirty="0" err="1">
                <a:solidFill>
                  <a:srgbClr val="000000"/>
                </a:solidFill>
              </a:rPr>
              <a:t>국가가</a:t>
            </a:r>
            <a:r>
              <a:rPr lang="en-GB" sz="3000" dirty="0">
                <a:solidFill>
                  <a:srgbClr val="000000"/>
                </a:solidFill>
              </a:rPr>
              <a:t> 왜 </a:t>
            </a:r>
            <a:r>
              <a:rPr lang="en-GB" sz="3000" dirty="0" err="1">
                <a:solidFill>
                  <a:srgbClr val="000000"/>
                </a:solidFill>
              </a:rPr>
              <a:t>그런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선택을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강요하는가</a:t>
            </a:r>
            <a:r>
              <a:rPr lang="en-GB" sz="3000" dirty="0">
                <a:solidFill>
                  <a:srgbClr val="000000"/>
                </a:solidFill>
              </a:rPr>
              <a:t>?</a:t>
            </a:r>
          </a:p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가령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도둑의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침입</a:t>
            </a:r>
            <a:r>
              <a:rPr lang="en-GB" sz="3000" dirty="0">
                <a:solidFill>
                  <a:srgbClr val="000000"/>
                </a:solidFill>
              </a:rPr>
              <a:t>, 1000달러 </a:t>
            </a:r>
            <a:r>
              <a:rPr lang="en-GB" sz="3000" dirty="0" err="1">
                <a:solidFill>
                  <a:srgbClr val="000000"/>
                </a:solidFill>
              </a:rPr>
              <a:t>평면TV</a:t>
            </a:r>
            <a:r>
              <a:rPr lang="en-GB" sz="3000" dirty="0">
                <a:solidFill>
                  <a:srgbClr val="000000"/>
                </a:solidFill>
              </a:rPr>
              <a:t> or </a:t>
            </a:r>
            <a:r>
              <a:rPr lang="en-GB" sz="3000" dirty="0" err="1">
                <a:solidFill>
                  <a:srgbClr val="000000"/>
                </a:solidFill>
              </a:rPr>
              <a:t>숨겨둔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현금</a:t>
            </a:r>
            <a:r>
              <a:rPr lang="en-GB" sz="3000" dirty="0">
                <a:solidFill>
                  <a:srgbClr val="000000"/>
                </a:solidFill>
              </a:rPr>
              <a:t> 1000달러를 </a:t>
            </a:r>
            <a:r>
              <a:rPr lang="en-GB" sz="3000" dirty="0" err="1">
                <a:solidFill>
                  <a:srgbClr val="000000"/>
                </a:solidFill>
              </a:rPr>
              <a:t>가져간다고</a:t>
            </a:r>
            <a:r>
              <a:rPr lang="en-GB" sz="3000" dirty="0">
                <a:solidFill>
                  <a:srgbClr val="000000"/>
                </a:solidFill>
              </a:rPr>
              <a:t> 할 때,  </a:t>
            </a:r>
            <a:r>
              <a:rPr lang="en-GB" sz="3000" dirty="0" err="1">
                <a:solidFill>
                  <a:srgbClr val="000000"/>
                </a:solidFill>
              </a:rPr>
              <a:t>어느쪽을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가져가는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것이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나은가는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핵심을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벗어난</a:t>
            </a:r>
            <a:r>
              <a:rPr lang="en-GB" sz="3000" dirty="0">
                <a:solidFill>
                  <a:srgbClr val="000000"/>
                </a:solidFill>
              </a:rPr>
              <a:t> 것.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190500"/>
            <a:ext cx="82296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</a:rPr>
              <a:t>반박2: 가난한 사람에게는 그 돈이 더 절실하다.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750"/>
              </a:spcBef>
              <a:buClr>
                <a:srgbClr val="91BBB6"/>
              </a:buClr>
              <a:buSzPct val="80000"/>
              <a:buFont typeface="굴림" pitchFamily="48" charset="-127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000" dirty="0" err="1">
                <a:solidFill>
                  <a:srgbClr val="000000"/>
                </a:solidFill>
              </a:rPr>
              <a:t>재반박</a:t>
            </a:r>
            <a:r>
              <a:rPr lang="en-GB" sz="3000" dirty="0">
                <a:solidFill>
                  <a:srgbClr val="000000"/>
                </a:solidFill>
              </a:rPr>
              <a:t> : </a:t>
            </a:r>
            <a:r>
              <a:rPr lang="en-GB" sz="3000" dirty="0" err="1">
                <a:solidFill>
                  <a:srgbClr val="000000"/>
                </a:solidFill>
              </a:rPr>
              <a:t>기부금을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강요할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수는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없다</a:t>
            </a:r>
            <a:r>
              <a:rPr lang="en-GB" sz="3000" dirty="0">
                <a:solidFill>
                  <a:srgbClr val="000000"/>
                </a:solidFill>
              </a:rPr>
              <a:t>. </a:t>
            </a:r>
            <a:r>
              <a:rPr lang="en-GB" sz="3000" dirty="0" err="1">
                <a:solidFill>
                  <a:srgbClr val="000000"/>
                </a:solidFill>
              </a:rPr>
              <a:t>가령</a:t>
            </a:r>
            <a:r>
              <a:rPr lang="en-GB" sz="3000" dirty="0">
                <a:solidFill>
                  <a:srgbClr val="000000"/>
                </a:solidFill>
              </a:rPr>
              <a:t> 내 </a:t>
            </a:r>
            <a:r>
              <a:rPr lang="en-GB" sz="3000" dirty="0" err="1">
                <a:solidFill>
                  <a:srgbClr val="000000"/>
                </a:solidFill>
              </a:rPr>
              <a:t>콩팥이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나보다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투석치료를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받는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환자에게</a:t>
            </a:r>
            <a:r>
              <a:rPr lang="en-GB" sz="3000" dirty="0">
                <a:solidFill>
                  <a:srgbClr val="000000"/>
                </a:solidFill>
              </a:rPr>
              <a:t> 더 ‘</a:t>
            </a:r>
            <a:r>
              <a:rPr lang="en-GB" sz="3000" dirty="0" err="1">
                <a:solidFill>
                  <a:srgbClr val="000000"/>
                </a:solidFill>
              </a:rPr>
              <a:t>절실하도’고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해서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그에게</a:t>
            </a:r>
            <a:r>
              <a:rPr lang="en-GB" sz="3000" dirty="0">
                <a:solidFill>
                  <a:srgbClr val="000000"/>
                </a:solidFill>
              </a:rPr>
              <a:t> 내 </a:t>
            </a:r>
            <a:r>
              <a:rPr lang="en-GB" sz="3000" dirty="0" err="1">
                <a:solidFill>
                  <a:srgbClr val="000000"/>
                </a:solidFill>
              </a:rPr>
              <a:t>콩팥을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가질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권리가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있다고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말할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수는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없다</a:t>
            </a:r>
            <a:r>
              <a:rPr lang="en-GB" sz="3000" dirty="0">
                <a:solidFill>
                  <a:srgbClr val="000000"/>
                </a:solidFill>
              </a:rPr>
              <a:t>. 왜? </a:t>
            </a:r>
            <a:r>
              <a:rPr lang="en-GB" sz="3000" dirty="0" err="1">
                <a:solidFill>
                  <a:srgbClr val="000000"/>
                </a:solidFill>
              </a:rPr>
              <a:t>콩팥은</a:t>
            </a:r>
            <a:r>
              <a:rPr lang="en-GB" sz="3000" dirty="0">
                <a:solidFill>
                  <a:srgbClr val="000000"/>
                </a:solidFill>
              </a:rPr>
              <a:t> 내 </a:t>
            </a:r>
            <a:r>
              <a:rPr lang="en-GB" sz="3000" dirty="0" err="1">
                <a:solidFill>
                  <a:srgbClr val="000000"/>
                </a:solidFill>
              </a:rPr>
              <a:t>것이기</a:t>
            </a:r>
            <a:r>
              <a:rPr lang="en-GB" sz="3000" dirty="0">
                <a:solidFill>
                  <a:srgbClr val="000000"/>
                </a:solidFill>
              </a:rPr>
              <a:t> </a:t>
            </a:r>
            <a:r>
              <a:rPr lang="en-GB" sz="3000" dirty="0" err="1">
                <a:solidFill>
                  <a:srgbClr val="000000"/>
                </a:solidFill>
              </a:rPr>
              <a:t>때문에</a:t>
            </a:r>
            <a:r>
              <a:rPr lang="en-GB" sz="300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</p:bldLst>
  </p:timing>
</p:sld>
</file>

<file path=ppt/theme/theme1.xml><?xml version="1.0" encoding="utf-8"?>
<a:theme xmlns:a="http://schemas.openxmlformats.org/drawingml/2006/main" name="B183">
  <a:themeElements>
    <a:clrScheme name="B18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사용자 지정 1">
      <a:majorFont>
        <a:latin typeface="Impact"/>
        <a:ea typeface="-햇살B"/>
        <a:cs typeface=""/>
      </a:majorFont>
      <a:minorFont>
        <a:latin typeface="Tahoma"/>
        <a:ea typeface="-햇살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18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8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8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Impact"/>
        <a:ea typeface="-햇살B"/>
        <a:cs typeface=""/>
      </a:majorFont>
      <a:minorFont>
        <a:latin typeface="Tahoma"/>
        <a:ea typeface="-햇살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</Template>
  <TotalTime>98</TotalTime>
  <Words>572</Words>
  <Application>Microsoft Office PowerPoint</Application>
  <PresentationFormat>화면 슬라이드 쇼(4:3)</PresentationFormat>
  <Paragraphs>41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8" baseType="lpstr">
      <vt:lpstr>Arial</vt:lpstr>
      <vt:lpstr>Tahoma</vt:lpstr>
      <vt:lpstr>-윤고딕120</vt:lpstr>
      <vt:lpstr>Wingdings</vt:lpstr>
      <vt:lpstr>-보람L</vt:lpstr>
      <vt:lpstr>-윤고딕130</vt:lpstr>
      <vt:lpstr>-햇살B</vt:lpstr>
      <vt:lpstr>맑은 고딕</vt:lpstr>
      <vt:lpstr>굴림</vt:lpstr>
      <vt:lpstr>-윤고딕160</vt:lpstr>
      <vt:lpstr>-햇살M</vt:lpstr>
      <vt:lpstr>Times New Roman</vt:lpstr>
      <vt:lpstr>Impact</vt:lpstr>
      <vt:lpstr>B183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진행에 관해서</dc:title>
  <dc:creator>xxx</dc:creator>
  <cp:lastModifiedBy>auraa</cp:lastModifiedBy>
  <cp:revision>16</cp:revision>
  <dcterms:modified xsi:type="dcterms:W3CDTF">2014-10-16T05:52:10Z</dcterms:modified>
</cp:coreProperties>
</file>