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61" r:id="rId8"/>
    <p:sldId id="265" r:id="rId9"/>
    <p:sldId id="266" r:id="rId10"/>
    <p:sldId id="259" r:id="rId11"/>
    <p:sldId id="260" r:id="rId12"/>
    <p:sldId id="263" r:id="rId13"/>
    <p:sldId id="264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1386" autoAdjust="0"/>
    <p:restoredTop sz="94660"/>
  </p:normalViewPr>
  <p:slideViewPr>
    <p:cSldViewPr>
      <p:cViewPr varScale="1">
        <p:scale>
          <a:sx n="73" d="100"/>
          <a:sy n="73" d="100"/>
        </p:scale>
        <p:origin x="-11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8" d="100"/>
          <a:sy n="78" d="100"/>
        </p:scale>
        <p:origin x="3396" y="12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061C5132-FFA3-4B02-9F09-22FCF40EFA74}" type="datetimeFigureOut">
              <a:rPr lang="en-US" altLang="ko-KR" smtClean="0"/>
              <a:t>9/22/2014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DB3C20D7-F8F1-4196-9585-26F31AFC85C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>
                <a:latin typeface="+mn-ea"/>
                <a:ea typeface="+mn-ea"/>
              </a:defRPr>
            </a:lvl1pPr>
          </a:lstStyle>
          <a:p>
            <a:fld id="{0B6E42C9-243F-4DC5-AFF6-9D56B5FA9D63}" type="datetimeFigureOut">
              <a:rPr lang="en-US" altLang="ko-KR" smtClean="0"/>
              <a:pPr/>
              <a:t>9/22/2014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>
                <a:latin typeface="+mn-ea"/>
                <a:ea typeface="+mn-ea"/>
              </a:defRPr>
            </a:lvl1pPr>
          </a:lstStyle>
          <a:p>
            <a:fld id="{8DAEC444-603B-4F09-9A06-5917518DD90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ko-KR" smtClean="0"/>
              <a:t>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 latinLnBrk="1">
              <a:defRPr lang="ko-KR" sz="52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ko-KR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 latinLnBrk="1">
              <a:spcBef>
                <a:spcPts val="0"/>
              </a:spcBef>
              <a:buNone/>
              <a:defRPr lang="ko-KR" sz="2400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2014-01-15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 latinLnBrk="1">
              <a:defRPr lang="ko-KR"/>
            </a:lvl1pPr>
          </a:lstStyle>
          <a:p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2014-01-15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2014-01-15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 latinLnBrk="1">
              <a:defRPr lang="ko-KR" sz="5200">
                <a:solidFill>
                  <a:schemeClr val="bg1"/>
                </a:solidFill>
              </a:defRPr>
            </a:lvl1pPr>
          </a:lstStyle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 latinLnBrk="1">
              <a:spcBef>
                <a:spcPts val="0"/>
              </a:spcBef>
              <a:buNone/>
              <a:defRPr lang="ko-KR" sz="24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2000"/>
            </a:lvl2pPr>
            <a:lvl3pPr marL="914400" indent="0" latinLnBrk="1">
              <a:buNone/>
              <a:defRPr lang="ko-KR" sz="1800"/>
            </a:lvl3pPr>
            <a:lvl4pPr marL="1371600" indent="0" latinLnBrk="1">
              <a:buNone/>
              <a:defRPr lang="ko-KR" sz="1600"/>
            </a:lvl4pPr>
            <a:lvl5pPr marL="1828800" indent="0" latinLnBrk="1">
              <a:buNone/>
              <a:defRPr lang="ko-KR" sz="1600"/>
            </a:lvl5pPr>
            <a:lvl6pPr marL="2286000" indent="0" latinLnBrk="1">
              <a:buNone/>
              <a:defRPr lang="ko-KR" sz="1600"/>
            </a:lvl6pPr>
            <a:lvl7pPr marL="2743200" indent="0" latinLnBrk="1">
              <a:buNone/>
              <a:defRPr lang="ko-KR" sz="1600"/>
            </a:lvl7pPr>
            <a:lvl8pPr marL="3200400" indent="0" latinLnBrk="1">
              <a:buNone/>
              <a:defRPr lang="ko-KR" sz="1600"/>
            </a:lvl8pPr>
            <a:lvl9pPr marL="3657600" indent="0" latinLnBrk="1">
              <a:buNone/>
              <a:defRPr lang="ko-KR" sz="1600"/>
            </a:lvl9pPr>
          </a:lstStyle>
          <a:p>
            <a:pPr lvl="0" latinLnBrk="1"/>
            <a:r>
              <a:rPr lang="ko-KR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2014-01-15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1000"/>
              </a:spcBef>
              <a:buNone/>
              <a:defRPr lang="ko-KR" sz="2000" b="1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1000"/>
              </a:spcBef>
              <a:buNone/>
              <a:defRPr lang="ko-KR" sz="2000" b="1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2014-01-15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2014-01-15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2014-01-15</a:t>
            </a:fld>
            <a:endParaRPr 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 latinLnBrk="1">
              <a:defRPr lang="ko-KR" sz="3400"/>
            </a:lvl1pPr>
          </a:lstStyle>
          <a:p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 latinLnBrk="1">
              <a:spcBef>
                <a:spcPts val="1000"/>
              </a:spcBef>
              <a:buNone/>
              <a:defRPr lang="ko-KR" sz="1600"/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2014-01-15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 latinLnBrk="1">
              <a:defRPr lang="ko-KR" sz="3400"/>
            </a:lvl1pPr>
          </a:lstStyle>
          <a:p>
            <a:r>
              <a:rPr lang="ko-KR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 latinLnBrk="1">
              <a:buNone/>
              <a:defRPr lang="ko-KR" sz="32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 latinLnBrk="1">
              <a:spcBef>
                <a:spcPts val="1000"/>
              </a:spcBef>
              <a:buNone/>
              <a:defRPr lang="ko-KR" sz="1600"/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2014-01-15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>
              <a:latin typeface="+mj-ea"/>
              <a:ea typeface="+mj-ea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bg1">
                    <a:lumMod val="40000"/>
                    <a:lumOff val="60000"/>
                  </a:schemeClr>
                </a:solidFill>
                <a:latin typeface="+mj-ea"/>
                <a:ea typeface="+mj-ea"/>
              </a:defRPr>
            </a:lvl1pPr>
          </a:lstStyle>
          <a:p>
            <a:fld id="{B0FE2824-C2A0-4931-BB32-60B24BDBB3CC}" type="datetimeFigureOut">
              <a:rPr lang="en-US" altLang="ko-KR" smtClean="0"/>
              <a:pPr/>
              <a:t>9/22/2014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800">
                <a:solidFill>
                  <a:schemeClr val="bg1">
                    <a:lumMod val="40000"/>
                    <a:lumOff val="60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bg1">
                    <a:lumMod val="40000"/>
                    <a:lumOff val="60000"/>
                  </a:schemeClr>
                </a:solidFill>
                <a:latin typeface="+mj-ea"/>
                <a:ea typeface="+mj-ea"/>
              </a:defRPr>
            </a:lvl1pPr>
          </a:lstStyle>
          <a:p>
            <a:fld id="{B13333A4-2EF1-4B79-B68C-AB20E66B482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3400" kern="1200">
          <a:solidFill>
            <a:schemeClr val="accent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lang="ko-KR" sz="20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+mj-ea"/>
          <a:ea typeface="+mj-ea"/>
          <a:cs typeface="+mn-cs"/>
        </a:defRPr>
      </a:lvl2pPr>
      <a:lvl3pPr marL="6858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+mj-ea"/>
          <a:ea typeface="+mj-ea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ko-KR" sz="1400" kern="1200">
          <a:solidFill>
            <a:schemeClr val="tx1"/>
          </a:solidFill>
          <a:latin typeface="+mj-ea"/>
          <a:ea typeface="+mj-ea"/>
          <a:cs typeface="+mn-cs"/>
        </a:defRPr>
      </a:lvl4pPr>
      <a:lvl5pPr marL="11430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ko-KR" sz="1400" kern="1200">
          <a:solidFill>
            <a:schemeClr val="tx1"/>
          </a:solidFill>
          <a:latin typeface="+mj-ea"/>
          <a:ea typeface="+mj-ea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k.daum.net/qna/view.html?qid=3eAxv" TargetMode="External"/><Relationship Id="rId2" Type="http://schemas.openxmlformats.org/officeDocument/2006/relationships/hyperlink" Target="http://terms.nav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ews.heraldcorp.com/view.php?ud=20140318000414&amp;md=20140321005855_BK" TargetMode="External"/><Relationship Id="rId5" Type="http://schemas.openxmlformats.org/officeDocument/2006/relationships/hyperlink" Target="http://www.hani.co.kr/arti/economy/economy_general/439091.html" TargetMode="External"/><Relationship Id="rId4" Type="http://schemas.openxmlformats.org/officeDocument/2006/relationships/hyperlink" Target="http://ngpark60.blog.me/14020442075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18c </a:t>
            </a:r>
            <a:r>
              <a:rPr lang="ko-KR" altLang="en-US" dirty="0" smtClean="0"/>
              <a:t>유럽의 젊은이들은 왜 자살했는가</a:t>
            </a:r>
            <a:r>
              <a:rPr lang="en-US" altLang="ko-KR" dirty="0" smtClean="0"/>
              <a:t>?</a:t>
            </a:r>
            <a:endParaRPr 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‘</a:t>
            </a:r>
            <a:r>
              <a:rPr lang="ko-KR" altLang="en-US" dirty="0" err="1" smtClean="0"/>
              <a:t>베르테르</a:t>
            </a:r>
            <a:r>
              <a:rPr lang="ko-KR" altLang="en-US" dirty="0" smtClean="0"/>
              <a:t> 효과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라고 알려진 </a:t>
            </a:r>
            <a:r>
              <a:rPr lang="ko-KR" altLang="en-US" dirty="0" smtClean="0"/>
              <a:t>사회적 현상에 대하여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2014. 3. 18. </a:t>
            </a:r>
            <a:r>
              <a:rPr lang="ko-KR" altLang="en-US" dirty="0" smtClean="0"/>
              <a:t>아산병원 연구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76400"/>
            <a:ext cx="10515600" cy="4500563"/>
          </a:xfrm>
          <a:ln>
            <a:solidFill>
              <a:schemeClr val="accent1"/>
            </a:solidFill>
          </a:ln>
        </p:spPr>
        <p:txBody>
          <a:bodyPr>
            <a:normAutofit fontScale="85000" lnSpcReduction="10000"/>
          </a:bodyPr>
          <a:lstStyle/>
          <a:p>
            <a:pPr marL="228600" lvl="1" indent="0">
              <a:buNone/>
            </a:pPr>
            <a:endParaRPr lang="en-US" altLang="ko-KR" dirty="0" smtClean="0"/>
          </a:p>
          <a:p>
            <a:pPr marL="228600" lvl="1" indent="0">
              <a:buNone/>
            </a:pPr>
            <a:r>
              <a:rPr lang="ko-KR" altLang="en-US" dirty="0" smtClean="0"/>
              <a:t>유명인 </a:t>
            </a:r>
            <a:r>
              <a:rPr lang="ko-KR" altLang="en-US" dirty="0"/>
              <a:t>자살에 대한 </a:t>
            </a:r>
            <a:r>
              <a:rPr lang="ko-KR" altLang="en-US" sz="2200" dirty="0">
                <a:solidFill>
                  <a:schemeClr val="tx2">
                    <a:lumMod val="75000"/>
                  </a:schemeClr>
                </a:solidFill>
              </a:rPr>
              <a:t>언론보도</a:t>
            </a:r>
            <a:r>
              <a:rPr lang="ko-KR" altLang="en-US" dirty="0"/>
              <a:t>가 </a:t>
            </a:r>
            <a:r>
              <a:rPr lang="ko-KR" altLang="en-US" sz="1900" dirty="0">
                <a:solidFill>
                  <a:schemeClr val="tx2">
                    <a:lumMod val="75000"/>
                  </a:schemeClr>
                </a:solidFill>
              </a:rPr>
              <a:t>‘</a:t>
            </a:r>
            <a:r>
              <a:rPr lang="ko-KR" altLang="en-US" sz="2200" dirty="0" err="1">
                <a:solidFill>
                  <a:schemeClr val="tx2">
                    <a:lumMod val="75000"/>
                  </a:schemeClr>
                </a:solidFill>
              </a:rPr>
              <a:t>베르테르</a:t>
            </a:r>
            <a:r>
              <a:rPr lang="ko-KR" altLang="en-US" sz="2200" dirty="0">
                <a:solidFill>
                  <a:schemeClr val="tx2">
                    <a:lumMod val="75000"/>
                  </a:schemeClr>
                </a:solidFill>
              </a:rPr>
              <a:t> 효과</a:t>
            </a:r>
            <a:r>
              <a:rPr lang="ko-KR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’</a:t>
            </a:r>
            <a:r>
              <a:rPr lang="ko-KR" altLang="en-US" dirty="0" err="1"/>
              <a:t>를</a:t>
            </a:r>
            <a:r>
              <a:rPr lang="ko-KR" altLang="en-US" dirty="0"/>
              <a:t> 부를 수 있다는 통설이 국내 연구진의 연구결과 사실로 확인됐다</a:t>
            </a:r>
            <a:r>
              <a:rPr lang="en-US" altLang="ko-KR" dirty="0"/>
              <a:t>. </a:t>
            </a:r>
            <a:r>
              <a:rPr lang="ko-KR" altLang="en-US" dirty="0"/>
              <a:t>서울아산병원 융합의학과 김남국 </a:t>
            </a:r>
            <a:r>
              <a:rPr lang="ko-KR" altLang="en-US" dirty="0" err="1"/>
              <a:t>교수팀은</a:t>
            </a:r>
            <a:r>
              <a:rPr lang="ko-KR" altLang="en-US" dirty="0"/>
              <a:t> “유명인 자살에 대한 언론의 기사 수와 모방 자살 증가 수를 파악해</a:t>
            </a:r>
            <a:r>
              <a:rPr lang="en-US" altLang="ko-KR" dirty="0"/>
              <a:t>, </a:t>
            </a:r>
            <a:r>
              <a:rPr lang="ko-KR" altLang="en-US" dirty="0"/>
              <a:t>유명인 자살에 대한 언론보도와 모방 자살의 상관관계가 통계적으로 유의미하다는 것을 밝혔다”고 밝혔다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이번 연구는 지난 </a:t>
            </a:r>
            <a:r>
              <a:rPr lang="en-US" altLang="ko-KR" dirty="0"/>
              <a:t>1990</a:t>
            </a:r>
            <a:r>
              <a:rPr lang="ko-KR" altLang="en-US" dirty="0"/>
              <a:t>년부터 </a:t>
            </a:r>
            <a:r>
              <a:rPr lang="en-US" altLang="ko-KR" dirty="0"/>
              <a:t>2010</a:t>
            </a:r>
            <a:r>
              <a:rPr lang="ko-KR" altLang="en-US" dirty="0"/>
              <a:t>년 사이 자살한 유명인 중 언론에 많이 보도된 </a:t>
            </a:r>
            <a:r>
              <a:rPr lang="en-US" altLang="ko-KR" dirty="0"/>
              <a:t>15</a:t>
            </a:r>
            <a:r>
              <a:rPr lang="ko-KR" altLang="en-US" dirty="0"/>
              <a:t>명에 대한 신문과 </a:t>
            </a:r>
            <a:r>
              <a:rPr lang="en-US" altLang="ko-KR" dirty="0"/>
              <a:t>TV </a:t>
            </a:r>
            <a:r>
              <a:rPr lang="ko-KR" altLang="en-US" dirty="0" err="1"/>
              <a:t>기사량</a:t>
            </a:r>
            <a:r>
              <a:rPr lang="en-US" altLang="ko-KR" dirty="0"/>
              <a:t>, </a:t>
            </a:r>
            <a:r>
              <a:rPr lang="ko-KR" altLang="en-US" dirty="0"/>
              <a:t>통계청 모방 자살자 수를 정량적으로 </a:t>
            </a:r>
            <a:r>
              <a:rPr lang="ko-KR" altLang="en-US" dirty="0" err="1"/>
              <a:t>모델링해</a:t>
            </a:r>
            <a:r>
              <a:rPr lang="ko-KR" altLang="en-US" dirty="0"/>
              <a:t> 분석한 결과</a:t>
            </a:r>
            <a:r>
              <a:rPr lang="en-US" altLang="ko-KR" dirty="0"/>
              <a:t>, </a:t>
            </a:r>
            <a:r>
              <a:rPr lang="ko-KR" altLang="en-US" sz="2200" dirty="0">
                <a:solidFill>
                  <a:schemeClr val="tx2">
                    <a:lumMod val="75000"/>
                  </a:schemeClr>
                </a:solidFill>
              </a:rPr>
              <a:t>상관계수가 </a:t>
            </a:r>
            <a:r>
              <a:rPr lang="en-US" altLang="ko-KR" sz="2200" dirty="0">
                <a:solidFill>
                  <a:schemeClr val="tx2">
                    <a:lumMod val="75000"/>
                  </a:schemeClr>
                </a:solidFill>
              </a:rPr>
              <a:t>0.74</a:t>
            </a:r>
            <a:r>
              <a:rPr lang="ko-KR" altLang="en-US" dirty="0"/>
              <a:t>로 유의미한 값이 나온 것으로 상관계수는 </a:t>
            </a:r>
            <a:r>
              <a:rPr lang="en-US" altLang="ko-KR" dirty="0"/>
              <a:t>1</a:t>
            </a:r>
            <a:r>
              <a:rPr lang="ko-KR" altLang="en-US" dirty="0"/>
              <a:t>에 가까울수록 두 변수 간 연관성이 높다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특히 </a:t>
            </a:r>
            <a:r>
              <a:rPr lang="en-US" altLang="ko-KR" dirty="0"/>
              <a:t>2008</a:t>
            </a:r>
            <a:r>
              <a:rPr lang="ko-KR" altLang="en-US" dirty="0"/>
              <a:t>년 자살로 숨진 탤런트 故 최진실씨의 상관계수가 가장 높았다</a:t>
            </a:r>
            <a:r>
              <a:rPr lang="en-US" altLang="ko-KR" dirty="0"/>
              <a:t>. </a:t>
            </a:r>
            <a:r>
              <a:rPr lang="ko-KR" altLang="en-US" dirty="0"/>
              <a:t>자살에 대한 일별 신문 </a:t>
            </a:r>
            <a:r>
              <a:rPr lang="ko-KR" altLang="en-US" dirty="0" err="1"/>
              <a:t>보도량과</a:t>
            </a:r>
            <a:r>
              <a:rPr lang="ko-KR" altLang="en-US" dirty="0"/>
              <a:t> 일별 모방자살의 상관계수가 </a:t>
            </a:r>
            <a:r>
              <a:rPr lang="en-US" altLang="ko-KR" dirty="0"/>
              <a:t>0.71, TV</a:t>
            </a:r>
            <a:r>
              <a:rPr lang="ko-KR" altLang="en-US" dirty="0" err="1"/>
              <a:t>보도량과</a:t>
            </a:r>
            <a:r>
              <a:rPr lang="ko-KR" altLang="en-US" dirty="0"/>
              <a:t> 모방자살의 상관계수는 </a:t>
            </a:r>
            <a:r>
              <a:rPr lang="en-US" altLang="ko-KR" dirty="0"/>
              <a:t>0.76</a:t>
            </a:r>
            <a:r>
              <a:rPr lang="ko-KR" altLang="en-US" dirty="0"/>
              <a:t>으로 나타났다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이번 연구에 공동으로 참여한 고려대안산병원 인간유전체연구소 서수연 박사는 </a:t>
            </a:r>
            <a:r>
              <a:rPr lang="ko-KR" altLang="en-US" sz="2200" dirty="0">
                <a:solidFill>
                  <a:schemeClr val="tx2">
                    <a:lumMod val="75000"/>
                  </a:schemeClr>
                </a:solidFill>
              </a:rPr>
              <a:t>“사람들은 유명인이 본받을 점이 있다고 생각해 그들의 행동을 모방하려고 한다”</a:t>
            </a:r>
            <a:r>
              <a:rPr lang="ko-KR" altLang="en-US" dirty="0"/>
              <a:t>며 “하지만 유명인의 자살 같은 부적응적인 행동도 </a:t>
            </a:r>
            <a:r>
              <a:rPr lang="ko-KR" altLang="en-US" dirty="0" err="1"/>
              <a:t>따라해</a:t>
            </a:r>
            <a:r>
              <a:rPr lang="ko-KR" altLang="en-US" dirty="0"/>
              <a:t> 모방자살로 이어지기도 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모방자살은 위인 본받기의 부정적인 행동양태”라고 설명했다</a:t>
            </a:r>
            <a:r>
              <a:rPr lang="en-US" altLang="ko-KR" dirty="0" smtClean="0"/>
              <a:t>.</a:t>
            </a:r>
          </a:p>
          <a:p>
            <a:pPr marL="228600" lvl="1" indent="0">
              <a:buNone/>
            </a:pPr>
            <a:r>
              <a:rPr lang="en-US" altLang="ko-KR" dirty="0" smtClean="0"/>
              <a:t>…</a:t>
            </a:r>
          </a:p>
          <a:p>
            <a:pPr marL="228600" lvl="1" indent="0">
              <a:buNone/>
            </a:pPr>
            <a:r>
              <a:rPr lang="ko-KR" altLang="en-US" dirty="0"/>
              <a:t>김남국 교수는 “유명인 자살 이후 언론보도에 노출된 횟수와 모방 자살의 연관성이 밝혀졌다는 점에서 향후 </a:t>
            </a:r>
            <a:r>
              <a:rPr lang="ko-KR" altLang="en-US" sz="2200" dirty="0">
                <a:solidFill>
                  <a:schemeClr val="tx2">
                    <a:lumMod val="75000"/>
                  </a:schemeClr>
                </a:solidFill>
              </a:rPr>
              <a:t>언론의 역할이 중요</a:t>
            </a:r>
            <a:r>
              <a:rPr lang="ko-KR" altLang="en-US" dirty="0"/>
              <a:t>”하다며 “우리나라 언론도 자체적인 자살보도지침을 마련할 필요가 있다”고 말했다</a:t>
            </a:r>
            <a:r>
              <a:rPr lang="en-US" altLang="ko-KR" dirty="0"/>
              <a:t>. </a:t>
            </a:r>
            <a:r>
              <a:rPr lang="ko-KR" altLang="en-US" dirty="0"/>
              <a:t>이번 연구결과는 정신과학분야의 유명 학술저널인 ‘역학 및 정신과학 학술지</a:t>
            </a:r>
            <a:r>
              <a:rPr lang="en-US" altLang="ko-KR" dirty="0"/>
              <a:t>(Epidemiology &amp; Psychiatric Science)’ </a:t>
            </a:r>
            <a:r>
              <a:rPr lang="ko-KR" altLang="en-US" dirty="0"/>
              <a:t>최근호에 게재됐다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98448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Ⅳ. </a:t>
            </a:r>
            <a:r>
              <a:rPr lang="ko-KR" altLang="en-US" dirty="0" smtClean="0"/>
              <a:t>출처 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terms.naver.com</a:t>
            </a:r>
            <a:r>
              <a:rPr lang="en-US" altLang="ko-KR" dirty="0" smtClean="0"/>
              <a:t>, 2014. 9. 17., ‘</a:t>
            </a:r>
            <a:r>
              <a:rPr lang="ko-KR" altLang="en-US" dirty="0" smtClean="0"/>
              <a:t>젊은 </a:t>
            </a:r>
            <a:r>
              <a:rPr lang="ko-KR" altLang="en-US" dirty="0" err="1" smtClean="0"/>
              <a:t>베르테르의</a:t>
            </a:r>
            <a:r>
              <a:rPr lang="ko-KR" altLang="en-US" dirty="0" smtClean="0"/>
              <a:t> 슬픔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베르테르</a:t>
            </a:r>
            <a:r>
              <a:rPr lang="ko-KR" altLang="en-US" dirty="0" smtClean="0"/>
              <a:t> 효과</a:t>
            </a:r>
            <a:r>
              <a:rPr lang="en-US" altLang="ko-KR" dirty="0" smtClean="0"/>
              <a:t>’, </a:t>
            </a:r>
            <a:r>
              <a:rPr lang="ko-KR" altLang="en-US" dirty="0" err="1" smtClean="0"/>
              <a:t>두산백과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naver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http://k.daum.net/qna/view.html?qid=3eAxv</a:t>
            </a:r>
            <a:r>
              <a:rPr lang="en-US" altLang="ko-KR" dirty="0" smtClean="0"/>
              <a:t>, 2014. 9. 18., ‘</a:t>
            </a:r>
            <a:r>
              <a:rPr lang="ko-KR" altLang="en-US" dirty="0" smtClean="0"/>
              <a:t>젊은 </a:t>
            </a:r>
            <a:r>
              <a:rPr lang="ko-KR" altLang="en-US" dirty="0" err="1" smtClean="0"/>
              <a:t>베르테르의</a:t>
            </a:r>
            <a:r>
              <a:rPr lang="ko-KR" altLang="en-US" dirty="0" smtClean="0"/>
              <a:t> 슬픔 분석</a:t>
            </a:r>
            <a:r>
              <a:rPr lang="en-US" altLang="ko-KR" dirty="0" smtClean="0"/>
              <a:t>’, </a:t>
            </a:r>
            <a:r>
              <a:rPr lang="ko-KR" altLang="en-US" dirty="0" smtClean="0"/>
              <a:t>익명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daum</a:t>
            </a:r>
            <a:endParaRPr lang="en-US" altLang="ko-KR" dirty="0" smtClean="0"/>
          </a:p>
          <a:p>
            <a:r>
              <a:rPr lang="en-US" altLang="ko-KR" dirty="0">
                <a:hlinkClick r:id="rId4"/>
              </a:rPr>
              <a:t>http://ngpark60.blog.me/140204420754</a:t>
            </a:r>
            <a:r>
              <a:rPr lang="en-US" altLang="ko-KR" dirty="0"/>
              <a:t>, 2014. 9. 18., ‘</a:t>
            </a:r>
            <a:r>
              <a:rPr lang="ko-KR" altLang="en-US" dirty="0" err="1"/>
              <a:t>불행론</a:t>
            </a:r>
            <a:r>
              <a:rPr lang="en-US" altLang="ko-KR" dirty="0"/>
              <a:t>(7) : </a:t>
            </a:r>
            <a:r>
              <a:rPr lang="ko-KR" altLang="en-US" dirty="0"/>
              <a:t>한국 학생 자살률 세계 </a:t>
            </a:r>
            <a:r>
              <a:rPr lang="en-US" altLang="ko-KR" dirty="0"/>
              <a:t>1</a:t>
            </a:r>
            <a:r>
              <a:rPr lang="ko-KR" altLang="en-US" dirty="0"/>
              <a:t>위</a:t>
            </a:r>
            <a:r>
              <a:rPr lang="en-US" altLang="ko-KR" dirty="0"/>
              <a:t>?’, </a:t>
            </a:r>
            <a:r>
              <a:rPr lang="ko-KR" altLang="en-US" dirty="0"/>
              <a:t>박남기</a:t>
            </a:r>
            <a:r>
              <a:rPr lang="en-US" altLang="ko-KR" dirty="0"/>
              <a:t>, </a:t>
            </a:r>
            <a:r>
              <a:rPr lang="en-US" altLang="ko-KR" dirty="0" err="1" smtClean="0"/>
              <a:t>naver</a:t>
            </a:r>
            <a:endParaRPr lang="en-US" altLang="ko-KR" dirty="0" smtClean="0"/>
          </a:p>
          <a:p>
            <a:r>
              <a:rPr lang="en-US" altLang="ko-KR" dirty="0" smtClean="0">
                <a:hlinkClick r:id="rId5"/>
              </a:rPr>
              <a:t>http</a:t>
            </a:r>
            <a:r>
              <a:rPr lang="en-US" altLang="ko-KR" dirty="0">
                <a:hlinkClick r:id="rId5"/>
              </a:rPr>
              <a:t>://</a:t>
            </a:r>
            <a:r>
              <a:rPr lang="en-US" altLang="ko-KR" dirty="0" smtClean="0">
                <a:hlinkClick r:id="rId5"/>
              </a:rPr>
              <a:t>www.hani.co.kr/arti/economy/economy_general/439091.html</a:t>
            </a:r>
            <a:r>
              <a:rPr lang="en-US" altLang="ko-KR" dirty="0" smtClean="0"/>
              <a:t>, 2014. 9. 18., ‘</a:t>
            </a:r>
            <a:r>
              <a:rPr lang="ko-KR" altLang="en-US" dirty="0" smtClean="0"/>
              <a:t>자살률</a:t>
            </a:r>
            <a:r>
              <a:rPr lang="en-US" altLang="ko-KR" dirty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무서운 상승곡선</a:t>
            </a:r>
            <a:r>
              <a:rPr lang="en-US" altLang="ko-KR" dirty="0" smtClean="0"/>
              <a:t>’, </a:t>
            </a:r>
            <a:r>
              <a:rPr lang="ko-KR" altLang="en-US" dirty="0" smtClean="0"/>
              <a:t>황보연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한겨레</a:t>
            </a:r>
            <a:r>
              <a:rPr lang="ko-KR" altLang="en-US" dirty="0" smtClean="0"/>
              <a:t> 신문</a:t>
            </a:r>
            <a:r>
              <a:rPr lang="en-US" altLang="ko-KR" dirty="0" smtClean="0"/>
              <a:t>, 2014. 9. 12(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).</a:t>
            </a:r>
            <a:endParaRPr lang="en-US" altLang="ko-KR" dirty="0"/>
          </a:p>
          <a:p>
            <a:r>
              <a:rPr lang="en-US" altLang="ko-KR" dirty="0" smtClean="0">
                <a:hlinkClick r:id="rId6"/>
              </a:rPr>
              <a:t>http</a:t>
            </a:r>
            <a:r>
              <a:rPr lang="en-US" altLang="ko-KR" dirty="0">
                <a:hlinkClick r:id="rId6"/>
              </a:rPr>
              <a:t>://</a:t>
            </a:r>
            <a:r>
              <a:rPr lang="en-US" altLang="ko-KR" dirty="0" smtClean="0">
                <a:hlinkClick r:id="rId6"/>
              </a:rPr>
              <a:t>news.heraldcorp.com/view.php?ud=20140318000414&amp;md=20140321005855_BK</a:t>
            </a:r>
            <a:r>
              <a:rPr lang="en-US" altLang="ko-KR" dirty="0" smtClean="0"/>
              <a:t>, 2014. 9. 18., ‘</a:t>
            </a:r>
            <a:r>
              <a:rPr lang="ko-KR" altLang="en-US" dirty="0"/>
              <a:t>고</a:t>
            </a:r>
            <a:r>
              <a:rPr lang="en-US" altLang="ko-KR" dirty="0"/>
              <a:t>(</a:t>
            </a:r>
            <a:r>
              <a:rPr lang="ko-KR" altLang="en-US" dirty="0"/>
              <a:t>故</a:t>
            </a:r>
            <a:r>
              <a:rPr lang="en-US" altLang="ko-KR" dirty="0"/>
              <a:t>) </a:t>
            </a:r>
            <a:r>
              <a:rPr lang="ko-KR" altLang="en-US" dirty="0"/>
              <a:t>최진실씨 ‘</a:t>
            </a:r>
            <a:r>
              <a:rPr lang="ko-KR" altLang="en-US" dirty="0" err="1"/>
              <a:t>베르테르</a:t>
            </a:r>
            <a:r>
              <a:rPr lang="ko-KR" altLang="en-US" dirty="0"/>
              <a:t> 효과’ 가장 높아</a:t>
            </a:r>
            <a:r>
              <a:rPr lang="en-US" altLang="ko-KR" dirty="0"/>
              <a:t>…</a:t>
            </a:r>
            <a:r>
              <a:rPr lang="ko-KR" altLang="en-US" dirty="0"/>
              <a:t>서울아산병원 연구진 통계적으로 </a:t>
            </a:r>
            <a:r>
              <a:rPr lang="ko-KR" altLang="en-US" dirty="0" smtClean="0"/>
              <a:t>입증해</a:t>
            </a:r>
            <a:r>
              <a:rPr lang="en-US" altLang="ko-KR" dirty="0" smtClean="0"/>
              <a:t>’, </a:t>
            </a:r>
            <a:r>
              <a:rPr lang="ko-KR" altLang="en-US" dirty="0" smtClean="0"/>
              <a:t>김태열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헤럴드경제</a:t>
            </a:r>
            <a:r>
              <a:rPr lang="en-US" altLang="ko-KR" dirty="0" smtClean="0"/>
              <a:t>, 2014. 3. 18.</a:t>
            </a:r>
          </a:p>
          <a:p>
            <a:r>
              <a:rPr lang="ko-KR" altLang="en-US" dirty="0" smtClean="0"/>
              <a:t>유정화</a:t>
            </a:r>
            <a:r>
              <a:rPr lang="en-US" altLang="ko-KR" dirty="0"/>
              <a:t>,</a:t>
            </a:r>
            <a:r>
              <a:rPr lang="ko-KR" altLang="en-US" dirty="0"/>
              <a:t> 한국에서 </a:t>
            </a:r>
            <a:r>
              <a:rPr lang="ko-KR" altLang="en-US" dirty="0" err="1"/>
              <a:t>베르테르</a:t>
            </a:r>
            <a:r>
              <a:rPr lang="ko-KR" altLang="en-US" dirty="0"/>
              <a:t> 효과에 대한 연구</a:t>
            </a:r>
            <a:r>
              <a:rPr lang="en-US" altLang="ko-KR" dirty="0"/>
              <a:t>, </a:t>
            </a:r>
            <a:r>
              <a:rPr lang="ko-KR" altLang="en-US" dirty="0"/>
              <a:t>석사학위논문</a:t>
            </a:r>
            <a:r>
              <a:rPr lang="en-US" altLang="ko-KR" dirty="0"/>
              <a:t>, </a:t>
            </a:r>
            <a:r>
              <a:rPr lang="ko-KR" altLang="en-US" dirty="0"/>
              <a:t>고려대학교 보건대학원</a:t>
            </a:r>
            <a:r>
              <a:rPr lang="en-US" altLang="ko-KR" dirty="0"/>
              <a:t>, </a:t>
            </a:r>
            <a:r>
              <a:rPr lang="ko-KR" altLang="en-US" dirty="0"/>
              <a:t>고려대학교</a:t>
            </a:r>
            <a:r>
              <a:rPr lang="en-US" altLang="ko-KR" dirty="0"/>
              <a:t>, 2008. 2.</a:t>
            </a:r>
          </a:p>
          <a:p>
            <a:r>
              <a:rPr lang="en-US" altLang="ko-KR" dirty="0"/>
              <a:t>Paul Marsden, ‘The </a:t>
            </a:r>
            <a:r>
              <a:rPr lang="en-US" altLang="ko-KR" dirty="0" err="1"/>
              <a:t>Werther</a:t>
            </a:r>
            <a:r>
              <a:rPr lang="en-US" altLang="ko-KR" dirty="0"/>
              <a:t> Effect’ Fact of Fantasy?, Critical Evaluation, Theoretical </a:t>
            </a:r>
            <a:r>
              <a:rPr lang="en-US" altLang="ko-KR" dirty="0" err="1"/>
              <a:t>Reconceptualisation</a:t>
            </a:r>
            <a:r>
              <a:rPr lang="en-US" altLang="ko-KR" dirty="0"/>
              <a:t>, </a:t>
            </a:r>
            <a:r>
              <a:rPr lang="en-US" altLang="ko-KR" dirty="0" err="1"/>
              <a:t>Dphil</a:t>
            </a:r>
            <a:r>
              <a:rPr lang="en-US" altLang="ko-KR" dirty="0"/>
              <a:t> Submission, 2000. 1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괴테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역주 임홍배</a:t>
            </a:r>
            <a:r>
              <a:rPr lang="en-US" altLang="ko-KR" dirty="0" smtClean="0"/>
              <a:t>, &lt;&lt;</a:t>
            </a:r>
            <a:r>
              <a:rPr lang="ko-KR" altLang="en-US" dirty="0" smtClean="0"/>
              <a:t>젊은 </a:t>
            </a:r>
            <a:r>
              <a:rPr lang="ko-KR" altLang="en-US" dirty="0" err="1" smtClean="0"/>
              <a:t>베르터의</a:t>
            </a:r>
            <a:r>
              <a:rPr lang="ko-KR" altLang="en-US" dirty="0" smtClean="0"/>
              <a:t> 고뇌</a:t>
            </a:r>
            <a:r>
              <a:rPr lang="en-US" altLang="ko-KR" dirty="0" smtClean="0"/>
              <a:t>&gt;&gt;, </a:t>
            </a:r>
            <a:r>
              <a:rPr lang="ko-KR" altLang="en-US" dirty="0" smtClean="0"/>
              <a:t>파주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창비</a:t>
            </a:r>
            <a:r>
              <a:rPr lang="en-US" altLang="ko-KR" dirty="0" smtClean="0"/>
              <a:t>, 2012.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25023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dirty="0" err="1" smtClean="0"/>
              <a:t>베르테르</a:t>
            </a:r>
            <a:r>
              <a:rPr lang="ko-KR" altLang="en-US" dirty="0" smtClean="0"/>
              <a:t> 효과란</a:t>
            </a:r>
            <a:r>
              <a:rPr lang="en-US" altLang="ko-KR" dirty="0" smtClean="0"/>
              <a:t>?</a:t>
            </a:r>
          </a:p>
          <a:p>
            <a:pPr lvl="1">
              <a:buFont typeface="Wingdings" pitchFamily="2" charset="2"/>
              <a:buChar char="v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데이비드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필립스의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lvl="1">
              <a:buFont typeface="Wingdings" pitchFamily="2" charset="2"/>
              <a:buChar char="v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베르테르</a:t>
            </a:r>
            <a:r>
              <a:rPr lang="ko-KR" altLang="en-US" dirty="0" smtClean="0"/>
              <a:t> 효과를 일컫는 다양한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marL="514350" indent="-514350">
              <a:buFont typeface="+mj-lt"/>
              <a:buAutoNum type="romanUcPeriod"/>
            </a:pPr>
            <a:r>
              <a:rPr lang="en-US" altLang="ko-KR" dirty="0"/>
              <a:t>18c </a:t>
            </a:r>
            <a:r>
              <a:rPr lang="ko-KR" altLang="en-US" dirty="0"/>
              <a:t>유럽에서의 </a:t>
            </a:r>
            <a:r>
              <a:rPr lang="ko-KR" altLang="en-US" dirty="0" err="1"/>
              <a:t>베르테르</a:t>
            </a:r>
            <a:r>
              <a:rPr lang="ko-KR" altLang="en-US" dirty="0"/>
              <a:t> 효과</a:t>
            </a:r>
            <a:endParaRPr lang="en-US" altLang="ko-KR" dirty="0"/>
          </a:p>
          <a:p>
            <a:pPr lvl="1">
              <a:buFont typeface="Wingdings" pitchFamily="2" charset="2"/>
              <a:buChar char="v"/>
            </a:pPr>
            <a:r>
              <a:rPr lang="ko-KR" altLang="en-US" dirty="0"/>
              <a:t> 책 속에 드러난 당대에 대한 괴테의 </a:t>
            </a:r>
            <a:r>
              <a:rPr lang="ko-KR" altLang="en-US" dirty="0" smtClean="0"/>
              <a:t>인식</a:t>
            </a:r>
            <a:endParaRPr lang="en-US" altLang="ko-KR" dirty="0" smtClean="0"/>
          </a:p>
          <a:p>
            <a:pPr marL="514350" indent="-514350">
              <a:buFont typeface="+mj-lt"/>
              <a:buAutoNum type="romanUcPeriod"/>
            </a:pPr>
            <a:r>
              <a:rPr lang="ko-KR" altLang="en-US" dirty="0" err="1" smtClean="0"/>
              <a:t>베르테르</a:t>
            </a:r>
            <a:r>
              <a:rPr lang="ko-KR" altLang="en-US" dirty="0" smtClean="0"/>
              <a:t> </a:t>
            </a:r>
            <a:r>
              <a:rPr lang="ko-KR" altLang="en-US" smtClean="0"/>
              <a:t>효과의 </a:t>
            </a:r>
            <a:r>
              <a:rPr lang="ko-KR" altLang="en-US" smtClean="0"/>
              <a:t>현대적 사례</a:t>
            </a:r>
            <a:endParaRPr lang="en-US" altLang="ko-KR" dirty="0" smtClean="0"/>
          </a:p>
          <a:p>
            <a:pPr lvl="1">
              <a:buFont typeface="Wingdings" pitchFamily="2" charset="2"/>
              <a:buChar char="v"/>
            </a:pPr>
            <a:r>
              <a:rPr lang="ko-KR" altLang="en-US" dirty="0" smtClean="0"/>
              <a:t> 해외의 유명사례</a:t>
            </a:r>
            <a:endParaRPr lang="en-US" altLang="ko-KR" dirty="0" smtClean="0"/>
          </a:p>
          <a:p>
            <a:pPr lvl="1">
              <a:buFont typeface="Wingdings" pitchFamily="2" charset="2"/>
              <a:buChar char="v"/>
            </a:pPr>
            <a:r>
              <a:rPr lang="ko-KR" altLang="en-US" dirty="0" smtClean="0"/>
              <a:t> 국내의 유명사례</a:t>
            </a:r>
            <a:endParaRPr lang="en-US" altLang="ko-KR" dirty="0" smtClean="0"/>
          </a:p>
          <a:p>
            <a:pPr lvl="1">
              <a:buFont typeface="Wingdings" pitchFamily="2" charset="2"/>
              <a:buChar char="v"/>
            </a:pPr>
            <a:r>
              <a:rPr lang="ko-KR" altLang="en-US" dirty="0" smtClean="0"/>
              <a:t> 한국의 실태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매스컴의 발달과 </a:t>
            </a:r>
            <a:r>
              <a:rPr lang="ko-KR" altLang="en-US" dirty="0" err="1" smtClean="0"/>
              <a:t>자살율의</a:t>
            </a:r>
            <a:r>
              <a:rPr lang="ko-KR" altLang="en-US" dirty="0" smtClean="0"/>
              <a:t> 증가</a:t>
            </a:r>
            <a:endParaRPr lang="en-US" altLang="ko-KR" dirty="0" smtClean="0"/>
          </a:p>
          <a:p>
            <a:pPr marL="514350" indent="-514350">
              <a:buFont typeface="+mj-lt"/>
              <a:buAutoNum type="romanUcPeriod"/>
            </a:pPr>
            <a:r>
              <a:rPr lang="ko-KR" altLang="en-US" dirty="0" smtClean="0"/>
              <a:t>출처</a:t>
            </a:r>
            <a:endParaRPr lang="en-US" altLang="ko-KR" dirty="0"/>
          </a:p>
          <a:p>
            <a:pPr marL="2286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7068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Ⅰ. </a:t>
            </a:r>
            <a:r>
              <a:rPr lang="ko-KR" altLang="en-US" dirty="0" err="1" smtClean="0"/>
              <a:t>베르테르</a:t>
            </a:r>
            <a:r>
              <a:rPr lang="ko-KR" altLang="en-US" dirty="0" smtClean="0"/>
              <a:t> 효과란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데이비드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필립스의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/>
              <a:t>독일의 문호 괴테가 </a:t>
            </a:r>
            <a:r>
              <a:rPr lang="en-US" altLang="ko-KR" dirty="0"/>
              <a:t>1774</a:t>
            </a:r>
            <a:r>
              <a:rPr lang="ko-KR" altLang="en-US" dirty="0"/>
              <a:t>년 출간한 소설 ＜젊은 </a:t>
            </a:r>
            <a:r>
              <a:rPr lang="ko-KR" altLang="en-US" dirty="0" err="1"/>
              <a:t>베르테르의</a:t>
            </a:r>
            <a:r>
              <a:rPr lang="ko-KR" altLang="en-US" dirty="0"/>
              <a:t> 슬픔＞에서 주인공 </a:t>
            </a:r>
            <a:r>
              <a:rPr lang="ko-KR" altLang="en-US" dirty="0" err="1"/>
              <a:t>베르테르가</a:t>
            </a:r>
            <a:r>
              <a:rPr lang="ko-KR" altLang="en-US" dirty="0"/>
              <a:t> 연인 </a:t>
            </a:r>
            <a:r>
              <a:rPr lang="ko-KR" altLang="en-US" dirty="0" err="1"/>
              <a:t>로테에게</a:t>
            </a:r>
            <a:r>
              <a:rPr lang="ko-KR" altLang="en-US" dirty="0"/>
              <a:t> 실연당한 뒤 권총으로 자살하는 내용이 있는데</a:t>
            </a:r>
            <a:r>
              <a:rPr lang="en-US" altLang="ko-KR" dirty="0"/>
              <a:t>, </a:t>
            </a:r>
            <a:r>
              <a:rPr lang="ko-KR" altLang="en-US" dirty="0"/>
              <a:t>이 책을 읽은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유럽의 젊은이들 사이에서 이를 모방하여 권총으로 자살하는 것이 유행처럼 퍼져 나간 데서 붙여진 이름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유명인이 자살했다는 소식을 접한 일반인이 그 사람과 자신을 동일시해 유행처럼 스스로 목숨을 끊는 자살의 전염현상에 대해 </a:t>
            </a:r>
            <a:r>
              <a:rPr lang="en-US" altLang="ko-KR" dirty="0"/>
              <a:t>1974</a:t>
            </a:r>
            <a:r>
              <a:rPr lang="ko-KR" altLang="en-US" dirty="0"/>
              <a:t>년 미국의 사회학자 </a:t>
            </a:r>
            <a:r>
              <a:rPr lang="ko-KR" alt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데이비드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</a:rPr>
              <a:t>필립스</a:t>
            </a:r>
            <a:r>
              <a:rPr lang="ko-KR" altLang="en-US" dirty="0" err="1"/>
              <a:t>가</a:t>
            </a:r>
            <a:r>
              <a:rPr lang="ko-KR" altLang="en-US" dirty="0"/>
              <a:t> 최초로 언급하였다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090828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베르테르</a:t>
            </a:r>
            <a:r>
              <a:rPr lang="ko-KR" altLang="en-US" dirty="0" smtClean="0"/>
              <a:t> 효과를 일컫는 다양한 표현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en-US" altLang="ko-KR" dirty="0" err="1" smtClean="0"/>
              <a:t>Werther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Syndrom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en-US" altLang="ko-KR" dirty="0" err="1" smtClean="0"/>
              <a:t>Werther</a:t>
            </a:r>
            <a:r>
              <a:rPr lang="en-US" altLang="ko-KR" dirty="0" smtClean="0"/>
              <a:t> Effect</a:t>
            </a:r>
          </a:p>
          <a:p>
            <a:pPr marL="0" indent="0" algn="ctr">
              <a:buNone/>
            </a:pPr>
            <a:r>
              <a:rPr lang="en-US" altLang="ko-KR" dirty="0" smtClean="0"/>
              <a:t>Copycat Suicide</a:t>
            </a:r>
          </a:p>
          <a:p>
            <a:pPr marL="0" indent="0" algn="ctr">
              <a:buNone/>
            </a:pPr>
            <a:r>
              <a:rPr lang="en-US" altLang="ko-KR" dirty="0" smtClean="0"/>
              <a:t>Contagious Suicide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국내에서는 </a:t>
            </a:r>
            <a:r>
              <a:rPr lang="en-US" altLang="ko-KR" dirty="0"/>
              <a:t>Copycat Suicide</a:t>
            </a:r>
            <a:r>
              <a:rPr lang="ko-KR" altLang="en-US" dirty="0"/>
              <a:t>를 번역한 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‘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모방 자살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’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‘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동조 자살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’ </a:t>
            </a:r>
            <a:endParaRPr lang="en-US" altLang="ko-KR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ko-KR" altLang="en-US" dirty="0" smtClean="0"/>
              <a:t>이라는 </a:t>
            </a:r>
            <a:r>
              <a:rPr lang="ko-KR" altLang="en-US" dirty="0"/>
              <a:t>용어로 종종 뉴스에 등장하곤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67406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Ⅱ</a:t>
            </a:r>
            <a:r>
              <a:rPr lang="en-US" altLang="ko-KR" dirty="0"/>
              <a:t>. </a:t>
            </a:r>
            <a:r>
              <a:rPr lang="en-US" altLang="ko-KR" dirty="0" smtClean="0"/>
              <a:t>18c </a:t>
            </a:r>
            <a:r>
              <a:rPr lang="ko-KR" altLang="en-US" dirty="0" smtClean="0"/>
              <a:t>유럽에서의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베르테르</a:t>
            </a:r>
            <a:r>
              <a:rPr lang="ko-KR" altLang="en-US" dirty="0" smtClean="0"/>
              <a:t> 효과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sz="2600" dirty="0" smtClean="0"/>
              <a:t> </a:t>
            </a:r>
            <a:r>
              <a:rPr lang="ko-KR" altLang="en-US" sz="2600" dirty="0" smtClean="0"/>
              <a:t>정확한 통계치는 없으나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적어도 </a:t>
            </a:r>
            <a:r>
              <a:rPr lang="en-US" altLang="ko-KR" sz="2600" dirty="0" smtClean="0"/>
              <a:t>2000</a:t>
            </a:r>
            <a:r>
              <a:rPr lang="ko-KR" altLang="en-US" sz="2600" dirty="0" smtClean="0"/>
              <a:t>여 명의 사람들이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주로 젊은이들이 </a:t>
            </a:r>
            <a:r>
              <a:rPr lang="ko-KR" altLang="en-US" sz="2600" dirty="0" err="1" smtClean="0"/>
              <a:t>베르테르의</a:t>
            </a:r>
            <a:r>
              <a:rPr lang="ko-KR" altLang="en-US" sz="2600" dirty="0" smtClean="0"/>
              <a:t> 뒤를 따라 죽었다고 추산된다</a:t>
            </a:r>
            <a:r>
              <a:rPr lang="en-US" altLang="ko-KR" sz="2600" dirty="0" smtClean="0"/>
              <a:t>.</a:t>
            </a:r>
            <a:endParaRPr lang="en-US" altLang="ko-KR" sz="2600" dirty="0"/>
          </a:p>
          <a:p>
            <a:pPr>
              <a:buFont typeface="Wingdings" pitchFamily="2" charset="2"/>
              <a:buChar char="Ø"/>
            </a:pPr>
            <a:r>
              <a:rPr lang="en-US" altLang="ko-KR" sz="2600" dirty="0" smtClean="0"/>
              <a:t> 18c </a:t>
            </a:r>
            <a:r>
              <a:rPr lang="ko-KR" altLang="en-US" sz="2600" dirty="0" smtClean="0"/>
              <a:t>유럽의 젊은이들 사이에서 </a:t>
            </a:r>
            <a:r>
              <a:rPr lang="en-US" altLang="ko-KR" sz="2600" dirty="0" smtClean="0"/>
              <a:t>‘</a:t>
            </a:r>
            <a:r>
              <a:rPr lang="ko-KR" altLang="en-US" sz="2600" dirty="0" err="1" smtClean="0"/>
              <a:t>베르테르</a:t>
            </a:r>
            <a:r>
              <a:rPr lang="en-US" altLang="ko-KR" sz="2600" dirty="0" smtClean="0"/>
              <a:t>’</a:t>
            </a:r>
            <a:r>
              <a:rPr lang="ko-KR" altLang="en-US" sz="2600" dirty="0" smtClean="0"/>
              <a:t>가 그토록 열광적인 지지를 받았던 이유는</a:t>
            </a:r>
            <a:r>
              <a:rPr lang="en-US" altLang="ko-KR" sz="2600" dirty="0"/>
              <a:t> </a:t>
            </a:r>
            <a:r>
              <a:rPr lang="ko-KR" altLang="en-US" sz="2600" dirty="0" smtClean="0"/>
              <a:t>그가 </a:t>
            </a:r>
            <a:r>
              <a:rPr lang="ko-KR" altLang="en-US" sz="2800" dirty="0" smtClean="0">
                <a:solidFill>
                  <a:schemeClr val="accent1">
                    <a:lumMod val="75000"/>
                  </a:schemeClr>
                </a:solidFill>
              </a:rPr>
              <a:t>그들의 입장을 대변</a:t>
            </a:r>
            <a:r>
              <a:rPr lang="ko-KR" altLang="en-US" sz="2600" dirty="0" smtClean="0"/>
              <a:t>해주는 인물상이었기 때문이었다</a:t>
            </a:r>
            <a:r>
              <a:rPr lang="en-US" altLang="ko-KR" sz="2600" dirty="0"/>
              <a:t>!</a:t>
            </a:r>
          </a:p>
        </p:txBody>
      </p:sp>
      <p:sp>
        <p:nvSpPr>
          <p:cNvPr id="8" name="타원 7"/>
          <p:cNvSpPr/>
          <p:nvPr/>
        </p:nvSpPr>
        <p:spPr>
          <a:xfrm>
            <a:off x="6019800" y="4191000"/>
            <a:ext cx="4572000" cy="19812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 smtClean="0">
                <a:solidFill>
                  <a:schemeClr val="accent1">
                    <a:lumMod val="50000"/>
                  </a:schemeClr>
                </a:solidFill>
              </a:rPr>
              <a:t>베르테르에</a:t>
            </a:r>
            <a:r>
              <a:rPr lang="ko-KR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대한 동경</a:t>
            </a:r>
            <a:endParaRPr lang="en-US" altLang="ko-KR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ko-KR" sz="2400" b="1" dirty="0" smtClean="0">
                <a:solidFill>
                  <a:schemeClr val="accent1">
                    <a:lumMod val="50000"/>
                  </a:schemeClr>
                </a:solidFill>
              </a:rPr>
              <a:t>=</a:t>
            </a:r>
          </a:p>
          <a:p>
            <a:pPr algn="ctr"/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유명인에 대한 모방 </a:t>
            </a:r>
            <a:r>
              <a:rPr lang="ko-KR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심리</a:t>
            </a:r>
            <a:endParaRPr lang="en-US" altLang="ko-K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143000" y="4191000"/>
            <a:ext cx="4572000" cy="19812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선풍적인 인기</a:t>
            </a:r>
            <a:endParaRPr lang="en-US" altLang="ko-KR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ko-KR" sz="2400" b="1" dirty="0" smtClean="0">
                <a:solidFill>
                  <a:schemeClr val="accent1">
                    <a:lumMod val="50000"/>
                  </a:schemeClr>
                </a:solidFill>
              </a:rPr>
              <a:t>=</a:t>
            </a:r>
          </a:p>
          <a:p>
            <a:pPr algn="ctr"/>
            <a:r>
              <a:rPr lang="ko-KR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언론 보도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91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책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속에 드러난 당대에 대한 괴테의 인식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  이미 예상한 대로 공사는 정말 짜증나는 사람이다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그는 천하에 둘도 없이 까다롭게 구는 바보다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꼬치꼬치 따지며 장황하게 떠벌릴 때는 꼭 수다쟁이 여편네 같다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절대로 자기 자신에게 만족할 줄 모르며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그렇기에 남에게 감사할 줄도 모른다</a:t>
            </a:r>
            <a:r>
              <a:rPr lang="en-US" altLang="ko-KR" dirty="0" smtClean="0"/>
              <a:t>. … </a:t>
            </a:r>
            <a:r>
              <a:rPr lang="ko-KR" altLang="en-US" dirty="0" smtClean="0"/>
              <a:t>그는 보고서를 돌려주면서 이렇게 말하기 일쑤이다</a:t>
            </a:r>
            <a:r>
              <a:rPr lang="en-US" altLang="ko-KR" dirty="0" smtClean="0"/>
              <a:t>. “</a:t>
            </a:r>
            <a:r>
              <a:rPr lang="ko-KR" altLang="en-US" dirty="0" smtClean="0"/>
              <a:t>그런대로 괜찮긴 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다시 한번 검토해보게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그러면 더 적절한 어휘와 더 깔끔한 접사를 찾을 수 있을 테니까</a:t>
            </a:r>
            <a:r>
              <a:rPr lang="en-US" altLang="ko-KR" dirty="0" smtClean="0"/>
              <a:t>.” </a:t>
            </a:r>
            <a:r>
              <a:rPr lang="ko-KR" altLang="en-US" dirty="0" smtClean="0"/>
              <a:t>그런 소리를 들으면 나는 미칠 지경이다</a:t>
            </a:r>
            <a:r>
              <a:rPr lang="en-US" altLang="ko-KR" dirty="0" smtClean="0"/>
              <a:t>. … </a:t>
            </a:r>
            <a:r>
              <a:rPr lang="ko-KR" altLang="en-US" dirty="0" smtClean="0"/>
              <a:t>이런 인간을 상대해야 한다는 것은 정말 괴로운 일이다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 algn="r">
              <a:buNone/>
            </a:pPr>
            <a:r>
              <a:rPr lang="en-US" altLang="ko-KR" sz="1600" dirty="0" smtClean="0"/>
              <a:t>p. 104.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서로 곁눈질이나 하는 한심한 족속들 사이에서 겉만 번지르르한 비참함과 이런 권태를 맛보아야 하다니</a:t>
            </a:r>
            <a:r>
              <a:rPr lang="en-US" altLang="ko-KR" dirty="0" smtClean="0"/>
              <a:t>! </a:t>
            </a:r>
            <a:r>
              <a:rPr lang="ko-KR" altLang="en-US" dirty="0" smtClean="0"/>
              <a:t>이들은 출세욕에 사로잡혀 </a:t>
            </a:r>
            <a:r>
              <a:rPr lang="ko-KR" altLang="en-US" dirty="0" err="1" smtClean="0"/>
              <a:t>한발짝이라도</a:t>
            </a:r>
            <a:r>
              <a:rPr lang="ko-KR" altLang="en-US" dirty="0" smtClean="0"/>
              <a:t> 더 앞서가겠다고 서로 경계하고 주시한다</a:t>
            </a:r>
            <a:r>
              <a:rPr lang="en-US" altLang="ko-KR" dirty="0" smtClean="0"/>
              <a:t>.</a:t>
            </a:r>
          </a:p>
          <a:p>
            <a:pPr marL="0" indent="0" algn="r">
              <a:buNone/>
            </a:pPr>
            <a:r>
              <a:rPr lang="en-US" altLang="ko-KR" sz="1600" dirty="0" smtClean="0"/>
              <a:t>p. 106</a:t>
            </a:r>
            <a:r>
              <a:rPr lang="en-US" altLang="ko-KR" dirty="0" smtClean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altLang="ko-KR" dirty="0" smtClean="0"/>
              <a:t> </a:t>
            </a:r>
            <a:r>
              <a:rPr lang="ko-KR" altLang="en-US" dirty="0" smtClean="0"/>
              <a:t>억압적이고 형식을 중요시하는 당대 지식인들의 풍토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이성주의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계몽주의적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사고방식</a:t>
            </a:r>
            <a:r>
              <a:rPr lang="en-US" altLang="ko-KR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altLang="ko-KR" dirty="0"/>
              <a:t> </a:t>
            </a:r>
            <a:r>
              <a:rPr lang="ko-KR" altLang="en-US" dirty="0" smtClean="0"/>
              <a:t>이러한 풍토에 반발하여 나타난 자유를 갈망하는 운동</a:t>
            </a:r>
            <a:r>
              <a:rPr lang="en-US" altLang="ko-KR" dirty="0" smtClean="0"/>
              <a:t>, </a:t>
            </a:r>
            <a:r>
              <a:rPr lang="en-US" altLang="ko-KR" sz="2600" dirty="0" smtClean="0">
                <a:solidFill>
                  <a:schemeClr val="tx2">
                    <a:lumMod val="50000"/>
                  </a:schemeClr>
                </a:solidFill>
              </a:rPr>
              <a:t>Strum und </a:t>
            </a:r>
            <a:r>
              <a:rPr lang="en-US" altLang="ko-KR" sz="2600" dirty="0" err="1" smtClean="0">
                <a:solidFill>
                  <a:schemeClr val="tx2">
                    <a:lumMod val="50000"/>
                  </a:schemeClr>
                </a:solidFill>
              </a:rPr>
              <a:t>Drang</a:t>
            </a:r>
            <a:r>
              <a:rPr lang="en-US" altLang="ko-KR" dirty="0" smtClean="0"/>
              <a:t>(</a:t>
            </a:r>
            <a:r>
              <a:rPr lang="ko-KR" altLang="en-US" dirty="0" smtClean="0"/>
              <a:t>질풍노도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438400" y="1600200"/>
            <a:ext cx="7086600" cy="3420290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 “자네는 그런 것을 나약함이라고 하나</a:t>
            </a:r>
            <a:r>
              <a:rPr lang="en-US" altLang="ko-KR" dirty="0">
                <a:solidFill>
                  <a:schemeClr val="bg2"/>
                </a:solidFill>
              </a:rPr>
              <a:t>? </a:t>
            </a:r>
            <a:r>
              <a:rPr lang="ko-KR" altLang="en-US" dirty="0">
                <a:solidFill>
                  <a:schemeClr val="bg2"/>
                </a:solidFill>
              </a:rPr>
              <a:t>겉모습만 보고 오해하지 말길 바라네</a:t>
            </a:r>
            <a:r>
              <a:rPr lang="en-US" altLang="ko-KR" dirty="0">
                <a:solidFill>
                  <a:schemeClr val="bg2"/>
                </a:solidFill>
              </a:rPr>
              <a:t>. </a:t>
            </a:r>
            <a:r>
              <a:rPr lang="ko-KR" altLang="en-US" dirty="0">
                <a:solidFill>
                  <a:schemeClr val="bg2"/>
                </a:solidFill>
              </a:rPr>
              <a:t>폭군의 견디기 힘든 압제에 신음하던 백성이 마침내 </a:t>
            </a:r>
            <a:r>
              <a:rPr lang="ko-KR" altLang="en-US" dirty="0" smtClean="0">
                <a:solidFill>
                  <a:schemeClr val="bg2"/>
                </a:solidFill>
              </a:rPr>
              <a:t>떨쳐 일어나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압제의 사슬을 끊는 경우</a:t>
            </a:r>
            <a:r>
              <a:rPr lang="ko-KR" altLang="en-US" dirty="0">
                <a:solidFill>
                  <a:schemeClr val="bg2"/>
                </a:solidFill>
              </a:rPr>
              <a:t>에도 나약하다고 할 텐가</a:t>
            </a:r>
            <a:r>
              <a:rPr lang="en-US" altLang="ko-KR" dirty="0" smtClean="0">
                <a:solidFill>
                  <a:schemeClr val="bg2"/>
                </a:solidFill>
              </a:rPr>
              <a:t>?”</a:t>
            </a: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2"/>
                </a:solidFill>
              </a:rPr>
              <a:t>…</a:t>
            </a:r>
          </a:p>
          <a:p>
            <a:pPr algn="ctr"/>
            <a:endParaRPr lang="en-US" altLang="ko-KR" dirty="0" smtClean="0">
              <a:solidFill>
                <a:schemeClr val="bg2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2"/>
                </a:solidFill>
              </a:rPr>
              <a:t>“</a:t>
            </a:r>
            <a:r>
              <a:rPr lang="ko-KR" altLang="en-US" dirty="0" smtClean="0">
                <a:solidFill>
                  <a:schemeClr val="bg2"/>
                </a:solidFill>
              </a:rPr>
              <a:t>그러니까 </a:t>
            </a:r>
            <a:r>
              <a:rPr lang="ko-KR" altLang="en-US" dirty="0">
                <a:solidFill>
                  <a:schemeClr val="bg2"/>
                </a:solidFill>
              </a:rPr>
              <a:t>나약한가 강인한가의 문제가 아니고</a:t>
            </a:r>
            <a:r>
              <a:rPr lang="en-US" altLang="ko-KR" dirty="0">
                <a:solidFill>
                  <a:schemeClr val="bg2"/>
                </a:solidFill>
              </a:rPr>
              <a:t>, </a:t>
            </a:r>
            <a:r>
              <a:rPr lang="ko-KR" altLang="en-US" dirty="0">
                <a:solidFill>
                  <a:schemeClr val="bg2"/>
                </a:solidFill>
              </a:rPr>
              <a:t>도덕적으로든 신체적으로든 간에 과연 어떤 한도까지 고통을 견뎌낼 수 있는가의 문제야</a:t>
            </a:r>
            <a:r>
              <a:rPr lang="en-US" altLang="ko-KR" dirty="0">
                <a:solidFill>
                  <a:schemeClr val="bg2"/>
                </a:solidFill>
              </a:rPr>
              <a:t>. </a:t>
            </a:r>
            <a:r>
              <a:rPr lang="ko-KR" altLang="en-US" dirty="0">
                <a:solidFill>
                  <a:schemeClr val="bg2"/>
                </a:solidFill>
              </a:rPr>
              <a:t>그래서 나는 </a:t>
            </a:r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</a:rPr>
              <a:t>스스로 목숨을 끊는 사람을 비겁하다고 하는 것은 이상하다고 생각해</a:t>
            </a:r>
            <a:r>
              <a:rPr lang="en-US" altLang="ko-KR" dirty="0" smtClean="0">
                <a:solidFill>
                  <a:schemeClr val="bg2"/>
                </a:solidFill>
              </a:rPr>
              <a:t>.”</a:t>
            </a:r>
          </a:p>
          <a:p>
            <a:pPr algn="ctr"/>
            <a:r>
              <a:rPr lang="en-US" altLang="ko-KR" dirty="0" smtClean="0">
                <a:solidFill>
                  <a:schemeClr val="bg2"/>
                </a:solidFill>
              </a:rPr>
              <a:t>p. 78~89</a:t>
            </a:r>
            <a:endParaRPr lang="ko-KR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10023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Ⅲ. </a:t>
            </a:r>
            <a:r>
              <a:rPr lang="ko-KR" altLang="en-US" dirty="0" err="1" smtClean="0"/>
              <a:t>베르테르</a:t>
            </a:r>
            <a:r>
              <a:rPr lang="ko-KR" altLang="en-US" dirty="0" smtClean="0"/>
              <a:t> 효과의 </a:t>
            </a:r>
            <a:r>
              <a:rPr lang="ko-KR" altLang="en-US" dirty="0" smtClean="0"/>
              <a:t>현대적 사례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dirty="0" smtClean="0"/>
              <a:t> 해외의 유명사례</a:t>
            </a:r>
            <a:endParaRPr lang="en-US" altLang="ko-KR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ko-KR" dirty="0"/>
              <a:t>1962</a:t>
            </a:r>
            <a:r>
              <a:rPr lang="ko-KR" altLang="en-US" dirty="0"/>
              <a:t>년 </a:t>
            </a:r>
            <a:r>
              <a:rPr lang="ko-KR" altLang="en-US" dirty="0" err="1"/>
              <a:t>마릴린</a:t>
            </a:r>
            <a:r>
              <a:rPr lang="ko-KR" altLang="en-US" dirty="0"/>
              <a:t> </a:t>
            </a:r>
            <a:r>
              <a:rPr lang="ko-KR" altLang="en-US" dirty="0" err="1"/>
              <a:t>먼로의</a:t>
            </a:r>
            <a:r>
              <a:rPr lang="ko-KR" altLang="en-US" dirty="0"/>
              <a:t> 죽음</a:t>
            </a:r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/>
              <a:t>  Researchers have found interesting evidence to support the </a:t>
            </a:r>
            <a:r>
              <a:rPr lang="en-US" altLang="ko-KR" dirty="0" err="1"/>
              <a:t>Werther</a:t>
            </a:r>
            <a:r>
              <a:rPr lang="en-US" altLang="ko-KR" dirty="0"/>
              <a:t> Effect. After Marilyn Monroe's death, 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the suicide rate jumped 12 percent. </a:t>
            </a:r>
            <a:endParaRPr lang="en-US" altLang="ko-KR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fontAlgn="base">
              <a:buNone/>
            </a:pPr>
            <a:endParaRPr lang="en-US" altLang="ko-KR" sz="10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ko-KR" dirty="0" smtClean="0"/>
              <a:t>1994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Final Exit </a:t>
            </a:r>
            <a:r>
              <a:rPr lang="ko-KR" altLang="en-US" dirty="0" smtClean="0"/>
              <a:t>이라는 책의 발간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/>
              <a:t>S</a:t>
            </a:r>
            <a:r>
              <a:rPr lang="en-US" altLang="ko-KR" dirty="0" smtClean="0"/>
              <a:t>uicide </a:t>
            </a:r>
            <a:r>
              <a:rPr lang="en-US" altLang="ko-KR" dirty="0"/>
              <a:t>fatalities by </a:t>
            </a:r>
            <a:r>
              <a:rPr lang="en-US" altLang="ko-KR" dirty="0" smtClean="0"/>
              <a:t>asphyxiation </a:t>
            </a:r>
            <a:r>
              <a:rPr lang="en-US" altLang="ko-KR" dirty="0"/>
              <a:t>recently 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increased by 313%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in New York</a:t>
            </a:r>
            <a:r>
              <a:rPr lang="en-US" altLang="ko-KR" dirty="0"/>
              <a:t>, and at a quarter of the </a:t>
            </a:r>
            <a:r>
              <a:rPr lang="en-US" altLang="ko-KR" dirty="0" smtClean="0"/>
              <a:t>scenes </a:t>
            </a:r>
            <a:r>
              <a:rPr lang="en-US" altLang="ko-KR" dirty="0"/>
              <a:t>of these suicides a book was found called Final Exit, written for </a:t>
            </a:r>
            <a:r>
              <a:rPr lang="en-US" altLang="ko-KR" dirty="0" smtClean="0"/>
              <a:t>terminally </a:t>
            </a:r>
            <a:r>
              <a:rPr lang="en-US" altLang="ko-KR" dirty="0"/>
              <a:t>ill persons that recommended asphyxiation as a suicide </a:t>
            </a:r>
            <a:r>
              <a:rPr lang="en-US" altLang="ko-KR" dirty="0" smtClean="0"/>
              <a:t>method</a:t>
            </a:r>
          </a:p>
          <a:p>
            <a:pPr marL="0" indent="0">
              <a:buNone/>
            </a:pPr>
            <a:endParaRPr lang="en-US" altLang="ko-KR" sz="10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ko-KR" dirty="0" smtClean="0"/>
              <a:t>1997</a:t>
            </a:r>
            <a:r>
              <a:rPr lang="ko-KR" altLang="en-US" dirty="0" smtClean="0"/>
              <a:t>년 커트 </a:t>
            </a:r>
            <a:r>
              <a:rPr lang="ko-KR" altLang="en-US" dirty="0" err="1" smtClean="0"/>
              <a:t>코베인의</a:t>
            </a:r>
            <a:r>
              <a:rPr lang="ko-KR" altLang="en-US" dirty="0" smtClean="0"/>
              <a:t> 죽음</a:t>
            </a:r>
            <a:endParaRPr lang="en-US" altLang="ko-KR" dirty="0" smtClean="0"/>
          </a:p>
          <a:p>
            <a:pPr marL="228600" lvl="1" indent="0">
              <a:buNone/>
            </a:pPr>
            <a:endParaRPr lang="en-US" altLang="ko-KR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705600" y="2133600"/>
            <a:ext cx="5105400" cy="3886200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‘My 15 year old son, Michael, took his own life with a single gunshot to the head on April 8, 1997.  …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 What I want to comment on is that he also was a fan of Kurt Cobain, from the band, Nirvana and Kurt also killed him self by gunshot on April 8th. This was a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</a:rPr>
              <a:t>copycat suicide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that in some ways I feel responsible for  …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I never thought that he would have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followed his path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endParaRPr lang="en-US" altLang="ko-KR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nn-NO" altLang="ko-KR" sz="1400" dirty="0">
                <a:solidFill>
                  <a:schemeClr val="accent6">
                    <a:lumMod val="50000"/>
                  </a:schemeClr>
                </a:solidFill>
              </a:rPr>
              <a:t>Angela Workman &lt;twork55@aol.com&gt;Eureka, CA USA – http://www.webhealing.com/guestbook/gb7.html 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26390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dirty="0" smtClean="0"/>
              <a:t> 국내의 유명사례</a:t>
            </a:r>
            <a:endParaRPr lang="en-US" altLang="ko-KR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ko-KR" dirty="0" smtClean="0"/>
              <a:t>2008</a:t>
            </a:r>
            <a:r>
              <a:rPr lang="ko-KR" altLang="en-US" dirty="0" smtClean="0"/>
              <a:t>년 古 최진실 씨 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악성루머</a:t>
            </a:r>
            <a:endParaRPr lang="en-US" altLang="ko-KR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ko-KR" dirty="0" smtClean="0"/>
              <a:t>2008</a:t>
            </a:r>
            <a:r>
              <a:rPr lang="ko-KR" altLang="en-US" dirty="0" smtClean="0"/>
              <a:t>년 古 장채원 씨 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성적 소수자</a:t>
            </a:r>
            <a:endParaRPr lang="en-US" altLang="ko-KR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ko-KR" dirty="0" smtClean="0"/>
              <a:t>2009</a:t>
            </a:r>
            <a:r>
              <a:rPr lang="ko-KR" altLang="en-US" dirty="0" smtClean="0"/>
              <a:t>년 古 노무현 전 대통령 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정치적 부담감</a:t>
            </a:r>
            <a:endParaRPr lang="en-US" altLang="ko-KR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ko-KR" dirty="0" smtClean="0"/>
              <a:t>2010</a:t>
            </a:r>
            <a:r>
              <a:rPr lang="ko-KR" altLang="en-US" dirty="0" smtClean="0"/>
              <a:t>년 古 박용하 씨 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아버지의 죽음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우울증</a:t>
            </a:r>
            <a:endParaRPr lang="en-US" altLang="ko-KR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ko-KR" dirty="0" smtClean="0"/>
              <a:t>2011</a:t>
            </a:r>
            <a:r>
              <a:rPr lang="ko-KR" altLang="en-US" dirty="0" smtClean="0"/>
              <a:t>년 古 채동하 씨 </a:t>
            </a:r>
            <a:r>
              <a:rPr lang="en-US" altLang="ko-KR" dirty="0" smtClean="0"/>
              <a:t>… </a:t>
            </a:r>
            <a:r>
              <a:rPr lang="ko-KR" altLang="en-US" dirty="0" err="1" smtClean="0"/>
              <a:t>소속사와</a:t>
            </a:r>
            <a:r>
              <a:rPr lang="ko-KR" altLang="en-US" dirty="0" smtClean="0"/>
              <a:t> 마찰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우울증</a:t>
            </a:r>
            <a:endParaRPr lang="en-US" altLang="ko-KR" dirty="0" smtClean="0"/>
          </a:p>
          <a:p>
            <a:pPr marL="228600" lvl="1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등등</a:t>
            </a:r>
            <a:r>
              <a:rPr lang="en-US" altLang="ko-KR" dirty="0" smtClean="0"/>
              <a:t>..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존경하는 혹은 동경하던 유명인의 죽음은 일반인들에게도 큰 충격을 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C:\Users\user\Desktop\수업\1학년 2학기\소설의세계\자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752600"/>
            <a:ext cx="5911533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1045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dirty="0"/>
              <a:t> 한국의 실태 </a:t>
            </a:r>
            <a:r>
              <a:rPr lang="en-US" altLang="ko-KR" dirty="0"/>
              <a:t>– </a:t>
            </a:r>
            <a:r>
              <a:rPr lang="ko-KR" altLang="en-US" dirty="0"/>
              <a:t>매스컴의 발달과 </a:t>
            </a:r>
            <a:r>
              <a:rPr lang="ko-KR" altLang="en-US" dirty="0" err="1"/>
              <a:t>자살율의</a:t>
            </a:r>
            <a:r>
              <a:rPr lang="ko-KR" altLang="en-US" dirty="0"/>
              <a:t> 증가</a:t>
            </a:r>
            <a:endParaRPr lang="en-US" altLang="ko-KR" dirty="0"/>
          </a:p>
          <a:p>
            <a:pPr lvl="1">
              <a:buFont typeface="Wingdings" pitchFamily="2" charset="2"/>
              <a:buChar char="Ø"/>
            </a:pPr>
            <a:r>
              <a:rPr lang="en-US" altLang="ko-KR" dirty="0" smtClean="0"/>
              <a:t> OECD </a:t>
            </a:r>
            <a:r>
              <a:rPr lang="ko-KR" altLang="en-US" dirty="0" smtClean="0"/>
              <a:t>회원국 중 </a:t>
            </a:r>
            <a:r>
              <a:rPr lang="ko-KR" altLang="en-US" dirty="0" err="1" smtClean="0"/>
              <a:t>자살율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위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 smtClean="0"/>
              <a:t>10</a:t>
            </a:r>
            <a:r>
              <a:rPr lang="ko-KR" altLang="en-US" dirty="0" smtClean="0"/>
              <a:t>년 연속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위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연간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만 명 당 </a:t>
            </a:r>
            <a:r>
              <a:rPr lang="en-US" altLang="ko-KR" dirty="0" smtClean="0"/>
              <a:t>31</a:t>
            </a:r>
            <a:r>
              <a:rPr lang="ko-KR" altLang="en-US" dirty="0" smtClean="0"/>
              <a:t>명 </a:t>
            </a:r>
            <a:r>
              <a:rPr lang="en-US" altLang="ko-KR" dirty="0" smtClean="0"/>
              <a:t>… 5</a:t>
            </a:r>
            <a:r>
              <a:rPr lang="ko-KR" altLang="en-US" dirty="0" smtClean="0"/>
              <a:t>천만 명 당 약 </a:t>
            </a:r>
            <a:r>
              <a:rPr lang="en-US" altLang="ko-KR" dirty="0" smtClean="0"/>
              <a:t>15,000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하루에 </a:t>
            </a:r>
            <a:r>
              <a:rPr lang="en-US" altLang="ko-KR" dirty="0" smtClean="0"/>
              <a:t>3-40</a:t>
            </a:r>
            <a:r>
              <a:rPr lang="ko-KR" altLang="en-US" dirty="0" smtClean="0"/>
              <a:t>명 꼴로 자살이 일어난다</a:t>
            </a:r>
            <a:r>
              <a:rPr lang="en-US" altLang="ko-KR" dirty="0" smtClean="0"/>
              <a:t>!</a:t>
            </a:r>
            <a:endParaRPr lang="en-US" altLang="ko-KR" dirty="0"/>
          </a:p>
          <a:p>
            <a:pPr marL="228600" lvl="1" indent="0">
              <a:buNone/>
            </a:pPr>
            <a:endParaRPr lang="en-US" altLang="ko-KR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ko-KR" dirty="0"/>
              <a:t> </a:t>
            </a:r>
            <a:r>
              <a:rPr lang="ko-KR" altLang="en-US" dirty="0" smtClean="0"/>
              <a:t>특히 유명인들에게 관심이 많은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대의 </a:t>
            </a:r>
            <a:r>
              <a:rPr lang="ko-KR" altLang="en-US" dirty="0" err="1" smtClean="0"/>
              <a:t>자살율이</a:t>
            </a:r>
            <a:r>
              <a:rPr lang="ko-KR" altLang="en-US" dirty="0" smtClean="0"/>
              <a:t> 상당히 높다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 smtClean="0"/>
              <a:t>10</a:t>
            </a:r>
            <a:r>
              <a:rPr lang="ko-KR" altLang="en-US" dirty="0" smtClean="0"/>
              <a:t>대 사망률 </a:t>
            </a:r>
            <a:r>
              <a:rPr lang="en-US" altLang="ko-KR" dirty="0" smtClean="0"/>
              <a:t>1</a:t>
            </a:r>
            <a:r>
              <a:rPr lang="ko-KR" altLang="en-US" dirty="0" smtClean="0"/>
              <a:t>위가 자살 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15%</a:t>
            </a:r>
          </a:p>
          <a:p>
            <a:pPr lvl="1">
              <a:buFontTx/>
              <a:buChar char="-"/>
            </a:pPr>
            <a:r>
              <a:rPr lang="ko-KR" altLang="en-US" dirty="0" smtClean="0"/>
              <a:t>청소년 자살률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년 새 </a:t>
            </a:r>
            <a:r>
              <a:rPr lang="en-US" altLang="ko-KR" dirty="0" smtClean="0"/>
              <a:t>57% 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 typeface="Wingdings" pitchFamily="2" charset="2"/>
              <a:buChar char="Ø"/>
            </a:pPr>
            <a:r>
              <a:rPr lang="en-US" altLang="ko-KR" dirty="0" smtClean="0"/>
              <a:t> </a:t>
            </a:r>
            <a:r>
              <a:rPr lang="ko-KR" altLang="en-US" dirty="0" smtClean="0"/>
              <a:t>매스컴의 보도가 잦아짐에 따라</a:t>
            </a:r>
            <a:r>
              <a:rPr lang="en-US" altLang="ko-KR" dirty="0" smtClean="0"/>
              <a:t>,</a:t>
            </a:r>
          </a:p>
          <a:p>
            <a:pPr marL="228600" lvl="1" indent="0">
              <a:buNone/>
            </a:pPr>
            <a:r>
              <a:rPr lang="ko-KR" altLang="en-US" dirty="0" smtClean="0"/>
              <a:t>유명인의 죽음을 다룬 기사가 올라오면 보다 즉각적이고 광범위한 모방 자살이 뒤따른다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28600" lvl="1" indent="0">
              <a:buNone/>
            </a:pPr>
            <a:endParaRPr lang="ko-KR" altLang="en-US" dirty="0"/>
          </a:p>
        </p:txBody>
      </p:sp>
      <p:pic>
        <p:nvPicPr>
          <p:cNvPr id="2050" name="Picture 2" descr="C:\Users\user\Desktop\128404025890_201009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92" y="1049215"/>
            <a:ext cx="5486400" cy="516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수업\1학년 2학기\소설의세계\유명인의 자살과 자살율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779" y="1447800"/>
            <a:ext cx="6647447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67857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도시 스케치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이 값은 저장 또는 수정 횟수를 나타냅니다. 수정할 때마다 응용 프로그램에서 이 값을 업데이트합니다.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문서_라이브러리_양식</Display>
  <Edit>문서_라이브러리_양식</Edit>
  <New>문서_라이브러리_양식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697903-7F36-40A1-9098-1CFCA8601A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D10EAAE-E2F8-4A00-A4CD-D0C34664FC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BB5202-E39F-4BDE-B696-5684138BFB9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1041</Words>
  <Application>Microsoft Office PowerPoint</Application>
  <PresentationFormat>사용자 지정</PresentationFormat>
  <Paragraphs>93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도시 스케치 16X9</vt:lpstr>
      <vt:lpstr>18c 유럽의 젊은이들은 왜 자살했는가?</vt:lpstr>
      <vt:lpstr>목차</vt:lpstr>
      <vt:lpstr>Ⅰ. 베르테르 효과란?</vt:lpstr>
      <vt:lpstr>PowerPoint 프레젠테이션</vt:lpstr>
      <vt:lpstr>Ⅱ. 18c 유럽에서의 ‘베르테르 효과’</vt:lpstr>
      <vt:lpstr>책 속에 드러난 당대에 대한 괴테의 인식</vt:lpstr>
      <vt:lpstr>Ⅲ. 베르테르 효과의 현대적 사례</vt:lpstr>
      <vt:lpstr>PowerPoint 프레젠테이션</vt:lpstr>
      <vt:lpstr>PowerPoint 프레젠테이션</vt:lpstr>
      <vt:lpstr>2014. 3. 18. 아산병원 연구 결과</vt:lpstr>
      <vt:lpstr>Ⅳ. 출처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2013-07-31T15:03:27Z</dcterms:created>
  <dcterms:modified xsi:type="dcterms:W3CDTF">2014-09-22T02:52:34Z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