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340" r:id="rId2"/>
    <p:sldId id="341" r:id="rId3"/>
    <p:sldId id="342" r:id="rId4"/>
    <p:sldId id="343" r:id="rId5"/>
    <p:sldId id="344" r:id="rId6"/>
    <p:sldId id="464" r:id="rId7"/>
    <p:sldId id="345" r:id="rId8"/>
    <p:sldId id="424" r:id="rId9"/>
    <p:sldId id="346" r:id="rId10"/>
    <p:sldId id="351" r:id="rId11"/>
    <p:sldId id="347" r:id="rId12"/>
    <p:sldId id="348" r:id="rId13"/>
    <p:sldId id="349" r:id="rId14"/>
    <p:sldId id="494" r:id="rId15"/>
    <p:sldId id="491" r:id="rId16"/>
    <p:sldId id="489" r:id="rId17"/>
    <p:sldId id="49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 autoAdjust="0"/>
    <p:restoredTop sz="93394" autoAdjust="0"/>
  </p:normalViewPr>
  <p:slideViewPr>
    <p:cSldViewPr>
      <p:cViewPr varScale="1">
        <p:scale>
          <a:sx n="123" d="100"/>
          <a:sy n="12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B8C2C-6708-491A-AE31-730E1306B0AE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7F100-A254-42DF-B1AC-A369EFD8A9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3F1F30-9CDC-440D-B16F-EEB9037618E1}" type="datetimeFigureOut">
              <a:rPr lang="ko-KR" altLang="en-US" smtClean="0"/>
              <a:pPr/>
              <a:t>2014-12-02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6FCB65-9754-4C7D-BC29-EEEB51F014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가면극의 세계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가면극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탈춤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탈놀음이라고도 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가면의 종류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 smtClean="0"/>
              <a:t>풍요제의가면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柳花의</a:t>
            </a:r>
            <a:r>
              <a:rPr lang="ko-KR" altLang="en-US" sz="2000" dirty="0" smtClean="0"/>
              <a:t> 나무 神像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장자마리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강릉관노가면극</a:t>
            </a:r>
            <a:r>
              <a:rPr lang="en-US" altLang="ko-KR" sz="2000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 smtClean="0"/>
              <a:t>벽사가면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사자가면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처용가면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팔먹중가면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봉산탈춤</a:t>
            </a:r>
            <a:r>
              <a:rPr lang="en-US" altLang="ko-KR" sz="2000" dirty="0" smtClean="0"/>
              <a:t>), </a:t>
            </a:r>
            <a:r>
              <a:rPr lang="ko-KR" altLang="en-US" sz="2000" dirty="0" err="1" smtClean="0"/>
              <a:t>연잎과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눈꿈쩍이가면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양주별산대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오방신장가면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가산오광대</a:t>
            </a:r>
            <a:r>
              <a:rPr lang="en-US" altLang="ko-KR" sz="2000" dirty="0" smtClean="0"/>
              <a:t>), 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 smtClean="0"/>
              <a:t>신성가면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강원도 고성 사당의 가면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개성 </a:t>
            </a:r>
            <a:r>
              <a:rPr lang="ko-KR" altLang="en-US" sz="2000" dirty="0" err="1" smtClean="0"/>
              <a:t>덕물산</a:t>
            </a:r>
            <a:r>
              <a:rPr lang="ko-KR" altLang="en-US" sz="2000" dirty="0" smtClean="0"/>
              <a:t> 최영장군 사당의 가면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광대씨가면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倡鬼氏가면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소미씨가면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놋도리가면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경북 영천군 </a:t>
            </a:r>
            <a:r>
              <a:rPr lang="ko-KR" altLang="en-US" sz="2000" dirty="0" err="1" smtClean="0"/>
              <a:t>신녕면</a:t>
            </a:r>
            <a:r>
              <a:rPr lang="ko-KR" altLang="en-US" sz="2000" dirty="0" smtClean="0"/>
              <a:t> 무격사당의 가면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장군가면</a:t>
            </a:r>
            <a:r>
              <a:rPr lang="en-US" altLang="ko-KR" sz="2000" dirty="0" smtClean="0"/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000" dirty="0" smtClean="0"/>
              <a:t>예능가면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무용과 연극 등에서 사용하는 가면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주술적 성격이 약화되고 예술적 성격이 강화되는 과정에서 나타난 경우가 많다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하회별신굿놀이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 err="1" smtClean="0"/>
              <a:t>주지춤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놀이판을 정화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주지는 사자라는 설과 꿩이라는 설이 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백정놀이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희생제의를 극화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죽음과 재생의 의미가 함축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할미놀이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겨울과 죽음의 추방의식을 극화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                     </a:t>
            </a:r>
            <a:r>
              <a:rPr lang="ko-KR" altLang="en-US" sz="2000" dirty="0" smtClean="0"/>
              <a:t>여성들의 고난과 애환을 표현한 것으로도 볼 수 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파계승놀이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천부신과</a:t>
            </a:r>
            <a:r>
              <a:rPr lang="ko-KR" altLang="en-US" sz="2000" dirty="0" smtClean="0"/>
              <a:t> 지모신의 신성결혼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풍요와 다산 기원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      </a:t>
            </a:r>
            <a:r>
              <a:rPr lang="ko-KR" altLang="en-US" sz="2000" dirty="0" smtClean="0"/>
              <a:t>중이 </a:t>
            </a:r>
            <a:r>
              <a:rPr lang="ko-KR" altLang="en-US" sz="2000" dirty="0" err="1" smtClean="0"/>
              <a:t>부네에게</a:t>
            </a:r>
            <a:r>
              <a:rPr lang="ko-KR" altLang="en-US" sz="2000" dirty="0" smtClean="0"/>
              <a:t> 욕정을 느껴 파계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양반 선비놀이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부네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과의 통합을 위한 싸움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smtClean="0"/>
              <a:t>                     </a:t>
            </a:r>
            <a:r>
              <a:rPr lang="ko-KR" altLang="en-US" sz="2000" dirty="0" smtClean="0"/>
              <a:t>양반과 선비의 위선과 허위의식 풍자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봉산탈춤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>
                <a:solidFill>
                  <a:srgbClr val="00B0F0"/>
                </a:solidFill>
              </a:rPr>
              <a:t>과장 구성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상좌춤</a:t>
            </a:r>
            <a:r>
              <a:rPr lang="ko-KR" altLang="en-US" sz="2000" dirty="0" smtClean="0"/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동서남북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사방신에게</a:t>
            </a:r>
            <a:r>
              <a:rPr lang="ko-KR" altLang="en-US" sz="1600" dirty="0" smtClean="0">
                <a:solidFill>
                  <a:srgbClr val="C00000"/>
                </a:solidFill>
              </a:rPr>
              <a:t> 놀이의 시작을 </a:t>
            </a:r>
            <a:r>
              <a:rPr lang="ko-KR" altLang="en-US" sz="1600" dirty="0" smtClean="0">
                <a:solidFill>
                  <a:srgbClr val="C00000"/>
                </a:solidFill>
              </a:rPr>
              <a:t>알리는 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r>
              <a:rPr lang="ko-KR" altLang="en-US" sz="1600" dirty="0" smtClean="0">
                <a:solidFill>
                  <a:srgbClr val="C00000"/>
                </a:solidFill>
              </a:rPr>
              <a:t> 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벽사의식무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팔먹중춤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먹중춤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법고춤</a:t>
            </a:r>
            <a:r>
              <a:rPr lang="en-US" altLang="ko-KR" sz="2000" dirty="0" smtClean="0"/>
              <a:t>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사당춤</a:t>
            </a:r>
            <a:endParaRPr lang="en-US" altLang="ko-KR" sz="20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노장춤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노장춤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신장수춤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경 </a:t>
            </a:r>
            <a:r>
              <a:rPr lang="ko-KR" altLang="en-US" sz="2000" dirty="0" err="1" smtClean="0"/>
              <a:t>취발이춤</a:t>
            </a:r>
            <a:r>
              <a:rPr lang="en-US" altLang="ko-KR" sz="2000" dirty="0" smtClean="0"/>
              <a:t>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5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사자춤</a:t>
            </a:r>
            <a:endParaRPr lang="en-US" altLang="ko-KR" sz="20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양반춤</a:t>
            </a:r>
            <a:endParaRPr lang="en-US" altLang="ko-KR" sz="20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ko-KR" sz="2000" dirty="0" smtClean="0"/>
              <a:t>7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영감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할미춤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양주별산대놀이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과장구성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상좌춤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상좌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옴중놀이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옴중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먹중놀이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연잎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눈꿈쩍이놀이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5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염불놀이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6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침놀이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7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애사당법고놀이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8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파계승놀이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9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신장수놀이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10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취발이놀이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11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의막사령놀이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12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포도부장놀이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13</a:t>
            </a:r>
            <a:r>
              <a:rPr lang="ko-KR" altLang="en-US" sz="2000" dirty="0" smtClean="0"/>
              <a:t>과장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신할아비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미얄할미놀이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주요 인물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완보</a:t>
            </a:r>
            <a:endParaRPr lang="en-US" altLang="ko-KR" sz="2000" dirty="0" smtClean="0"/>
          </a:p>
          <a:p>
            <a:pPr algn="just">
              <a:buNone/>
            </a:pPr>
            <a:r>
              <a:rPr lang="ko-KR" altLang="en-US" sz="2000" dirty="0" smtClean="0"/>
              <a:t>머리에 관을 쓰고 있어서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관 쓴 중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이라고 </a:t>
            </a:r>
            <a:r>
              <a:rPr lang="ko-KR" altLang="en-US" sz="2000" dirty="0" smtClean="0"/>
              <a:t>하기도 하는데</a:t>
            </a:r>
            <a:r>
              <a:rPr lang="en-US" altLang="ko-KR" sz="2000" dirty="0" smtClean="0"/>
              <a:t>,  </a:t>
            </a:r>
            <a:r>
              <a:rPr lang="ko-KR" altLang="en-US" sz="2000" dirty="0" smtClean="0"/>
              <a:t>두 인물이 별</a:t>
            </a:r>
            <a:endParaRPr lang="en-US" altLang="ko-KR" sz="2000" dirty="0" smtClean="0"/>
          </a:p>
          <a:p>
            <a:pPr algn="just">
              <a:buNone/>
            </a:pPr>
            <a:r>
              <a:rPr lang="ko-KR" altLang="en-US" sz="2000" dirty="0" smtClean="0"/>
              <a:t>개로 등장하는 경우도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팔먹중</a:t>
            </a:r>
            <a:r>
              <a:rPr lang="ko-KR" altLang="en-US" sz="2000" dirty="0" smtClean="0"/>
              <a:t> 가운데 우두머리 중이다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몽골 라마교 사원에서 </a:t>
            </a:r>
            <a:r>
              <a:rPr lang="ko-KR" altLang="en-US" sz="2000" dirty="0" err="1" smtClean="0"/>
              <a:t>주지승을</a:t>
            </a:r>
            <a:r>
              <a:rPr lang="ko-KR" altLang="en-US" sz="2000" dirty="0" smtClean="0"/>
              <a:t> 의미하는 환바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Qanba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고어가 환보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취발이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노장을 물리치고 </a:t>
            </a:r>
            <a:r>
              <a:rPr lang="ko-KR" altLang="en-US" sz="2000" dirty="0" err="1" smtClean="0"/>
              <a:t>소무와</a:t>
            </a:r>
            <a:r>
              <a:rPr lang="ko-KR" altLang="en-US" sz="2000" dirty="0" smtClean="0"/>
              <a:t> 결합하여 아이를 낳는다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술에 취해 있는 형상을 하고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연잎과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눈꿈적이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연잎은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天殺星</a:t>
            </a:r>
            <a:r>
              <a:rPr lang="en-US" altLang="ko-KR" sz="2000" dirty="0" smtClean="0"/>
              <a:t>’, </a:t>
            </a:r>
            <a:r>
              <a:rPr lang="ko-KR" altLang="en-US" sz="2000" dirty="0" err="1" smtClean="0"/>
              <a:t>누꿈적이는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地殺星</a:t>
            </a:r>
            <a:r>
              <a:rPr lang="en-US" altLang="ko-KR" sz="2000" dirty="0" smtClean="0"/>
              <a:t>’.</a:t>
            </a:r>
          </a:p>
          <a:p>
            <a:pPr>
              <a:buNone/>
            </a:pPr>
            <a:r>
              <a:rPr lang="ko-KR" altLang="en-US" sz="2000" dirty="0" err="1" smtClean="0"/>
              <a:t>역귀에</a:t>
            </a:r>
            <a:r>
              <a:rPr lang="ko-KR" altLang="en-US" sz="2000" dirty="0" smtClean="0"/>
              <a:t> 해당하는 </a:t>
            </a:r>
            <a:r>
              <a:rPr lang="ko-KR" altLang="en-US" sz="2000" dirty="0" err="1" smtClean="0"/>
              <a:t>옴중을</a:t>
            </a:r>
            <a:r>
              <a:rPr lang="ko-KR" altLang="en-US" sz="2000" dirty="0" smtClean="0"/>
              <a:t> 쫓아낸다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매우 중요한 배역이기 때문에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고사를 지낼 때 탈을 가운데 두었다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꼭두각시놀이의 특징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한자어로 傀儡라 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남사당패에서는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덜미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라 지칭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2000" dirty="0" smtClean="0"/>
              <a:t>1964</a:t>
            </a:r>
            <a:r>
              <a:rPr lang="ko-KR" altLang="en-US" sz="2000" dirty="0" smtClean="0"/>
              <a:t>년 국가무형문화재 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호로 지정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인형은 막대기인형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杖頭形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줄인형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懸絲形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복합식으로 제작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특별한 무대장치가 없으며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극중 장소를 나타내기 위해 대화나 소도구 등 사용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>
                <a:solidFill>
                  <a:srgbClr val="0070C0"/>
                </a:solidFill>
              </a:rPr>
              <a:t>산받이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악사 중 </a:t>
            </a:r>
            <a:r>
              <a:rPr lang="ko-KR" altLang="en-US" sz="2000" dirty="0" err="1" smtClean="0"/>
              <a:t>한명이</a:t>
            </a:r>
            <a:r>
              <a:rPr lang="ko-KR" altLang="en-US" sz="2000" dirty="0" smtClean="0"/>
              <a:t> 인형과 대화를 주고 받는다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</a:t>
            </a:r>
            <a:r>
              <a:rPr lang="ko-KR" altLang="en-US" sz="2000" dirty="0" smtClean="0"/>
              <a:t>무대와 관중 사이의 거리를 좁히는 역할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>
                <a:solidFill>
                  <a:srgbClr val="0070C0"/>
                </a:solidFill>
              </a:rPr>
              <a:t>대사 형식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가면극과 유사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                   </a:t>
            </a:r>
            <a:r>
              <a:rPr lang="ko-KR" altLang="en-US" sz="2000" dirty="0" smtClean="0"/>
              <a:t>신소리와 </a:t>
            </a:r>
            <a:r>
              <a:rPr lang="ko-KR" altLang="en-US" sz="2000" dirty="0" err="1" smtClean="0"/>
              <a:t>말재롱이</a:t>
            </a:r>
            <a:r>
              <a:rPr lang="ko-KR" altLang="en-US" sz="2000" dirty="0" smtClean="0"/>
              <a:t> 중심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sz="2000" dirty="0" smtClean="0"/>
              <a:t>                   </a:t>
            </a:r>
            <a:r>
              <a:rPr lang="ko-KR" altLang="en-US" sz="2000" dirty="0" smtClean="0"/>
              <a:t>비속하고 상하관계가 전도된 표현이 많다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990600"/>
          </a:xfr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꼭두각시놀이의 구성</a:t>
            </a:r>
            <a:endParaRPr lang="ko-KR" altLang="en-US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박첨지마당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박첨지유람거리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피조리거리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꼭두각시거리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err="1" smtClean="0"/>
              <a:t>이시미거리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평안감사마당</a:t>
            </a:r>
            <a:endParaRPr lang="en-US" altLang="ko-KR" dirty="0" smtClean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 smtClean="0"/>
              <a:t>매사냥거리</a:t>
            </a:r>
            <a:endParaRPr lang="en-US" altLang="ko-KR" dirty="0" smtClean="0"/>
          </a:p>
          <a:p>
            <a:pPr marL="514350" indent="-514350">
              <a:buFont typeface="+mj-lt"/>
              <a:buAutoNum type="circleNumDbPlain"/>
            </a:pPr>
            <a:r>
              <a:rPr lang="ko-KR" altLang="en-US" dirty="0" smtClean="0"/>
              <a:t>상여거리</a:t>
            </a:r>
            <a:endParaRPr lang="en-US" altLang="ko-KR" dirty="0" smtClean="0"/>
          </a:p>
          <a:p>
            <a:pPr marL="514350" indent="-514350">
              <a:buFont typeface="+mj-lt"/>
              <a:buAutoNum type="circleNumDbPlain"/>
            </a:pPr>
            <a:r>
              <a:rPr lang="ko-KR" altLang="en-US" dirty="0" smtClean="0"/>
              <a:t>절 짓고 허는 거리</a:t>
            </a:r>
            <a:endParaRPr lang="en-US" altLang="ko-KR" dirty="0" smtClean="0"/>
          </a:p>
          <a:p>
            <a:pPr marL="514350" indent="-514350">
              <a:buFont typeface="+mj-lt"/>
              <a:buAutoNum type="circleNumDbPlain"/>
            </a:pPr>
            <a:endParaRPr lang="en-US" altLang="ko-KR" dirty="0" smtClean="0"/>
          </a:p>
          <a:p>
            <a:pPr marL="514350" indent="-514350">
              <a:buFont typeface="+mj-lt"/>
              <a:buAutoNum type="circleNumDbPlain"/>
            </a:pP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마당극의 개념과 특징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ko-KR" sz="28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+mn-ea"/>
              </a:rPr>
              <a:t>전통연희의 </a:t>
            </a:r>
            <a:r>
              <a:rPr lang="ko-KR" altLang="en-US" sz="2800" dirty="0" err="1" smtClean="0">
                <a:latin typeface="+mn-ea"/>
              </a:rPr>
              <a:t>극작술이나</a:t>
            </a:r>
            <a:r>
              <a:rPr lang="ko-KR" altLang="en-US" sz="2800" dirty="0" smtClean="0">
                <a:latin typeface="+mn-ea"/>
              </a:rPr>
              <a:t> 미학에 기반하여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놀이정신과 마당정신을 구현하는 것을 목표로 한 일련의 공연예술을 지칭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800" dirty="0" smtClean="0">
                <a:latin typeface="+mn-ea"/>
              </a:rPr>
              <a:t>희곡 </a:t>
            </a:r>
            <a:r>
              <a:rPr lang="en-US" altLang="ko-KR" sz="2800" dirty="0" smtClean="0">
                <a:latin typeface="+mn-ea"/>
              </a:rPr>
              <a:t>․ </a:t>
            </a:r>
            <a:r>
              <a:rPr lang="ko-KR" altLang="en-US" sz="2800" dirty="0" smtClean="0">
                <a:latin typeface="+mn-ea"/>
              </a:rPr>
              <a:t>배우 </a:t>
            </a:r>
            <a:r>
              <a:rPr lang="en-US" altLang="ko-KR" sz="2800" dirty="0" smtClean="0">
                <a:latin typeface="+mn-ea"/>
              </a:rPr>
              <a:t>․ </a:t>
            </a:r>
            <a:r>
              <a:rPr lang="ko-KR" altLang="en-US" sz="2800" dirty="0" smtClean="0">
                <a:latin typeface="+mn-ea"/>
              </a:rPr>
              <a:t>무대 </a:t>
            </a:r>
            <a:r>
              <a:rPr lang="en-US" altLang="ko-KR" sz="2800" dirty="0" smtClean="0">
                <a:latin typeface="+mn-ea"/>
              </a:rPr>
              <a:t>․ </a:t>
            </a:r>
            <a:r>
              <a:rPr lang="ko-KR" altLang="en-US" sz="2800" dirty="0" smtClean="0">
                <a:latin typeface="+mn-ea"/>
              </a:rPr>
              <a:t>관객의 요소 가운데 관객과 무대의 문제를 가장 원초적이면서 핵심적인 요소로 인식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800" dirty="0" smtClean="0"/>
              <a:t>1960</a:t>
            </a:r>
            <a:r>
              <a:rPr lang="ko-KR" altLang="en-US" sz="2800" dirty="0" smtClean="0"/>
              <a:t>년대 대학가를 중심으로 전개된 탈춤부흥운동의 맥락에서 마당극이 등장</a:t>
            </a:r>
            <a:r>
              <a:rPr lang="en-US" altLang="ko-KR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800" dirty="0" smtClean="0"/>
              <a:t>1973</a:t>
            </a:r>
            <a:r>
              <a:rPr lang="ko-KR" altLang="en-US" sz="2800" dirty="0" smtClean="0"/>
              <a:t>년 김지하 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연출의 </a:t>
            </a:r>
            <a:r>
              <a:rPr lang="en-US" altLang="ko-KR" sz="2800" dirty="0" smtClean="0"/>
              <a:t>&lt;</a:t>
            </a:r>
            <a:r>
              <a:rPr lang="ko-KR" altLang="en-US" sz="2800" dirty="0" err="1" smtClean="0"/>
              <a:t>진오귀굿</a:t>
            </a:r>
            <a:r>
              <a:rPr lang="en-US" altLang="ko-KR" sz="2800" dirty="0" smtClean="0"/>
              <a:t>&gt;</a:t>
            </a:r>
            <a:r>
              <a:rPr lang="ko-KR" altLang="en-US" sz="2800" dirty="0" smtClean="0"/>
              <a:t>이 출발점</a:t>
            </a:r>
            <a:r>
              <a:rPr lang="en-US" altLang="ko-KR" sz="2800" dirty="0" smtClean="0"/>
              <a:t>.</a:t>
            </a:r>
          </a:p>
          <a:p>
            <a:endParaRPr lang="ko-KR" altLang="en-US" sz="2800" dirty="0" smtClean="0">
              <a:latin typeface="+mn-ea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err="1" smtClean="0"/>
              <a:t>마당굿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마당놀이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민족극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마당극의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</a:rPr>
              <a:t>양식적 특징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상황적 진실성</a:t>
            </a:r>
            <a:r>
              <a:rPr lang="en-US" altLang="ko-KR" sz="2400" dirty="0" smtClean="0">
                <a:solidFill>
                  <a:srgbClr val="00B0F0"/>
                </a:solidFill>
              </a:rPr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인간 및 사회의 위선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허위를 통렬하게 벗겨버리고 삶을 있는 그대로 드러내어 사회의 구성원들로 하여금 삶을 직시하게 하는 것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집단적 신명성 </a:t>
            </a:r>
            <a:r>
              <a:rPr lang="ko-KR" altLang="en-US" sz="2400" dirty="0" smtClean="0"/>
              <a:t>내재된 신명을 분출시켜 응어리진 한과 고통을 해소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현장적 운동성 </a:t>
            </a:r>
            <a:r>
              <a:rPr lang="ko-KR" altLang="en-US" sz="2400" dirty="0" smtClean="0"/>
              <a:t>사회 변혁의 관점에서 접근</a:t>
            </a:r>
            <a:r>
              <a:rPr lang="en-US" altLang="ko-KR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B0F0"/>
                </a:solidFill>
              </a:rPr>
              <a:t>민중적 전형성 </a:t>
            </a:r>
            <a:r>
              <a:rPr lang="ko-KR" altLang="en-US" sz="2400" dirty="0" smtClean="0"/>
              <a:t>집단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계급의 관점에서 인물을 형상화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가면극의 지역적 분포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4" name="내용 개체 틀 3" descr="사진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43108" y="1142984"/>
            <a:ext cx="4572032" cy="5227655"/>
          </a:xfrm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가면극의 지역적 분포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2000" dirty="0" smtClean="0">
                <a:solidFill>
                  <a:srgbClr val="00B0F0"/>
                </a:solidFill>
              </a:rPr>
              <a:t>산대놀이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경기지역에 분포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놀이꾼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성균관 소속 </a:t>
            </a:r>
            <a:r>
              <a:rPr lang="ko-KR" altLang="en-US" sz="2000" smtClean="0"/>
              <a:t>노비인 泮人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/>
              <a:t>본산대놀이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애오개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사직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/>
              <a:t>별산대놀이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양주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송파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>
                <a:solidFill>
                  <a:srgbClr val="00B0F0"/>
                </a:solidFill>
              </a:rPr>
              <a:t>해서탈춤</a:t>
            </a:r>
            <a:r>
              <a:rPr lang="ko-KR" altLang="en-US" sz="2000" dirty="0" smtClean="0"/>
              <a:t> 황해도 일대에서 전승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놀이꾼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이속들이</a:t>
            </a:r>
            <a:r>
              <a:rPr lang="ko-KR" altLang="en-US" sz="2000" dirty="0" smtClean="0"/>
              <a:t> 중심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봉산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사리원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서흥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평산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강령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은율 등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>
                <a:solidFill>
                  <a:srgbClr val="00B0F0"/>
                </a:solidFill>
              </a:rPr>
              <a:t>야류</a:t>
            </a:r>
            <a:r>
              <a:rPr lang="en-US" altLang="ko-KR" sz="2000" dirty="0" smtClean="0">
                <a:solidFill>
                  <a:srgbClr val="00B0F0"/>
                </a:solidFill>
              </a:rPr>
              <a:t>,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오광대</a:t>
            </a:r>
            <a:r>
              <a:rPr lang="ko-KR" altLang="en-US" sz="2000" dirty="0" smtClean="0">
                <a:solidFill>
                  <a:srgbClr val="00B0F0"/>
                </a:solidFill>
              </a:rPr>
              <a:t> </a:t>
            </a:r>
            <a:r>
              <a:rPr lang="ko-KR" altLang="en-US" sz="2000" dirty="0" smtClean="0"/>
              <a:t>경상남도 낙동강 동쪽 지역과 서쪽 지역에서 전승</a:t>
            </a: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놀이꾼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유랑예인집단인 </a:t>
            </a:r>
            <a:r>
              <a:rPr lang="ko-KR" altLang="en-US" sz="2000" dirty="0" err="1" smtClean="0"/>
              <a:t>대광대패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/>
              <a:t>야류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동래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수영</a:t>
            </a:r>
            <a:endParaRPr lang="en-US" altLang="ko-KR" sz="20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2000" dirty="0" err="1" smtClean="0"/>
              <a:t>오광대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고성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통영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진주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가산 등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785786" y="428604"/>
            <a:ext cx="7943880" cy="572294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그 밖의 지역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하회별신굿놀이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낙동강 상류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             </a:t>
            </a:r>
            <a:r>
              <a:rPr lang="ko-KR" altLang="en-US" sz="2000" dirty="0" err="1" smtClean="0"/>
              <a:t>마을굿에서</a:t>
            </a:r>
            <a:r>
              <a:rPr lang="ko-KR" altLang="en-US" sz="2000" dirty="0" smtClean="0"/>
              <a:t> 공연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강릉관노가면극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강릉지역에서 전승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                           </a:t>
            </a:r>
            <a:r>
              <a:rPr lang="ko-KR" altLang="en-US" sz="2000" dirty="0" smtClean="0"/>
              <a:t>강릉단오제 때 관노들에 의해 공연</a:t>
            </a:r>
            <a:r>
              <a:rPr lang="en-US" altLang="ko-KR" sz="2000" dirty="0" smtClean="0"/>
              <a:t>. 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북청사자놀음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함경남도 북청지역에서 전승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l"/>
            </a:pPr>
            <a:endParaRPr lang="en-US" altLang="ko-KR" sz="200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sz="2000" dirty="0" smtClean="0"/>
              <a:t>남사당패의 </a:t>
            </a:r>
            <a:r>
              <a:rPr lang="ko-KR" altLang="en-US" sz="2000" dirty="0" err="1" smtClean="0"/>
              <a:t>덧뵈기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유랑예인집단인 남사당패에 의해 공연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가면극의 기원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err="1" smtClean="0"/>
              <a:t>산대희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기원설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산대희에서</a:t>
            </a:r>
            <a:r>
              <a:rPr lang="ko-KR" altLang="en-US" sz="2000" dirty="0" smtClean="0"/>
              <a:t> 가면극 산대놀이가 비롯되었다고 본다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   </a:t>
            </a:r>
            <a:r>
              <a:rPr lang="ko-KR" altLang="en-US" sz="2000" dirty="0" err="1" smtClean="0"/>
              <a:t>마을굿놀이계통</a:t>
            </a:r>
            <a:r>
              <a:rPr lang="ko-KR" altLang="en-US" sz="2000" dirty="0" smtClean="0"/>
              <a:t> 가면극과 </a:t>
            </a:r>
            <a:r>
              <a:rPr lang="ko-KR" altLang="en-US" sz="2000" dirty="0" err="1" smtClean="0"/>
              <a:t>본산대놀이계통가면극으로</a:t>
            </a:r>
            <a:r>
              <a:rPr lang="ko-KR" altLang="en-US" sz="2000" dirty="0" smtClean="0"/>
              <a:t> 구분 가능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산악백희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기원설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산악백희와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산대희는</a:t>
            </a:r>
            <a:r>
              <a:rPr lang="ko-KR" altLang="en-US" sz="2000" dirty="0" smtClean="0"/>
              <a:t> 거의 같은 개념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기악기원설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기악에서 가면극이 비롯되었다고 본다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“</a:t>
            </a:r>
            <a:r>
              <a:rPr lang="ko-KR" altLang="en-US" sz="1600" dirty="0" smtClean="0"/>
              <a:t>백제인 </a:t>
            </a:r>
            <a:r>
              <a:rPr lang="ko-KR" altLang="en-US" sz="1600" dirty="0" err="1" smtClean="0"/>
              <a:t>미마지가</a:t>
            </a:r>
            <a:r>
              <a:rPr lang="ko-KR" altLang="en-US" sz="1600" dirty="0" smtClean="0"/>
              <a:t> 귀화하여 말하기를</a:t>
            </a:r>
            <a:r>
              <a:rPr lang="en-US" altLang="ko-KR" sz="1600" dirty="0" smtClean="0"/>
              <a:t>, “</a:t>
            </a:r>
            <a:r>
              <a:rPr lang="ko-KR" altLang="en-US" sz="1600" dirty="0" err="1" smtClean="0"/>
              <a:t>오나라에서</a:t>
            </a:r>
            <a:r>
              <a:rPr lang="ko-KR" altLang="en-US" sz="1600" dirty="0" smtClean="0"/>
              <a:t> 배워 </a:t>
            </a:r>
            <a:r>
              <a:rPr lang="ko-KR" altLang="en-US" sz="1600" dirty="0" err="1" smtClean="0"/>
              <a:t>기악무를</a:t>
            </a:r>
            <a:r>
              <a:rPr lang="ko-KR" altLang="en-US" sz="1600" dirty="0" smtClean="0"/>
              <a:t> 출 수 있다</a:t>
            </a:r>
            <a:r>
              <a:rPr lang="en-US" altLang="ko-KR" sz="1600" dirty="0" smtClean="0"/>
              <a:t>.”</a:t>
            </a:r>
            <a:r>
              <a:rPr lang="ko-KR" altLang="en-US" sz="1600" dirty="0" smtClean="0"/>
              <a:t>고 했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그래서 </a:t>
            </a:r>
            <a:r>
              <a:rPr lang="ko-KR" altLang="en-US" sz="1600" dirty="0" err="1" smtClean="0"/>
              <a:t>사쿠라이에</a:t>
            </a:r>
            <a:r>
              <a:rPr lang="ko-KR" altLang="en-US" sz="1600" dirty="0" smtClean="0"/>
              <a:t> 살게 하고 소년들을 모아 </a:t>
            </a:r>
            <a:r>
              <a:rPr lang="ko-KR" altLang="en-US" sz="1600" dirty="0" err="1" smtClean="0"/>
              <a:t>기악무를</a:t>
            </a:r>
            <a:r>
              <a:rPr lang="ko-KR" altLang="en-US" sz="1600" dirty="0" smtClean="0"/>
              <a:t> 배우게 했다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마노노오비토데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시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眞野首弟子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이마키노아야히토사이몬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新漢濟文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두 사람이 그 춤을 배워서 전했다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이것 지금의 </a:t>
            </a:r>
            <a:r>
              <a:rPr lang="ko-KR" altLang="en-US" sz="1600" dirty="0" err="1" smtClean="0"/>
              <a:t>오치노오비토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大市首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사키타노오비토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>
                <a:ea typeface="굴림"/>
              </a:rPr>
              <a:t>辟</a:t>
            </a:r>
            <a:r>
              <a:rPr lang="ko-KR" altLang="en-US" sz="1600" dirty="0" err="1" smtClean="0"/>
              <a:t>田首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등의 선조다</a:t>
            </a:r>
            <a:r>
              <a:rPr lang="en-US" altLang="ko-KR" sz="1600" dirty="0" smtClean="0"/>
              <a:t>.”  (&lt;</a:t>
            </a:r>
            <a:r>
              <a:rPr lang="ko-KR" altLang="en-US" sz="1600" dirty="0" smtClean="0"/>
              <a:t>일본서기</a:t>
            </a:r>
            <a:r>
              <a:rPr lang="en-US" altLang="ko-KR" sz="1600" dirty="0" smtClean="0"/>
              <a:t>&gt;</a:t>
            </a:r>
          </a:p>
          <a:p>
            <a:pPr>
              <a:buNone/>
            </a:pPr>
            <a:r>
              <a:rPr lang="ko-KR" altLang="en-US" sz="1600" dirty="0" err="1" smtClean="0"/>
              <a:t>스이코천황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(612</a:t>
            </a:r>
            <a:r>
              <a:rPr lang="ko-KR" altLang="en-US" sz="1600" dirty="0" smtClean="0"/>
              <a:t>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조</a:t>
            </a:r>
            <a:r>
              <a:rPr lang="en-US" altLang="ko-KR" sz="1600" dirty="0" smtClean="0"/>
              <a:t>) [</a:t>
            </a:r>
            <a:r>
              <a:rPr lang="ko-KR" altLang="en-US" sz="1600" dirty="0" smtClean="0">
                <a:solidFill>
                  <a:srgbClr val="7030A0"/>
                </a:solidFill>
              </a:rPr>
              <a:t>吳 </a:t>
            </a:r>
            <a:r>
              <a:rPr lang="en-US" altLang="ko-KR" sz="1600" dirty="0" smtClean="0">
                <a:solidFill>
                  <a:srgbClr val="7030A0"/>
                </a:solidFill>
              </a:rPr>
              <a:t>– </a:t>
            </a:r>
            <a:r>
              <a:rPr lang="ko-KR" altLang="en-US" sz="1600" dirty="0" smtClean="0">
                <a:solidFill>
                  <a:srgbClr val="7030A0"/>
                </a:solidFill>
              </a:rPr>
              <a:t>중국 남조선 </a:t>
            </a:r>
            <a:r>
              <a:rPr lang="en-US" altLang="ko-KR" sz="1600" dirty="0" smtClean="0">
                <a:solidFill>
                  <a:srgbClr val="7030A0"/>
                </a:solidFill>
              </a:rPr>
              <a:t>/ </a:t>
            </a:r>
            <a:r>
              <a:rPr lang="ko-KR" altLang="en-US" sz="1600" dirty="0" smtClean="0">
                <a:solidFill>
                  <a:srgbClr val="7030A0"/>
                </a:solidFill>
              </a:rPr>
              <a:t>고구려 </a:t>
            </a:r>
            <a:r>
              <a:rPr lang="ko-KR" altLang="en-US" sz="1600" dirty="0" err="1" smtClean="0">
                <a:solidFill>
                  <a:srgbClr val="7030A0"/>
                </a:solidFill>
              </a:rPr>
              <a:t>대방군</a:t>
            </a:r>
            <a:r>
              <a:rPr lang="ko-KR" altLang="en-US" sz="1600" dirty="0" smtClean="0">
                <a:solidFill>
                  <a:srgbClr val="7030A0"/>
                </a:solidFill>
              </a:rPr>
              <a:t> 지역</a:t>
            </a:r>
            <a:r>
              <a:rPr lang="en-US" altLang="ko-KR" sz="1600" dirty="0" smtClean="0"/>
              <a:t>]</a:t>
            </a:r>
          </a:p>
          <a:p>
            <a:pPr>
              <a:buNone/>
            </a:pPr>
            <a:r>
              <a:rPr lang="ko-KR" altLang="en-US" sz="1600" dirty="0" smtClean="0"/>
              <a:t>기악은 절에서 불사 舞曲으로 연출되던 </a:t>
            </a:r>
            <a:r>
              <a:rPr lang="ko-KR" altLang="en-US" sz="1600" dirty="0" err="1" smtClean="0"/>
              <a:t>교훈극으로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默劇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敎訓抄에</a:t>
            </a:r>
            <a:r>
              <a:rPr lang="ko-KR" altLang="en-US" sz="1600" dirty="0" smtClean="0"/>
              <a:t> 기록</a:t>
            </a:r>
            <a:r>
              <a:rPr lang="en-US" altLang="ko-KR" sz="1600" dirty="0" smtClean="0"/>
              <a:t>)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제의기원설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풍농굿기원설과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무속제의기원설로</a:t>
            </a:r>
            <a:r>
              <a:rPr lang="ko-KR" altLang="en-US" sz="2000" dirty="0" smtClean="0"/>
              <a:t> 나누어진다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기악의 등장인물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治道</a:t>
            </a:r>
            <a:r>
              <a:rPr lang="ko-KR" altLang="en-US" dirty="0" smtClean="0"/>
              <a:t> 벽사의 역할 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吳公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/>
              <a:t>산대도감극의 </a:t>
            </a:r>
            <a:r>
              <a:rPr lang="ko-KR" altLang="en-US" dirty="0" err="1" smtClean="0"/>
              <a:t>연잎과</a:t>
            </a:r>
            <a:r>
              <a:rPr lang="ko-KR" altLang="en-US" dirty="0" smtClean="0"/>
              <a:t> 대비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獅子舞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迦樓羅</a:t>
            </a:r>
            <a:r>
              <a:rPr lang="en-US" altLang="ko-KR" dirty="0" smtClean="0">
                <a:solidFill>
                  <a:srgbClr val="00B0F0"/>
                </a:solidFill>
              </a:rPr>
              <a:t>, </a:t>
            </a:r>
            <a:r>
              <a:rPr lang="ko-KR" altLang="en-US" dirty="0" err="1" smtClean="0">
                <a:solidFill>
                  <a:srgbClr val="00B0F0"/>
                </a:solidFill>
              </a:rPr>
              <a:t>金剛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/>
              <a:t>가루라는 </a:t>
            </a:r>
            <a:r>
              <a:rPr lang="ko-KR" altLang="en-US" dirty="0" err="1" smtClean="0"/>
              <a:t>음악신으로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팔먹중과</a:t>
            </a:r>
            <a:r>
              <a:rPr lang="ko-KR" altLang="en-US" dirty="0" smtClean="0"/>
              <a:t> 대비되고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금강은 道心이 견고한 인물로 완보와 대비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婆羅門</a:t>
            </a:r>
            <a:r>
              <a:rPr lang="ko-KR" altLang="en-US" smtClean="0">
                <a:solidFill>
                  <a:srgbClr val="00B0F0"/>
                </a:solidFill>
              </a:rPr>
              <a:t> 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崑崙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力士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smtClean="0">
                <a:solidFill>
                  <a:srgbClr val="00B0F0"/>
                </a:solidFill>
              </a:rPr>
              <a:t>大孤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醉胡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r>
              <a:rPr lang="ko-KR" altLang="en-US" dirty="0" err="1" smtClean="0">
                <a:solidFill>
                  <a:srgbClr val="00B0F0"/>
                </a:solidFill>
              </a:rPr>
              <a:t>武德樂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가면극의 계통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마을굿놀이계통</a:t>
            </a:r>
            <a:r>
              <a:rPr lang="ko-KR" altLang="en-US" sz="2000" dirty="0" smtClean="0"/>
              <a:t> 가면극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err="1" smtClean="0"/>
              <a:t>마을굿에서</a:t>
            </a:r>
            <a:r>
              <a:rPr lang="ko-KR" altLang="en-US" sz="2000" dirty="0" smtClean="0"/>
              <a:t> 유래된 토착적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자생적 가면극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마을의 수호신을 가면으로 형상화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본산대놀이계통</a:t>
            </a:r>
            <a:r>
              <a:rPr lang="ko-KR" altLang="en-US" sz="2000" dirty="0" smtClean="0"/>
              <a:t> 가면극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혹은 </a:t>
            </a:r>
            <a:r>
              <a:rPr lang="ko-KR" altLang="en-US" sz="2000" dirty="0" err="1" smtClean="0"/>
              <a:t>산악백희와</a:t>
            </a:r>
            <a:r>
              <a:rPr lang="ko-KR" altLang="en-US" sz="2000" dirty="0" smtClean="0"/>
              <a:t> 밀접한 연관을 맺고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>
                <a:ea typeface="굴림"/>
              </a:rPr>
              <a:t>辟</a:t>
            </a:r>
            <a:r>
              <a:rPr lang="ko-KR" altLang="en-US" sz="2000" dirty="0" smtClean="0"/>
              <a:t>邪 </a:t>
            </a:r>
            <a:r>
              <a:rPr lang="ko-KR" altLang="en-US" sz="2000" dirty="0" err="1" smtClean="0"/>
              <a:t>儀式舞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양반과장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파계승과장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영감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할미과장을 공통적으로 보유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기타 가면극</a:t>
            </a:r>
            <a:endParaRPr lang="en-US" altLang="ko-KR" sz="2000" dirty="0" smtClean="0"/>
          </a:p>
          <a:p>
            <a:endParaRPr lang="en-US" altLang="ko-KR" sz="2000" smtClean="0"/>
          </a:p>
          <a:p>
            <a:pPr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가면극의 구조와 극적 형식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갈등구조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대방놀이적 성격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싸움의 형식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반복의 형식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정체확인 형식</a:t>
            </a:r>
            <a:endParaRPr lang="en-US" altLang="ko-KR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구나</a:t>
            </a:r>
            <a:r>
              <a:rPr lang="en-US" altLang="ko-KR" dirty="0" smtClean="0"/>
              <a:t>(</a:t>
            </a:r>
            <a:r>
              <a:rPr lang="ko-KR" altLang="en-US" smtClean="0"/>
              <a:t>驅儺</a:t>
            </a:r>
            <a:r>
              <a:rPr lang="en-US" altLang="ko-KR" smtClean="0"/>
              <a:t>)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r>
              <a:rPr lang="ko-KR" altLang="en-US" dirty="0" smtClean="0">
                <a:solidFill>
                  <a:srgbClr val="7030A0"/>
                </a:solidFill>
              </a:rPr>
              <a:t>관노가면극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>
                <a:solidFill>
                  <a:srgbClr val="00B0F0"/>
                </a:solidFill>
              </a:rPr>
              <a:t>과장 구성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장자마리춤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양반광대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소매각시춤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시시딱딱이춤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과장 </a:t>
            </a:r>
            <a:r>
              <a:rPr lang="en-US" altLang="ko-KR" dirty="0" smtClean="0"/>
              <a:t>: </a:t>
            </a:r>
            <a:r>
              <a:rPr lang="ko-KR" altLang="en-US" smtClean="0"/>
              <a:t>소매각시 자살과 소생</a:t>
            </a:r>
            <a:endParaRPr lang="ko-KR" altLang="en-US" dirty="0"/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4070</TotalTime>
  <Words>950</Words>
  <Application>Microsoft Office PowerPoint</Application>
  <PresentationFormat>화면 슬라이드 쇼(4:3)</PresentationFormat>
  <Paragraphs>170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가면극의 세계</vt:lpstr>
      <vt:lpstr>가면극의 지역적 분포</vt:lpstr>
      <vt:lpstr>가면극의 지역적 분포</vt:lpstr>
      <vt:lpstr>슬라이드 4</vt:lpstr>
      <vt:lpstr>가면극의 기원</vt:lpstr>
      <vt:lpstr>기악의 등장인물</vt:lpstr>
      <vt:lpstr>가면극의 계통</vt:lpstr>
      <vt:lpstr>가면극의 구조와 극적 형식</vt:lpstr>
      <vt:lpstr>관노가면극</vt:lpstr>
      <vt:lpstr>하회별신굿놀이</vt:lpstr>
      <vt:lpstr>봉산탈춤</vt:lpstr>
      <vt:lpstr>양주별산대놀이</vt:lpstr>
      <vt:lpstr>주요 인물</vt:lpstr>
      <vt:lpstr>꼭두각시놀이의 특징</vt:lpstr>
      <vt:lpstr>꼭두각시놀이의 구성</vt:lpstr>
      <vt:lpstr>마당극의 개념과 특징</vt:lpstr>
      <vt:lpstr>마당극의 양식적 특징</vt:lpstr>
    </vt:vector>
  </TitlesOfParts>
  <Company>kor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판소리와 창극의 세계</dc:title>
  <dc:creator>k</dc:creator>
  <cp:lastModifiedBy>admin</cp:lastModifiedBy>
  <cp:revision>684</cp:revision>
  <dcterms:created xsi:type="dcterms:W3CDTF">2008-03-04T12:01:08Z</dcterms:created>
  <dcterms:modified xsi:type="dcterms:W3CDTF">2014-12-02T05:54:48Z</dcterms:modified>
</cp:coreProperties>
</file>