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300" r:id="rId2"/>
    <p:sldId id="442" r:id="rId3"/>
    <p:sldId id="425" r:id="rId4"/>
    <p:sldId id="432" r:id="rId5"/>
    <p:sldId id="433" r:id="rId6"/>
    <p:sldId id="436" r:id="rId7"/>
    <p:sldId id="434" r:id="rId8"/>
    <p:sldId id="435" r:id="rId9"/>
    <p:sldId id="437" r:id="rId10"/>
    <p:sldId id="438" r:id="rId11"/>
    <p:sldId id="441" r:id="rId12"/>
    <p:sldId id="462" r:id="rId13"/>
    <p:sldId id="463" r:id="rId14"/>
    <p:sldId id="302" r:id="rId15"/>
    <p:sldId id="446" r:id="rId16"/>
    <p:sldId id="447" r:id="rId17"/>
    <p:sldId id="449" r:id="rId18"/>
    <p:sldId id="450" r:id="rId19"/>
    <p:sldId id="451" r:id="rId20"/>
    <p:sldId id="452" r:id="rId21"/>
    <p:sldId id="308" r:id="rId22"/>
    <p:sldId id="312" r:id="rId23"/>
    <p:sldId id="313" r:id="rId24"/>
    <p:sldId id="314" r:id="rId25"/>
    <p:sldId id="315" r:id="rId26"/>
    <p:sldId id="471" r:id="rId27"/>
    <p:sldId id="472" r:id="rId28"/>
    <p:sldId id="473" r:id="rId29"/>
    <p:sldId id="475" r:id="rId30"/>
    <p:sldId id="476" r:id="rId31"/>
    <p:sldId id="477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3394" autoAdjust="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8C2C-6708-491A-AE31-730E1306B0AE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F100-A254-42DF-B1AC-A369EFD8A9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7F100-A254-42DF-B1AC-A369EFD8A9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3F1F30-9CDC-440D-B16F-EEB9037618E1}" type="datetimeFigureOut">
              <a:rPr lang="ko-KR" altLang="en-US" smtClean="0"/>
              <a:pPr/>
              <a:t>2014-09-18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earch.naver.com/search.naver?where=idetail&amp;rev=4&amp;query=%C7%CF%C8%B8%C5%BB%B9%D7%BA%B4%BB%EA%C5%BB&amp;from=image&amp;ac=-1&amp;sort=0&amp;res_fr=0&amp;res_to=0&amp;merge=0&amp;spq=0&amp;start=10&amp;a=pho_l&amp;f=tab&amp;r=10&amp;u=http://blog.naver.com/rbtnrla?Redirect=Log&amp;logNo=150032209706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hyperlink" Target="http://imagesearch.naver.com/search.naver?where=idetail&amp;rev=4&amp;query=%C7%CF%C8%B8%C5%BB%B9%D7%BA%B4%BB%EA%C5%BB&amp;from=image&amp;ac=-1&amp;sort=0&amp;res_fr=0&amp;res_to=0&amp;merge=0&amp;spq=0&amp;start=6&amp;a=pho_l&amp;f=tab&amp;r=6&amp;u=http://www.fotoya.net/Common/PhotoViewR.aspx?photoID=25566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earch.naver.com/search.naver?where=idetail&amp;rev=4&amp;query=%C7%CF%C8%B8%C5%BB%B9%D7%BA%B4%BB%EA%C5%BB&amp;from=image&amp;ac=-1&amp;sort=0&amp;res_fr=0&amp;res_to=0&amp;merge=0&amp;spq=0&amp;start=3&amp;a=pho_l&amp;f=tab&amp;r=3&amp;u=http://www.slrclup.net/Common/PhotoViewR.aspx?photoID=301997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imagesearch.naver.com/search.naver?where=idetail&amp;rev=4&amp;query=%C7%CF%C8%B8%C5%BB%B9%D7%BA%B4%BB%EA%C5%BB&amp;from=image&amp;ac=-1&amp;sort=0&amp;res_fr=0&amp;res_to=0&amp;merge=0&amp;spq=0&amp;start=15&amp;a=pho_l&amp;f=tab&amp;r=15&amp;u=http://blog.naver.com/hanadulset12?Redirect=Log&amp;logNo=80046360111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990600"/>
          </a:xfrm>
          <a:solidFill>
            <a:schemeClr val="bg2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전통연희론</a:t>
            </a:r>
            <a:endParaRPr lang="ko-KR" altLang="en-US" sz="4000" b="1" dirty="0">
              <a:solidFill>
                <a:srgbClr val="0070C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13" name="내용 개체 틀 12" descr="동래야류말뚝이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42984"/>
            <a:ext cx="2786050" cy="2786082"/>
          </a:xfrm>
        </p:spPr>
      </p:pic>
      <p:pic>
        <p:nvPicPr>
          <p:cNvPr id="14" name="그림 13" descr="봉산탈춤말뚝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1142984"/>
            <a:ext cx="2786082" cy="2786082"/>
          </a:xfrm>
          <a:prstGeom prst="rect">
            <a:avLst/>
          </a:prstGeom>
        </p:spPr>
      </p:pic>
      <p:pic>
        <p:nvPicPr>
          <p:cNvPr id="15" name="그림 14" descr="고성오광대말뚝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2" y="1142984"/>
            <a:ext cx="3071834" cy="2786082"/>
          </a:xfrm>
          <a:prstGeom prst="rect">
            <a:avLst/>
          </a:prstGeom>
        </p:spPr>
      </p:pic>
      <p:pic>
        <p:nvPicPr>
          <p:cNvPr id="2050" name="Picture 2" descr="이미지 썸네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929066"/>
            <a:ext cx="2071670" cy="2357454"/>
          </a:xfrm>
          <a:prstGeom prst="rect">
            <a:avLst/>
          </a:prstGeom>
          <a:noFill/>
        </p:spPr>
      </p:pic>
      <p:pic>
        <p:nvPicPr>
          <p:cNvPr id="2052" name="Picture 4" descr="이미지 썸네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0232" y="3929066"/>
            <a:ext cx="2143140" cy="2428892"/>
          </a:xfrm>
          <a:prstGeom prst="rect">
            <a:avLst/>
          </a:prstGeom>
          <a:noFill/>
        </p:spPr>
      </p:pic>
      <p:pic>
        <p:nvPicPr>
          <p:cNvPr id="2054" name="Picture 6" descr="이미지 썸네일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43372" y="3929066"/>
            <a:ext cx="2286016" cy="2428892"/>
          </a:xfrm>
          <a:prstGeom prst="rect">
            <a:avLst/>
          </a:prstGeom>
          <a:noFill/>
        </p:spPr>
      </p:pic>
      <p:pic>
        <p:nvPicPr>
          <p:cNvPr id="2056" name="Picture 8" descr="이미지 썸네일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388" y="3929066"/>
            <a:ext cx="2143140" cy="24288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2844" y="548680"/>
            <a:ext cx="9001156" cy="5607645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판</a:t>
            </a:r>
            <a:endParaRPr lang="en-US" altLang="ko-KR" dirty="0" smtClean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특정한 놀이나 행위가 벌어지는 공간을 의미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‘</a:t>
            </a:r>
            <a:r>
              <a:rPr lang="ko-KR" altLang="en-US" dirty="0" smtClean="0"/>
              <a:t>씨름판’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놀이판’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살판’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죽을판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난장판’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먹자판’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판굿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판줄’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판염불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판춤</a:t>
            </a:r>
            <a:r>
              <a:rPr lang="ko-KR" altLang="en-US" dirty="0" smtClean="0"/>
              <a:t>’ 등에서 그러한 용례를 확인할 수 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청중과 배우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무대와 객석의 소통이 자유롭다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관객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연희의 수용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향유 주체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무대 혹은 배우와 관객과의 관계 </a:t>
            </a:r>
            <a:endParaRPr lang="en-US" altLang="ko-KR" dirty="0" smtClean="0"/>
          </a:p>
          <a:p>
            <a:pPr>
              <a:buNone/>
            </a:pPr>
            <a:r>
              <a:rPr lang="ko-KR" altLang="en-US" sz="2400" dirty="0" smtClean="0">
                <a:solidFill>
                  <a:srgbClr val="00B050"/>
                </a:solidFill>
              </a:rPr>
              <a:t>   갈래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smtClean="0">
                <a:solidFill>
                  <a:srgbClr val="00B050"/>
                </a:solidFill>
              </a:rPr>
              <a:t>시대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smtClean="0">
                <a:solidFill>
                  <a:srgbClr val="00B050"/>
                </a:solidFill>
              </a:rPr>
              <a:t>지역 등에 따라 다른 양상을 보인다</a:t>
            </a:r>
            <a:r>
              <a:rPr lang="en-US" altLang="ko-KR" sz="240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관객은 연희에서 무엇을 기대하는가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오락을 찾기 위해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인간과 세계에 대한 통찰력을 높이기 위해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7030A0"/>
                </a:solidFill>
              </a:rPr>
              <a:t>관객의 기대지평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연출가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전통공연예술에서는 별도의 연출가가 없었음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근대로 오면서 연출의 비중이 확대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7030A0"/>
                </a:solidFill>
              </a:rPr>
              <a:t>배우</a:t>
            </a:r>
            <a:r>
              <a:rPr lang="en-US" altLang="ko-KR" dirty="0" smtClean="0">
                <a:solidFill>
                  <a:srgbClr val="7030A0"/>
                </a:solidFill>
              </a:rPr>
              <a:t>(Star)</a:t>
            </a:r>
            <a:r>
              <a:rPr lang="ko-KR" altLang="en-US" dirty="0" smtClean="0">
                <a:solidFill>
                  <a:srgbClr val="7030A0"/>
                </a:solidFill>
              </a:rPr>
              <a:t> 시스템         연출가</a:t>
            </a:r>
            <a:r>
              <a:rPr lang="en-US" altLang="ko-KR" dirty="0" smtClean="0">
                <a:solidFill>
                  <a:srgbClr val="7030A0"/>
                </a:solidFill>
              </a:rPr>
              <a:t>(Director)</a:t>
            </a:r>
            <a:r>
              <a:rPr lang="ko-KR" altLang="en-US" dirty="0" smtClean="0">
                <a:solidFill>
                  <a:srgbClr val="7030A0"/>
                </a:solidFill>
              </a:rPr>
              <a:t> 시스템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배우와의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연출가의 관객의 역할을 취해야</a:t>
            </a:r>
            <a:r>
              <a:rPr lang="en-US" altLang="ko-KR" dirty="0" smtClean="0"/>
              <a:t>..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대본에 대한 이해와 해석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무대상의 위치와 활동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의상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 공연 전체에 대한 책임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275856" y="2334444"/>
            <a:ext cx="576064" cy="144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전통연희와 근대극의 차이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전통연희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dirty="0" smtClean="0"/>
              <a:t>재담 중심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놀이판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가변성</a:t>
            </a: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ko-KR" altLang="en-US" dirty="0" smtClean="0"/>
              <a:t>연희자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춤</a:t>
            </a:r>
            <a:r>
              <a:rPr lang="en-US" altLang="ko-KR" dirty="0" smtClean="0"/>
              <a:t>+</a:t>
            </a:r>
            <a:r>
              <a:rPr lang="ko-KR" altLang="en-US" dirty="0" smtClean="0"/>
              <a:t>노래</a:t>
            </a:r>
            <a:r>
              <a:rPr lang="en-US" altLang="ko-KR" dirty="0" smtClean="0"/>
              <a:t>+</a:t>
            </a:r>
            <a:r>
              <a:rPr lang="ko-KR" altLang="en-US" dirty="0" smtClean="0"/>
              <a:t>사설</a:t>
            </a:r>
            <a:r>
              <a:rPr lang="en-US" altLang="ko-KR" dirty="0" smtClean="0"/>
              <a:t>+</a:t>
            </a:r>
            <a:r>
              <a:rPr lang="ko-KR" altLang="en-US" dirty="0" smtClean="0"/>
              <a:t>극중 인물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근대극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dirty="0" smtClean="0"/>
              <a:t>대사 중심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일상적인 대화가 중심</a:t>
            </a:r>
          </a:p>
          <a:p>
            <a:pPr>
              <a:buNone/>
            </a:pPr>
            <a:r>
              <a:rPr lang="ko-KR" altLang="en-US" dirty="0" smtClean="0"/>
              <a:t>극중 장면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작품 전체를 논리적으로 구성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배우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극중 인물의 역할을 실제처럼 재현</a:t>
            </a:r>
            <a:endParaRPr lang="en-US" altLang="ko-KR" dirty="0" smtClean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928670"/>
            <a:ext cx="8229600" cy="564360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3000" b="1" dirty="0" err="1" smtClean="0">
                <a:solidFill>
                  <a:srgbClr val="C00000"/>
                </a:solidFill>
              </a:rPr>
              <a:t>散樂百戱</a:t>
            </a:r>
            <a:endParaRPr lang="ko-KR" altLang="en-US" sz="3000" b="1" dirty="0" smtClean="0">
              <a:solidFill>
                <a:srgbClr val="C00000"/>
              </a:solidFill>
            </a:endParaRPr>
          </a:p>
          <a:p>
            <a:endParaRPr lang="en-US" altLang="ko-KR" sz="20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힘겨루기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솥 들어올리기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>
                <a:ea typeface="굴림"/>
              </a:rPr>
              <a:t>扛</a:t>
            </a:r>
            <a:r>
              <a:rPr lang="ko-KR" altLang="en-US" sz="2000" b="1" dirty="0" smtClean="0"/>
              <a:t>鼎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씨름</a:t>
            </a:r>
            <a:r>
              <a:rPr lang="en-US" altLang="ko-KR" sz="2000" b="1" dirty="0" smtClean="0"/>
              <a:t>,  </a:t>
            </a:r>
            <a:r>
              <a:rPr lang="ko-KR" altLang="en-US" sz="2000" b="1" dirty="0" err="1" smtClean="0"/>
              <a:t>手搏戱</a:t>
            </a:r>
            <a:r>
              <a:rPr lang="en-US" altLang="ko-KR" sz="2000" b="1" dirty="0" smtClean="0"/>
              <a:t>,  </a:t>
            </a:r>
            <a:r>
              <a:rPr lang="ko-KR" altLang="en-US" sz="2000" b="1" dirty="0" err="1" smtClean="0"/>
              <a:t>활쏘기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던지기 등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형체 기교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몸을 이용한 연희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柔術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물구나무 서서 재주부리기 등</a:t>
            </a:r>
            <a:r>
              <a:rPr lang="en-US" altLang="ko-KR" sz="2000" b="1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err="1" smtClean="0">
                <a:solidFill>
                  <a:srgbClr val="00B0F0"/>
                </a:solidFill>
              </a:rPr>
              <a:t>손놀이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跳丸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공이나 방울 등을 여러 개 공중에 던져놓고 받기</a:t>
            </a:r>
            <a:r>
              <a:rPr lang="en-US" altLang="ko-KR" sz="2000" b="1" dirty="0" smtClean="0"/>
              <a:t>),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2000" b="1" dirty="0" smtClean="0"/>
              <a:t>                </a:t>
            </a:r>
            <a:r>
              <a:rPr lang="ko-KR" altLang="en-US" sz="2000" b="1" dirty="0" smtClean="0"/>
              <a:t>跳劍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칼을 여러 개 공중에 던졌다가 받는 것</a:t>
            </a:r>
            <a:r>
              <a:rPr lang="en-US" altLang="ko-KR" sz="2000" b="1" dirty="0" smtClean="0"/>
              <a:t>) 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err="1" smtClean="0">
                <a:solidFill>
                  <a:srgbClr val="00B0F0"/>
                </a:solidFill>
              </a:rPr>
              <a:t>馬戱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말을 이용한 기교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幻術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사람의 눈을 속이는 기술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呑刀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吐火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植瓜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種樹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屠人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截馬</a:t>
            </a:r>
            <a:r>
              <a:rPr lang="ko-KR" altLang="en-US" sz="2000" b="1" dirty="0" smtClean="0"/>
              <a:t> 등</a:t>
            </a:r>
            <a:r>
              <a:rPr lang="en-US" altLang="ko-KR" sz="2000" b="1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err="1" smtClean="0">
                <a:solidFill>
                  <a:srgbClr val="00B0F0"/>
                </a:solidFill>
              </a:rPr>
              <a:t>滑稽戱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희학적인</a:t>
            </a:r>
            <a:r>
              <a:rPr lang="ko-KR" altLang="en-US" sz="2000" b="1" dirty="0" smtClean="0"/>
              <a:t> 優戱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공중 묘기</a:t>
            </a:r>
            <a:r>
              <a:rPr lang="en-US" altLang="ko-KR" sz="2000" b="1" dirty="0" smtClean="0"/>
              <a:t>:  </a:t>
            </a:r>
            <a:r>
              <a:rPr lang="ko-KR" altLang="en-US" sz="2000" b="1" dirty="0" smtClean="0"/>
              <a:t>走索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줄타기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등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동물 변장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동물 가면을 쓰고 행한 연희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err="1" smtClean="0">
                <a:solidFill>
                  <a:srgbClr val="00B0F0"/>
                </a:solidFill>
              </a:rPr>
              <a:t>動物戱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동물을 훈련시켜 재주를 부리게 하는 연희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err="1" smtClean="0">
                <a:solidFill>
                  <a:srgbClr val="00B0F0"/>
                </a:solidFill>
              </a:rPr>
              <a:t>歌舞戱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노래를 부르고 춤을 추는 연희</a:t>
            </a:r>
            <a:endParaRPr lang="en-US" altLang="ko-KR" sz="2000" b="1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b="1" dirty="0" smtClean="0"/>
              <a:t>都盧尋樟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솟대타기</a:t>
            </a:r>
            <a:r>
              <a:rPr lang="en-US" altLang="ko-KR" sz="2000" b="1" dirty="0" smtClean="0"/>
              <a:t>), </a:t>
            </a:r>
            <a:r>
              <a:rPr lang="ko-KR" altLang="en-US" sz="2000" b="1" dirty="0" err="1" smtClean="0"/>
              <a:t>衝狹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칼 또는 창이 꽂혀있는 원통형 기구 통과</a:t>
            </a:r>
            <a:r>
              <a:rPr lang="en-US" altLang="ko-KR" sz="2000" b="1" dirty="0" smtClean="0"/>
              <a:t>),</a:t>
            </a:r>
          </a:p>
          <a:p>
            <a:pPr>
              <a:buNone/>
            </a:pPr>
            <a:r>
              <a:rPr lang="en-US" altLang="ko-KR" sz="2000" b="1" dirty="0" smtClean="0"/>
              <a:t>     </a:t>
            </a:r>
            <a:r>
              <a:rPr lang="ko-KR" altLang="en-US" sz="2000" b="1" dirty="0" err="1" smtClean="0">
                <a:ea typeface="굴림"/>
              </a:rPr>
              <a:t>讌</a:t>
            </a:r>
            <a:r>
              <a:rPr lang="ko-KR" altLang="en-US" sz="2000" b="1" dirty="0" err="1" smtClean="0"/>
              <a:t>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공중제비로 물을 담은 쟁반 위를 건너뛰어갔다 오는 것</a:t>
            </a:r>
            <a:r>
              <a:rPr lang="en-US" altLang="ko-KR" sz="2000" b="1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도로국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미안마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간푸토루우</a:t>
            </a:r>
            <a:r>
              <a:rPr lang="ko-KR" altLang="en-US" sz="2000" dirty="0" smtClean="0"/>
              <a:t> 지방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034" y="285728"/>
            <a:ext cx="307183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전통연희의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종류</a:t>
            </a:r>
            <a:endParaRPr lang="ko-KR" altLang="en-US" sz="2800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smtClean="0"/>
              <a:t>나무다리 걷기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수산리</a:t>
            </a:r>
            <a:r>
              <a:rPr lang="ko-KR" altLang="en-US" sz="2000" dirty="0" smtClean="0"/>
              <a:t> 고분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err="1" smtClean="0"/>
              <a:t>방울받기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弄丸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호분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err="1" smtClean="0"/>
              <a:t>곤봉받기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약수리 고분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smtClean="0"/>
              <a:t>곤봉과 방울을 엇바꾸어 받기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수산리고분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ko-KR" altLang="en-US" sz="2000" dirty="0" err="1" smtClean="0"/>
              <a:t>바퀴돌려올리기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舞輪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호분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ko-KR" altLang="en-US" sz="2000" dirty="0" err="1" smtClean="0"/>
              <a:t>말타기재주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馬上才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약수리고분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ko-KR" altLang="en-US" sz="2000" dirty="0" err="1" smtClean="0"/>
              <a:t>칼재주부리기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팔청리고분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ko-KR" altLang="en-US" sz="2000" dirty="0" smtClean="0"/>
              <a:t>씨름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각저총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err="1" smtClean="0"/>
              <a:t>수박희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무용총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ko-KR" altLang="en-US" sz="2000" dirty="0" smtClean="0"/>
              <a:t>가면희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안악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호분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smtClean="0"/>
              <a:t>원숭이재주부리기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장천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호분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고구려의 전통연희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144000" cy="63093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  <a:latin typeface="HY견고딕" pitchFamily="18" charset="-127"/>
                <a:ea typeface="HY견고딕" pitchFamily="18" charset="-127"/>
              </a:rPr>
              <a:t>백제의 전통연희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병 속에 화살 넣기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投壺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바둑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圍碁</a:t>
            </a:r>
            <a:r>
              <a:rPr lang="en-US" altLang="ko-KR" sz="2000" dirty="0" smtClean="0"/>
              <a:t>),  </a:t>
            </a:r>
            <a:r>
              <a:rPr lang="ko-KR" altLang="en-US" sz="2000" dirty="0" err="1" smtClean="0"/>
              <a:t>樗蒲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쌍륙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握</a:t>
            </a:r>
            <a:r>
              <a:rPr lang="ko-KR" altLang="en-US" sz="2000" dirty="0" err="1" smtClean="0">
                <a:ea typeface="굴림"/>
              </a:rPr>
              <a:t>槊</a:t>
            </a:r>
            <a:r>
              <a:rPr lang="en-US" altLang="ko-KR" sz="2000" dirty="0" smtClean="0"/>
              <a:t>),  </a:t>
            </a:r>
            <a:r>
              <a:rPr lang="ko-KR" altLang="en-US" sz="2000" dirty="0" err="1" smtClean="0"/>
              <a:t>농주지희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弄珠之戱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1600" dirty="0" smtClean="0"/>
              <a:t>쌍륙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雙六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:2</a:t>
            </a:r>
            <a:r>
              <a:rPr lang="ko-KR" altLang="en-US" sz="1600" dirty="0" smtClean="0"/>
              <a:t>개의 주사위를 던져 나오는 사위대로 말을 써서 먼저 궁에 들여보내는 놀이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다듬은 나무 말을 쥐고 논다고 하여 </a:t>
            </a:r>
            <a:r>
              <a:rPr lang="ko-KR" altLang="en-US" sz="1600" dirty="0" err="1" smtClean="0"/>
              <a:t>악삭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握槊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이라고도 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ko-KR" altLang="en-US" sz="2000" dirty="0" smtClean="0"/>
              <a:t>   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일본의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세기 문헌인 </a:t>
            </a:r>
            <a:r>
              <a:rPr lang="en-US" altLang="ko-KR" sz="2000" dirty="0" smtClean="0"/>
              <a:t>『</a:t>
            </a:r>
            <a:r>
              <a:rPr lang="ko-KR" altLang="en-US" sz="2000" dirty="0" err="1" smtClean="0"/>
              <a:t>교훈초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敎訓抄</a:t>
            </a:r>
            <a:r>
              <a:rPr lang="en-US" altLang="ko-KR" sz="2000" dirty="0" smtClean="0"/>
              <a:t>)』(1233)</a:t>
            </a:r>
            <a:r>
              <a:rPr lang="ko-KR" altLang="en-US" sz="2000" dirty="0" smtClean="0"/>
              <a:t>에 소개되어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절에서 불사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佛事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공양의 무곡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舞曲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연출되던 </a:t>
            </a:r>
            <a:r>
              <a:rPr lang="ko-KR" altLang="en-US" sz="2000" dirty="0" err="1" smtClean="0"/>
              <a:t>묵극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黙劇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형식의 </a:t>
            </a:r>
            <a:r>
              <a:rPr lang="ko-KR" altLang="en-US" sz="2000" dirty="0" err="1" smtClean="0"/>
              <a:t>교훈극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백제인 미마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지가 중국 남조 </a:t>
            </a:r>
            <a:r>
              <a:rPr lang="ko-KR" altLang="en-US" sz="2000" dirty="0" err="1" smtClean="0"/>
              <a:t>오나라에서</a:t>
            </a:r>
            <a:r>
              <a:rPr lang="ko-KR" altLang="en-US" sz="2000" dirty="0" smtClean="0"/>
              <a:t> 伎樂을 배워 </a:t>
            </a:r>
            <a:r>
              <a:rPr lang="en-US" altLang="ko-KR" sz="2000" dirty="0" smtClean="0"/>
              <a:t>612</a:t>
            </a:r>
            <a:r>
              <a:rPr lang="ko-KR" altLang="en-US" sz="2000" dirty="0" smtClean="0"/>
              <a:t>년 일본에 전했다고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5" name="타원 4"/>
          <p:cNvSpPr/>
          <p:nvPr/>
        </p:nvSpPr>
        <p:spPr>
          <a:xfrm>
            <a:off x="357158" y="2857496"/>
            <a:ext cx="914400" cy="5040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기악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720" y="476672"/>
            <a:ext cx="8229600" cy="5460561"/>
          </a:xfrm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HY견고딕" pitchFamily="18" charset="-127"/>
                <a:ea typeface="HY견고딕" pitchFamily="18" charset="-127"/>
              </a:rPr>
              <a:t>신라의 전통연희</a:t>
            </a:r>
            <a:endParaRPr lang="en-US" altLang="ko-KR" dirty="0" smtClean="0"/>
          </a:p>
          <a:p>
            <a:pPr>
              <a:buNone/>
            </a:pPr>
            <a:r>
              <a:rPr lang="ko-KR" altLang="en-US" sz="2000" dirty="0" err="1" smtClean="0"/>
              <a:t>가무백희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黃昌舞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가면을 쓰고 춤추는 검무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弄丸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방울받기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獅子舞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無</a:t>
            </a:r>
            <a:r>
              <a:rPr lang="ko-KR" altLang="en-US" sz="2000" dirty="0" err="1" smtClean="0">
                <a:ea typeface="새굴림"/>
              </a:rPr>
              <a:t>㝵</a:t>
            </a:r>
            <a:r>
              <a:rPr lang="ko-KR" altLang="en-US" sz="2000" dirty="0" err="1" smtClean="0"/>
              <a:t>戱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入壺舞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사람의 몸을 항아리 속으로 사라지게 했다가 다른 항아리로 나오게 하는 환술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遁術이라고도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新羅拍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동물 가면을 착용한 가면희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14282" y="357166"/>
            <a:ext cx="8501122" cy="579915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2400" b="1" dirty="0" smtClean="0">
                <a:solidFill>
                  <a:srgbClr val="7030A0"/>
                </a:solidFill>
              </a:rPr>
              <a:t>고려의 전통연희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팔관회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백희가무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四仙악부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용봉상마거선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/>
              <a:t>연등회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/>
              <a:t>나례희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오방귀무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사자무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불 토해내기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칼 삼키기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서역의 胡人戱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줄타기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처용무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동물로 분장한 가면희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방울받기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인형극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솟대타기 등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/>
              <a:t>우란분재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水戱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곡예적 연희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환술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궁중정재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가면희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골계적 우희 </a:t>
            </a:r>
            <a:endParaRPr lang="en-US" altLang="ko-KR" sz="2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400" dirty="0" smtClean="0"/>
              <a:t>궁중 연희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왕의 </a:t>
            </a:r>
            <a:r>
              <a:rPr lang="ko-KR" altLang="en-US" sz="2400" dirty="0" err="1" smtClean="0"/>
              <a:t>행행과</a:t>
            </a:r>
            <a:r>
              <a:rPr lang="ko-KR" altLang="en-US" sz="2400" dirty="0" smtClean="0"/>
              <a:t> 환궁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개선장군 환영잔치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과거급</a:t>
            </a:r>
            <a:r>
              <a:rPr lang="ko-KR" altLang="en-US" sz="2400" dirty="0" smtClean="0"/>
              <a:t>  제자를 위한 잔치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榮親儀 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등에서도 연희가 벌어졌다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en-US" altLang="ko-KR" sz="2400" dirty="0" smtClean="0"/>
          </a:p>
          <a:p>
            <a:pPr>
              <a:buFont typeface="Wingdings" pitchFamily="2" charset="2"/>
              <a:buChar char="l"/>
            </a:pPr>
            <a:endParaRPr lang="en-US" altLang="ko-KR" sz="2400" dirty="0" smtClean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儺禮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중국에서 유래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宮庭儺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民間儺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寺院儺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軍儺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“</a:t>
            </a:r>
            <a:r>
              <a:rPr lang="ko-KR" altLang="en-US" sz="2000" dirty="0" smtClean="0"/>
              <a:t>儺는 황제씨족의 곰 토템 숭배에서 기원한다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儺는 원래 </a:t>
            </a:r>
            <a:r>
              <a:rPr lang="ko-KR" altLang="en-US" sz="2000" dirty="0" err="1" smtClean="0"/>
              <a:t>토템춤이었는데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후에 일반적인 </a:t>
            </a:r>
            <a:r>
              <a:rPr lang="ko-KR" altLang="en-US" sz="2000" dirty="0" err="1" smtClean="0"/>
              <a:t>打鬼跳神으로</a:t>
            </a:r>
            <a:r>
              <a:rPr lang="ko-KR" altLang="en-US" sz="2000" dirty="0" smtClean="0"/>
              <a:t> 변한 것이다</a:t>
            </a:r>
            <a:r>
              <a:rPr lang="en-US" altLang="ko-KR" sz="2000" dirty="0" smtClean="0"/>
              <a:t>.”</a:t>
            </a:r>
          </a:p>
          <a:p>
            <a:pPr>
              <a:buNone/>
            </a:pPr>
            <a:r>
              <a:rPr lang="ko-KR" altLang="en-US" sz="2000" dirty="0" smtClean="0"/>
              <a:t>    역병과 잡귀를 몰아내는 </a:t>
            </a:r>
            <a:r>
              <a:rPr lang="ko-KR" altLang="en-US" sz="2000" dirty="0" err="1" smtClean="0"/>
              <a:t>驅儺儀式</a:t>
            </a:r>
            <a:r>
              <a:rPr lang="ko-KR" altLang="en-US" sz="2000" dirty="0" smtClean="0"/>
              <a:t>        가무와 오락적인 성격이 강화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고려초기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섣달그믐날 궁중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민간에서 가면을 쓴 사람들이 呪文을 외면서 귀신을 쫓는 동작을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묵은 해의 잡귀를 몰아내는 의식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고려후기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구나의식보다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雜戱部의</a:t>
            </a:r>
            <a:r>
              <a:rPr lang="ko-KR" altLang="en-US" sz="2000" dirty="0" smtClean="0"/>
              <a:t> 비중이 커졌다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儺禮戱로 인식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오른쪽 화살표 3"/>
          <p:cNvSpPr/>
          <p:nvPr/>
        </p:nvSpPr>
        <p:spPr>
          <a:xfrm>
            <a:off x="4714876" y="2357430"/>
            <a:ext cx="357190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과제</a:t>
            </a:r>
            <a:endParaRPr lang="ko-KR" altLang="en-US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715436" cy="49377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독서과제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하야시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후미키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장미선 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서커스가 왔다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 서커스의 삶과 이동 이야기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제이엔씨</a:t>
            </a:r>
            <a:r>
              <a:rPr lang="en-US" altLang="ko-KR" dirty="0" smtClean="0"/>
              <a:t>(2013)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전통연희 관람 및 감상문 제출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개인 주제발표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희망자에 한함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arenBoth"/>
            </a:pPr>
            <a:r>
              <a:rPr lang="ko-KR" altLang="en-US" dirty="0" smtClean="0"/>
              <a:t>굿과 연극의 거리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전통연희의 현대적 재창조 방안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작품론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답사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줄타기 명인 김대균 조사 예정</a:t>
            </a:r>
            <a:endParaRPr lang="en-US" altLang="ko-KR" dirty="0" smtClean="0"/>
          </a:p>
          <a:p>
            <a:pPr marL="514350" indent="-514350">
              <a:buAutoNum type="arabicParenBoth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조선의 전통연희</a:t>
            </a:r>
            <a:endParaRPr lang="ko-KR" altLang="en-US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불교와 관련된 연희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행사는 축소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중국 사신 영접 행사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나례와 같은 행사에서 대규모의 演戱가 演行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과거 급제자 축하잔치가 성대하게 열렸다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三日遊街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細樂手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재인 등을 대동하고 서울 시가를 사흘간 다님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聞喜宴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급제자 집에서 벌이는 잔치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恩榮宴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의정부에서 </a:t>
            </a:r>
            <a:r>
              <a:rPr lang="ko-KR" altLang="en-US" sz="2000" dirty="0" err="1" smtClean="0"/>
              <a:t>급제자들을</a:t>
            </a:r>
            <a:r>
              <a:rPr lang="ko-KR" altLang="en-US" sz="2000" dirty="0" smtClean="0"/>
              <a:t> 위해 베푼 잔치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榮親儀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지방 출신 </a:t>
            </a:r>
            <a:r>
              <a:rPr lang="ko-KR" altLang="en-US" sz="2000" dirty="0" err="1" smtClean="0"/>
              <a:t>급제자를</a:t>
            </a:r>
            <a:r>
              <a:rPr lang="ko-KR" altLang="en-US" sz="2000" dirty="0" smtClean="0"/>
              <a:t> 해당 지역 수령이 축하하여 베푸는 잔치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紅牌告祀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조상의 사당에서 </a:t>
            </a:r>
            <a:r>
              <a:rPr lang="ko-KR" altLang="en-US" sz="2000" dirty="0" err="1" smtClean="0"/>
              <a:t>지내는제사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掃墳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조상의 묘에 참배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조선 후기 다양한 유랑예인 집단이 민간에서 演戱를 演行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229600" cy="4937760"/>
          </a:xfrm>
        </p:spPr>
        <p:txBody>
          <a:bodyPr>
            <a:normAutofit fontScale="55000" lnSpcReduction="20000"/>
          </a:bodyPr>
          <a:lstStyle/>
          <a:p>
            <a:endParaRPr lang="en-US" altLang="zh-TW" dirty="0" smtClean="0"/>
          </a:p>
          <a:p>
            <a:pPr algn="ctr">
              <a:buNone/>
            </a:pPr>
            <a:r>
              <a:rPr lang="zh-TW" altLang="en-US" sz="3200" dirty="0" smtClean="0">
                <a:solidFill>
                  <a:srgbClr val="00B0F0"/>
                </a:solidFill>
              </a:rPr>
              <a:t>金丸</a:t>
            </a:r>
            <a:r>
              <a:rPr lang="zh-TW" altLang="en-US" sz="3200" dirty="0" smtClean="0"/>
              <a:t> </a:t>
            </a:r>
          </a:p>
          <a:p>
            <a:pPr>
              <a:buNone/>
            </a:pPr>
            <a:endParaRPr lang="en-US" altLang="zh-TW" sz="3200" dirty="0" smtClean="0"/>
          </a:p>
          <a:p>
            <a:pPr algn="ctr">
              <a:buNone/>
            </a:pPr>
            <a:r>
              <a:rPr lang="zh-TW" altLang="en-US" sz="3200" dirty="0" smtClean="0"/>
              <a:t>廻身掉臂弄金丸 </a:t>
            </a:r>
          </a:p>
          <a:p>
            <a:pPr algn="ctr">
              <a:buNone/>
            </a:pPr>
            <a:r>
              <a:rPr lang="zh-TW" altLang="en-US" sz="3200" dirty="0" smtClean="0"/>
              <a:t>月轉星浮滿眼看 </a:t>
            </a:r>
          </a:p>
          <a:p>
            <a:pPr algn="ctr">
              <a:buNone/>
            </a:pPr>
            <a:r>
              <a:rPr lang="zh-TW" altLang="en-US" sz="3200" dirty="0" smtClean="0"/>
              <a:t>縱有宜僚那勝此 </a:t>
            </a:r>
          </a:p>
          <a:p>
            <a:pPr algn="ctr">
              <a:buNone/>
            </a:pPr>
            <a:r>
              <a:rPr lang="zh-TW" altLang="en-US" sz="3200" dirty="0" smtClean="0"/>
              <a:t>定知鯨海息波瀾 </a:t>
            </a:r>
          </a:p>
          <a:p>
            <a:endParaRPr lang="en-US" altLang="ko-KR" sz="3200" dirty="0" smtClean="0"/>
          </a:p>
          <a:p>
            <a:pPr algn="ctr">
              <a:buNone/>
            </a:pPr>
            <a:endParaRPr lang="en-US" altLang="ko-KR" sz="3200" dirty="0" smtClean="0"/>
          </a:p>
          <a:p>
            <a:pPr algn="ctr">
              <a:buNone/>
            </a:pPr>
            <a:r>
              <a:rPr lang="ko-KR" altLang="en-US" sz="3200" dirty="0" smtClean="0"/>
              <a:t>몸을 빙빙 돌리고 팔을 휘두르며 금환을 희롱하니</a:t>
            </a:r>
            <a:r>
              <a:rPr lang="en-US" altLang="ko-KR" sz="3200" dirty="0" smtClean="0"/>
              <a:t> </a:t>
            </a:r>
          </a:p>
          <a:p>
            <a:pPr algn="ctr">
              <a:buNone/>
            </a:pPr>
            <a:r>
              <a:rPr lang="ko-KR" altLang="en-US" sz="3200" dirty="0" smtClean="0"/>
              <a:t>달이 구르고 별이 떠다녀서 눈에 </a:t>
            </a:r>
            <a:r>
              <a:rPr lang="ko-KR" altLang="en-US" sz="3200" dirty="0" err="1" smtClean="0"/>
              <a:t>가득차</a:t>
            </a:r>
            <a:r>
              <a:rPr lang="ko-KR" altLang="en-US" sz="3200" dirty="0" smtClean="0"/>
              <a:t> 보이네</a:t>
            </a:r>
            <a:endParaRPr lang="en-US" altLang="ko-KR" sz="3200" dirty="0" smtClean="0"/>
          </a:p>
          <a:p>
            <a:pPr algn="ctr">
              <a:buNone/>
            </a:pPr>
            <a:r>
              <a:rPr lang="ko-KR" altLang="en-US" sz="3200" dirty="0" smtClean="0"/>
              <a:t>의료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宜僚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있다한들 어찌 이보다 나을 것인가</a:t>
            </a:r>
            <a:r>
              <a:rPr lang="en-US" altLang="ko-KR" sz="3200" dirty="0" smtClean="0"/>
              <a:t> </a:t>
            </a:r>
          </a:p>
          <a:p>
            <a:pPr algn="ctr">
              <a:buNone/>
            </a:pPr>
            <a:r>
              <a:rPr lang="ko-KR" altLang="en-US" sz="3200" dirty="0" smtClean="0"/>
              <a:t>이제야 큰 바다의 물결이 잠잠해진 이유를 알겠네</a:t>
            </a:r>
            <a:r>
              <a:rPr lang="en-US" altLang="ko-KR" sz="3200" dirty="0" smtClean="0"/>
              <a:t> </a:t>
            </a:r>
          </a:p>
          <a:p>
            <a:pPr algn="ctr">
              <a:buNone/>
            </a:pPr>
            <a:endParaRPr lang="en-US" altLang="ko-KR" sz="3200" dirty="0" smtClean="0"/>
          </a:p>
          <a:p>
            <a:pPr algn="ctr">
              <a:buNone/>
            </a:pPr>
            <a:r>
              <a:rPr lang="en-US" altLang="ko-KR" sz="3200" dirty="0" smtClean="0"/>
              <a:t>* </a:t>
            </a:r>
            <a:r>
              <a:rPr lang="ko-KR" altLang="en-US" sz="3200" dirty="0" err="1" smtClean="0"/>
              <a:t>죽방울을</a:t>
            </a:r>
            <a:r>
              <a:rPr lang="ko-KR" altLang="en-US" sz="3200" dirty="0" smtClean="0"/>
              <a:t> 공중에 여러 개 던졌다가 받는 연희</a:t>
            </a:r>
            <a:endParaRPr lang="en-US" altLang="ko-KR" sz="3200" dirty="0" smtClean="0"/>
          </a:p>
          <a:p>
            <a:pPr algn="ctr"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 smtClean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71439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 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7030A0"/>
                </a:solidFill>
              </a:rPr>
              <a:t>최치원</a:t>
            </a:r>
            <a:r>
              <a:rPr lang="en-US" altLang="ko-KR" b="1" dirty="0" smtClean="0">
                <a:solidFill>
                  <a:srgbClr val="7030A0"/>
                </a:solidFill>
              </a:rPr>
              <a:t>, &lt;</a:t>
            </a:r>
            <a:r>
              <a:rPr lang="ko-KR" altLang="en-US" b="1" dirty="0" err="1" smtClean="0">
                <a:solidFill>
                  <a:srgbClr val="7030A0"/>
                </a:solidFill>
              </a:rPr>
              <a:t>鄕樂雜詠</a:t>
            </a:r>
            <a:r>
              <a:rPr lang="en-US" altLang="ko-KR" b="1" dirty="0" smtClean="0">
                <a:solidFill>
                  <a:srgbClr val="7030A0"/>
                </a:solidFill>
              </a:rPr>
              <a:t>&gt;  </a:t>
            </a:r>
            <a:r>
              <a:rPr lang="ko-KR" altLang="en-US" b="1" dirty="0" smtClean="0">
                <a:solidFill>
                  <a:srgbClr val="7030A0"/>
                </a:solidFill>
              </a:rPr>
              <a:t>五首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00B0F0"/>
                </a:solidFill>
              </a:rPr>
              <a:t>月顚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zh-TW" altLang="en-US" dirty="0" smtClean="0"/>
              <a:t>肩高項縮髮崔嵬 </a:t>
            </a:r>
          </a:p>
          <a:p>
            <a:pPr algn="ctr">
              <a:buNone/>
            </a:pPr>
            <a:r>
              <a:rPr lang="zh-TW" altLang="en-US" dirty="0" smtClean="0"/>
              <a:t>攘臂羣儒鬪酒盃 </a:t>
            </a:r>
          </a:p>
          <a:p>
            <a:pPr algn="ctr">
              <a:buNone/>
            </a:pPr>
            <a:r>
              <a:rPr lang="zh-TW" altLang="en-US" dirty="0" smtClean="0"/>
              <a:t>聽得歌聲人盡笑 </a:t>
            </a:r>
          </a:p>
          <a:p>
            <a:pPr algn="ctr">
              <a:buNone/>
            </a:pPr>
            <a:r>
              <a:rPr lang="zh-TW" altLang="en-US" dirty="0" smtClean="0"/>
              <a:t>夜頭旗幟曉頭催 </a:t>
            </a: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ko-KR" altLang="en-US" dirty="0" smtClean="0"/>
              <a:t>어깨 높고 목 움츠리고 머리카락은 </a:t>
            </a:r>
            <a:r>
              <a:rPr lang="ko-KR" altLang="en-US" dirty="0" err="1" smtClean="0"/>
              <a:t>빳빳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팔뚝 걷은 여러 선비 술잔을 다투네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노랫소리 들으면서 사람들 모두 웃는구나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초저녁에 세운 깃발이 새벽녘을 재촉하네</a:t>
            </a: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en-US" altLang="ko-KR" dirty="0" smtClean="0"/>
              <a:t>*</a:t>
            </a:r>
            <a:r>
              <a:rPr lang="ko-KR" altLang="en-US" dirty="0" err="1" smtClean="0"/>
              <a:t>골계희</a:t>
            </a:r>
            <a:r>
              <a:rPr lang="en-US" altLang="ko-KR" dirty="0" smtClean="0"/>
              <a:t>.  “</a:t>
            </a:r>
            <a:r>
              <a:rPr lang="ko-KR" altLang="en-US" dirty="0" smtClean="0"/>
              <a:t>월전은 아마도  儒者를 조롱거리로 삼는 연희인 듯하다</a:t>
            </a:r>
            <a:r>
              <a:rPr lang="en-US" altLang="ko-KR" dirty="0" smtClean="0"/>
              <a:t>.”(</a:t>
            </a:r>
            <a:r>
              <a:rPr lang="ko-KR" altLang="en-US" dirty="0" smtClean="0"/>
              <a:t>성호사설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00B0F0"/>
                </a:solidFill>
              </a:rPr>
              <a:t>大面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黃金面色是其人 </a:t>
            </a:r>
          </a:p>
          <a:p>
            <a:pPr algn="ctr">
              <a:buNone/>
            </a:pPr>
            <a:r>
              <a:rPr lang="zh-TW" altLang="en-US" dirty="0" smtClean="0"/>
              <a:t>手抱珠鞭役鬼神 </a:t>
            </a:r>
          </a:p>
          <a:p>
            <a:pPr algn="ctr">
              <a:buNone/>
            </a:pPr>
            <a:r>
              <a:rPr lang="zh-TW" altLang="en-US" dirty="0" smtClean="0"/>
              <a:t>疾步徐趍呈雅舞 </a:t>
            </a:r>
          </a:p>
          <a:p>
            <a:pPr algn="ctr">
              <a:buNone/>
            </a:pPr>
            <a:r>
              <a:rPr lang="zh-TW" altLang="en-US" dirty="0" smtClean="0"/>
              <a:t>宛如丹鳳舞堯春</a:t>
            </a: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ko-KR" altLang="en-US" dirty="0" smtClean="0"/>
              <a:t>황금색 가면을 쓴 바로 그 사람인데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구슬채찍 손에 들고 귀신을 부리네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빠른 걸음 느린 달음질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우아한 춤 드러나니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마치 단산 봉황이 태평 성대에 춤추는 것 같구나</a:t>
            </a:r>
            <a:endParaRPr lang="zh-TW" altLang="en-US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일종의 </a:t>
            </a:r>
            <a:r>
              <a:rPr lang="ko-KR" altLang="en-US" dirty="0" err="1" smtClean="0"/>
              <a:t>驅儺舞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당나라에도 </a:t>
            </a:r>
            <a:r>
              <a:rPr lang="ko-KR" altLang="en-US" dirty="0" err="1" smtClean="0"/>
              <a:t>大面戱가</a:t>
            </a:r>
            <a:r>
              <a:rPr lang="ko-KR" altLang="en-US" dirty="0" smtClean="0"/>
              <a:t>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00B0F0"/>
                </a:solidFill>
              </a:rPr>
              <a:t>束毒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蓮頭藍面異人間 </a:t>
            </a:r>
          </a:p>
          <a:p>
            <a:pPr algn="ctr">
              <a:buNone/>
            </a:pPr>
            <a:r>
              <a:rPr lang="zh-TW" altLang="en-US" dirty="0" smtClean="0"/>
              <a:t>押隊來庭學舞鸞 </a:t>
            </a:r>
          </a:p>
          <a:p>
            <a:pPr algn="ctr">
              <a:buNone/>
            </a:pPr>
            <a:r>
              <a:rPr lang="zh-TW" altLang="en-US" dirty="0" smtClean="0"/>
              <a:t>打鼓冬冬風瑟瑟 </a:t>
            </a:r>
          </a:p>
          <a:p>
            <a:pPr algn="ctr">
              <a:buNone/>
            </a:pPr>
            <a:r>
              <a:rPr lang="zh-TW" altLang="en-US" dirty="0" smtClean="0"/>
              <a:t>南奔北躍也無端</a:t>
            </a: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ko-KR" altLang="en-US" dirty="0" smtClean="0"/>
              <a:t>쑥대머리 남빛 얼굴의 이상한 사람들이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떼지어 뜰에 와서 </a:t>
            </a:r>
            <a:r>
              <a:rPr lang="ko-KR" altLang="en-US" dirty="0" err="1" smtClean="0"/>
              <a:t>난새춤을</a:t>
            </a:r>
            <a:r>
              <a:rPr lang="ko-KR" altLang="en-US" dirty="0" smtClean="0"/>
              <a:t> 배우네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err="1" smtClean="0"/>
              <a:t>북치는</a:t>
            </a:r>
            <a:r>
              <a:rPr lang="ko-KR" altLang="en-US" dirty="0" smtClean="0"/>
              <a:t> 소리 둥둥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바람은 솔솔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ko-KR" altLang="en-US" dirty="0" smtClean="0"/>
              <a:t>남으로 달리고 북쪽으로 뛰며 끝날 줄 모르네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rgbClr val="00B0F0"/>
                </a:solidFill>
              </a:rPr>
              <a:t>狻猊</a:t>
            </a:r>
            <a:r>
              <a:rPr lang="zh-TW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2400" dirty="0" smtClean="0"/>
              <a:t>遠涉流沙萬里來 </a:t>
            </a:r>
          </a:p>
          <a:p>
            <a:pPr algn="ctr">
              <a:buNone/>
            </a:pPr>
            <a:r>
              <a:rPr lang="zh-TW" altLang="en-US" sz="2400" dirty="0" smtClean="0"/>
              <a:t>毛衣破盡着塵埃 </a:t>
            </a:r>
          </a:p>
          <a:p>
            <a:pPr algn="ctr">
              <a:buNone/>
            </a:pPr>
            <a:r>
              <a:rPr lang="zh-TW" altLang="en-US" sz="2400" dirty="0" smtClean="0"/>
              <a:t>搖頭掉尾馴仁德 </a:t>
            </a:r>
          </a:p>
          <a:p>
            <a:pPr algn="ctr">
              <a:buNone/>
            </a:pPr>
            <a:r>
              <a:rPr lang="zh-TW" altLang="en-US" sz="2400" dirty="0" smtClean="0"/>
              <a:t>雄氣寧同百獸才</a:t>
            </a:r>
            <a:endParaRPr lang="en-US" altLang="zh-TW" sz="2400" dirty="0" smtClean="0"/>
          </a:p>
          <a:p>
            <a:pPr algn="ctr">
              <a:buNone/>
            </a:pPr>
            <a:endParaRPr lang="en-US" altLang="zh-TW" sz="2400" dirty="0" smtClean="0"/>
          </a:p>
          <a:p>
            <a:pPr algn="ctr">
              <a:buNone/>
            </a:pPr>
            <a:r>
              <a:rPr lang="ko-KR" altLang="en-US" sz="2400" dirty="0" smtClean="0"/>
              <a:t>멀리 유사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流沙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건너 만리를 오느라</a:t>
            </a:r>
            <a:endParaRPr lang="en-US" altLang="ko-KR" sz="2400" dirty="0" smtClean="0"/>
          </a:p>
          <a:p>
            <a:pPr algn="ctr">
              <a:buNone/>
            </a:pPr>
            <a:r>
              <a:rPr lang="ko-KR" altLang="en-US" sz="2400" dirty="0" smtClean="0"/>
              <a:t>털옷은 다 해어지고 먼지를 뒤집어썼네</a:t>
            </a:r>
            <a:r>
              <a:rPr lang="en-US" altLang="ko-KR" sz="2400" dirty="0" smtClean="0"/>
              <a:t> </a:t>
            </a:r>
          </a:p>
          <a:p>
            <a:pPr algn="ctr">
              <a:buNone/>
            </a:pPr>
            <a:r>
              <a:rPr lang="ko-KR" altLang="en-US" sz="2400" dirty="0" smtClean="0"/>
              <a:t>머리를 흔들고 꼬리를 휘두름에 어진 덕이 배었으니</a:t>
            </a:r>
            <a:r>
              <a:rPr lang="en-US" altLang="ko-KR" sz="2400" dirty="0" smtClean="0"/>
              <a:t> </a:t>
            </a:r>
          </a:p>
          <a:p>
            <a:pPr algn="ctr">
              <a:buNone/>
            </a:pPr>
            <a:r>
              <a:rPr lang="ko-KR" altLang="en-US" sz="2400" dirty="0" smtClean="0"/>
              <a:t>굳센 그 기상 어찌 온갖 짐승 재주와 </a:t>
            </a:r>
            <a:r>
              <a:rPr lang="ko-KR" altLang="en-US" sz="2400" smtClean="0"/>
              <a:t>같을쏘냐</a:t>
            </a:r>
            <a:r>
              <a:rPr lang="en-US" altLang="ko-KR" sz="2400" dirty="0" smtClean="0"/>
              <a:t> </a:t>
            </a:r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 smtClean="0"/>
              <a:t>*</a:t>
            </a:r>
            <a:r>
              <a:rPr lang="ko-KR" altLang="en-US" sz="2400" dirty="0" smtClean="0"/>
              <a:t>사자 가면을 쓰고 추는 </a:t>
            </a:r>
            <a:r>
              <a:rPr lang="ko-KR" altLang="en-US" sz="2400" dirty="0" err="1" smtClean="0"/>
              <a:t>사자춤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/>
          <a:lstStyle/>
          <a:p>
            <a:r>
              <a:rPr lang="ko-KR" altLang="en-US" dirty="0" smtClean="0"/>
              <a:t>무형문화재 지정종목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sz="2500" b="1" dirty="0" smtClean="0">
                <a:solidFill>
                  <a:srgbClr val="C00000"/>
                </a:solidFill>
              </a:rPr>
              <a:t>               음악</a:t>
            </a:r>
            <a:endParaRPr lang="en-US" altLang="ko-KR" sz="25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종묘제례악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宗廟祭禮樂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판소리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농악</a:t>
            </a:r>
            <a:r>
              <a:rPr lang="en-US" altLang="ko-KR" sz="2500" b="1" dirty="0" smtClean="0"/>
              <a:t> : </a:t>
            </a:r>
            <a:r>
              <a:rPr lang="ko-KR" altLang="en-US" sz="2500" b="1" dirty="0" smtClean="0">
                <a:solidFill>
                  <a:srgbClr val="00B0F0"/>
                </a:solidFill>
              </a:rPr>
              <a:t>진주삼천포농악</a:t>
            </a:r>
            <a:r>
              <a:rPr lang="en-US" altLang="ko-KR" sz="25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500" b="1" dirty="0" smtClean="0">
                <a:solidFill>
                  <a:srgbClr val="00B0F0"/>
                </a:solidFill>
              </a:rPr>
              <a:t>평택농악</a:t>
            </a:r>
            <a:r>
              <a:rPr lang="en-US" altLang="ko-KR" sz="25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500" b="1" dirty="0" smtClean="0">
                <a:solidFill>
                  <a:srgbClr val="00B0F0"/>
                </a:solidFill>
              </a:rPr>
              <a:t>이리농악</a:t>
            </a:r>
            <a:r>
              <a:rPr lang="en-US" altLang="ko-KR" sz="25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500" b="1" dirty="0" smtClean="0">
                <a:solidFill>
                  <a:srgbClr val="00B0F0"/>
                </a:solidFill>
              </a:rPr>
              <a:t>강릉농악</a:t>
            </a:r>
            <a:r>
              <a:rPr lang="en-US" altLang="ko-KR" sz="25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500" b="1" dirty="0" err="1" smtClean="0">
                <a:solidFill>
                  <a:srgbClr val="00B0F0"/>
                </a:solidFill>
              </a:rPr>
              <a:t>임실필봉농악</a:t>
            </a:r>
            <a:endParaRPr lang="ko-KR" altLang="en-US" sz="2500" b="1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거문고산조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거문고散調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선소리산타령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대금정악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大笒正樂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가야금산조 및 병창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伽倻琴散調 및 倂唱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서도소리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가곡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歌曲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가사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歌詞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대금산조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大笒散調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피리정악</a:t>
            </a:r>
            <a:r>
              <a:rPr lang="ko-KR" altLang="en-US" sz="2500" b="1" dirty="0" smtClean="0"/>
              <a:t> 및 대취타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피리正樂</a:t>
            </a:r>
            <a:r>
              <a:rPr lang="ko-KR" altLang="en-US" sz="2500" b="1" dirty="0" smtClean="0"/>
              <a:t> 및 大吹打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남도들노래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南道들노래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경기민요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京畿民謠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향제줄풍류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鄕制줄風流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구례향제줄풍류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求禮鄕制줄風流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err="1" smtClean="0"/>
              <a:t>이리향제줄풍류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裡里鄕制줄風流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농요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農謠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고성농요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固城農謠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예천통명농요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醴泉通明農謠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500" b="1" dirty="0" smtClean="0"/>
              <a:t>제주민요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濟州民謠</a:t>
            </a:r>
            <a:r>
              <a:rPr lang="en-US" altLang="ko-KR" sz="2500" b="1" dirty="0" smtClean="0"/>
              <a:t>)</a:t>
            </a:r>
            <a:endParaRPr lang="ko-KR" altLang="en-US" sz="2500" b="1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무용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진주검무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晉州劍舞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승전무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勝戰舞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승무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僧舞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처용무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處容舞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학연화대합설무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鶴蓮花臺合設舞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태평무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太平舞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살풀이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연극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양주별산대놀이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楊州別山臺놀이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통영오광대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統營五廣大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고성오광대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固城五廣大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북청사자놀음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北靑獅子놀음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봉산탈춤</a:t>
            </a:r>
            <a:r>
              <a:rPr lang="en-US" altLang="ko-KR" dirty="0" smtClean="0"/>
              <a:t>(</a:t>
            </a:r>
            <a:r>
              <a:rPr lang="ko-KR" altLang="en-US" dirty="0" smtClean="0"/>
              <a:t>鳳山탈춤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동래야류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東萊野遊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강령탈춤</a:t>
            </a:r>
            <a:r>
              <a:rPr lang="en-US" altLang="ko-KR" dirty="0" smtClean="0"/>
              <a:t>(</a:t>
            </a:r>
            <a:r>
              <a:rPr lang="ko-KR" altLang="en-US" dirty="0" smtClean="0"/>
              <a:t>康翎탈춤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수영야류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水營野遊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송파산대놀이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松坡山臺놀이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은율탈춤</a:t>
            </a:r>
            <a:r>
              <a:rPr lang="en-US" altLang="ko-KR" dirty="0" smtClean="0"/>
              <a:t>(</a:t>
            </a:r>
            <a:r>
              <a:rPr lang="ko-KR" altLang="en-US" dirty="0" smtClean="0"/>
              <a:t>殷栗탈춤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하회별신굿탈놀이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河回別神굿탈놀이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가산오광대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駕山五廣大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발탈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진도다시래기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珍導다시래기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놀이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남사당놀이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줄타기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강강술래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영산줄다리기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기지시줄다리기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안동차전놀이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영산쇠머리대기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광주칠석고싸움놀이</a:t>
            </a:r>
            <a:r>
              <a:rPr lang="ko-KR" alt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좌수영어방놀이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밀양백중놀이 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굿</a:t>
            </a:r>
            <a:r>
              <a:rPr lang="en-US" altLang="ko-KR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놀이</a:t>
            </a:r>
            <a:r>
              <a:rPr lang="en-US" altLang="ko-KR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연희</a:t>
            </a:r>
            <a:r>
              <a:rPr lang="en-US" altLang="ko-KR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공연</a:t>
            </a:r>
            <a:endParaRPr lang="ko-KR" altLang="en-US" dirty="0">
              <a:solidFill>
                <a:schemeClr val="accent5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1900" dirty="0" smtClean="0">
                <a:solidFill>
                  <a:srgbClr val="00B0F0"/>
                </a:solidFill>
              </a:rPr>
              <a:t>굿      </a:t>
            </a:r>
            <a:r>
              <a:rPr lang="ko-KR" altLang="en-US" sz="1900" dirty="0" smtClean="0"/>
              <a:t>제의를 동반한 의례와 놀이를 지칭하는 개념으로 사용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ko-KR" altLang="en-US" sz="1900" dirty="0" smtClean="0">
                <a:solidFill>
                  <a:srgbClr val="00B0F0"/>
                </a:solidFill>
              </a:rPr>
              <a:t>놀이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모든 유희문화와 종류의 포괄적인 고유어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ko-KR" altLang="en-US" sz="1900" dirty="0" smtClean="0">
                <a:solidFill>
                  <a:srgbClr val="00B0F0"/>
                </a:solidFill>
              </a:rPr>
              <a:t>공연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연희에 대한 현대적인 개념</a:t>
            </a:r>
            <a:r>
              <a:rPr lang="en-US" altLang="ko-KR" sz="1900" dirty="0" smtClean="0"/>
              <a:t>.         </a:t>
            </a:r>
          </a:p>
          <a:p>
            <a:pPr>
              <a:buNone/>
            </a:pPr>
            <a:r>
              <a:rPr lang="ko-KR" altLang="en-US" sz="1900" dirty="0" smtClean="0">
                <a:solidFill>
                  <a:srgbClr val="00B0F0"/>
                </a:solidFill>
              </a:rPr>
              <a:t>연희</a:t>
            </a:r>
            <a:r>
              <a:rPr lang="en-US" altLang="ko-KR" sz="1900" dirty="0" smtClean="0"/>
              <a:t>  </a:t>
            </a:r>
            <a:r>
              <a:rPr lang="ko-KR" altLang="en-US" sz="1900" dirty="0" smtClean="0"/>
              <a:t>歌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舞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樂</a:t>
            </a:r>
            <a:r>
              <a:rPr lang="en-US" altLang="ko-KR" sz="1900" dirty="0" smtClean="0"/>
              <a:t> , </a:t>
            </a:r>
            <a:r>
              <a:rPr lang="ko-KR" altLang="en-US" sz="1900" dirty="0" smtClean="0"/>
              <a:t>言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戱의</a:t>
            </a:r>
            <a:r>
              <a:rPr lang="ko-KR" altLang="en-US" sz="1900" dirty="0" smtClean="0"/>
              <a:t> 요소가 결합하여 벌이는 연극적인  놀음을 총칭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900" dirty="0" smtClean="0"/>
              <a:t>        </a:t>
            </a:r>
            <a:r>
              <a:rPr lang="ko-KR" altLang="en-US" sz="1900" dirty="0" smtClean="0"/>
              <a:t>하며</a:t>
            </a:r>
            <a:r>
              <a:rPr lang="en-US" altLang="ko-KR" sz="1900" dirty="0" smtClean="0"/>
              <a:t>,  </a:t>
            </a:r>
            <a:r>
              <a:rPr lang="ko-KR" altLang="en-US" sz="1900" dirty="0" smtClean="0"/>
              <a:t>한국의 전통적인 공연양식을 포괄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ko-KR" altLang="en-US" sz="1900" dirty="0" smtClean="0">
                <a:solidFill>
                  <a:srgbClr val="00B0F0"/>
                </a:solidFill>
              </a:rPr>
              <a:t>연극</a:t>
            </a:r>
            <a:r>
              <a:rPr lang="ko-KR" altLang="en-US" sz="1900" dirty="0" smtClean="0"/>
              <a:t>  산문이나 운문으로 된 작품으로서 무대에 올려지기에 적합한 것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대 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900" dirty="0" smtClean="0"/>
              <a:t>     </a:t>
            </a:r>
            <a:r>
              <a:rPr lang="ko-KR" altLang="en-US" sz="1900" dirty="0" smtClean="0"/>
              <a:t>   사와 동작을 수단으로 이야기가 전개되며 실생활처럼 </a:t>
            </a:r>
            <a:r>
              <a:rPr lang="ko-KR" altLang="en-US" sz="1900" dirty="0" err="1" smtClean="0"/>
              <a:t>제스쳐와</a:t>
            </a:r>
            <a:r>
              <a:rPr lang="ko-KR" altLang="en-US" sz="1900" dirty="0" smtClean="0"/>
              <a:t> 의상 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900" dirty="0" smtClean="0"/>
              <a:t>        </a:t>
            </a:r>
            <a:r>
              <a:rPr lang="ko-KR" altLang="en-US" sz="1900" dirty="0" smtClean="0"/>
              <a:t>과 장면이 수반된다</a:t>
            </a:r>
            <a:r>
              <a:rPr lang="en-US" altLang="ko-KR" sz="19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19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900" dirty="0" smtClean="0"/>
              <a:t>散樂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중국 고대의 樂舞를 지칭하는 용어</a:t>
            </a:r>
            <a:endParaRPr lang="en-US" altLang="ko-KR" sz="19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900" dirty="0" smtClean="0"/>
              <a:t>百戱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고대의 樂舞雜技에 대한 총칭</a:t>
            </a:r>
            <a:endParaRPr lang="en-US" altLang="ko-KR" sz="19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900" dirty="0" err="1" smtClean="0"/>
              <a:t>儺禮戱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액운을 물리치기 위해 행한 연희</a:t>
            </a:r>
            <a:endParaRPr lang="en-US" altLang="ko-KR" sz="19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900" dirty="0" err="1" smtClean="0"/>
              <a:t>山臺戱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무대를 꾸며 </a:t>
            </a:r>
            <a:r>
              <a:rPr lang="ko-KR" altLang="en-US" sz="1900" dirty="0" err="1" smtClean="0"/>
              <a:t>여러가지</a:t>
            </a:r>
            <a:r>
              <a:rPr lang="ko-KR" altLang="en-US" sz="1900" dirty="0" smtClean="0"/>
              <a:t> 연희를 행하는 것</a:t>
            </a:r>
            <a:endParaRPr lang="en-US" altLang="ko-KR" sz="19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900" dirty="0" err="1" smtClean="0"/>
              <a:t>雜戱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/ </a:t>
            </a:r>
            <a:r>
              <a:rPr lang="ko-KR" altLang="en-US" sz="1900" dirty="0" smtClean="0"/>
              <a:t>雜技 </a:t>
            </a:r>
            <a:r>
              <a:rPr lang="en-US" altLang="ko-KR" sz="1900" dirty="0" smtClean="0"/>
              <a:t>/ </a:t>
            </a:r>
            <a:r>
              <a:rPr lang="ko-KR" altLang="en-US" sz="1900" dirty="0" err="1" smtClean="0"/>
              <a:t>山臺雜劇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/ </a:t>
            </a:r>
            <a:r>
              <a:rPr lang="ko-KR" altLang="en-US" sz="1900" dirty="0" smtClean="0"/>
              <a:t>技藝 </a:t>
            </a:r>
            <a:r>
              <a:rPr lang="en-US" altLang="ko-KR" sz="1900" dirty="0" smtClean="0"/>
              <a:t>/ </a:t>
            </a:r>
            <a:r>
              <a:rPr lang="ko-KR" altLang="en-US" sz="1900" dirty="0" err="1" smtClean="0"/>
              <a:t>野戱</a:t>
            </a:r>
            <a:endParaRPr lang="en-US" altLang="ko-KR" sz="1900" dirty="0" smtClean="0"/>
          </a:p>
          <a:p>
            <a:pPr>
              <a:buNone/>
            </a:pPr>
            <a:endParaRPr lang="en-US" altLang="ko-KR" sz="2400" dirty="0" smtClean="0"/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의식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영산재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종묘제례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석전대제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사직대제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은산별신제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강릉단오제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경산자인단오제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법성포단오제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양주소놀이굿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황해도평산소놀음굿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경기도 </a:t>
            </a:r>
            <a:r>
              <a:rPr lang="ko-KR" altLang="en-US" dirty="0" err="1" smtClean="0"/>
              <a:t>도당굿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서울새남굿</a:t>
            </a:r>
            <a:r>
              <a:rPr lang="ko-KR" altLang="en-US" dirty="0" smtClean="0"/>
              <a:t> 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제주칠머리당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영등굿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동해안별신굿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서해안배연신굿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대동굿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위도띠뱃놀이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남해안별신굿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진도씻김굿 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연등회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무예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택견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주요</a:t>
            </a:r>
            <a:r>
              <a:rPr lang="en-US" altLang="ko-KR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r>
              <a:rPr lang="en-US" altLang="ko-KR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HY헤드라인M" pitchFamily="18" charset="-127"/>
                <a:ea typeface="HY헤드라인M" pitchFamily="18" charset="-127"/>
              </a:rPr>
              <a:t>요소</a:t>
            </a:r>
            <a:endParaRPr lang="ko-KR" altLang="en-US" dirty="0">
              <a:solidFill>
                <a:schemeClr val="accent5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786842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작품 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800" dirty="0" smtClean="0"/>
              <a:t>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舞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樂</a:t>
            </a:r>
            <a:r>
              <a:rPr lang="en-US" altLang="ko-KR" sz="2800" dirty="0" smtClean="0"/>
              <a:t> , </a:t>
            </a:r>
            <a:r>
              <a:rPr lang="ko-KR" altLang="en-US" sz="2800" dirty="0" smtClean="0"/>
              <a:t>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戱로 짜여짐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대사가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가면극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꼭두각시놀음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진도다시래기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발탈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rgbClr val="7030A0"/>
                </a:solidFill>
              </a:rPr>
              <a:t>전통연희와 대본의 거리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rgbClr val="7030A0"/>
                </a:solidFill>
              </a:rPr>
              <a:t>대본의 고정성 유무</a:t>
            </a: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ko-KR" altLang="en-US" dirty="0" smtClean="0">
                <a:solidFill>
                  <a:srgbClr val="7030A0"/>
                </a:solidFill>
              </a:rPr>
              <a:t>현장성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err="1" smtClean="0">
                <a:solidFill>
                  <a:srgbClr val="7030A0"/>
                </a:solidFill>
              </a:rPr>
              <a:t>상황성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</a:rPr>
              <a:t>가변성의 문제</a:t>
            </a:r>
            <a:r>
              <a:rPr lang="en-US" altLang="ko-KR" dirty="0" smtClean="0">
                <a:solidFill>
                  <a:srgbClr val="7030A0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대사가 없는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강릉관노가면극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각저희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角抵戱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배우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俳는 익살로 웃음을 불러일으키는 것을 의미하며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優는 憂愁를 </a:t>
            </a:r>
            <a:r>
              <a:rPr lang="ko-KR" altLang="en-US" sz="2400" dirty="0" err="1" smtClean="0"/>
              <a:t>원뜻으로</a:t>
            </a:r>
            <a:r>
              <a:rPr lang="ko-KR" altLang="en-US" sz="2400" dirty="0" smtClean="0"/>
              <a:t> 하는 글자로 비극을 의미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기본적인 표현수단이  자기 자신과 분리되지 않는 독특한 존재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solidFill>
                  <a:srgbClr val="7030A0"/>
                </a:solidFill>
              </a:rPr>
              <a:t>작중 인물로부터의 객관화 문제 </a:t>
            </a:r>
            <a:r>
              <a:rPr lang="en-US" altLang="ko-KR" sz="2400" dirty="0" smtClean="0">
                <a:solidFill>
                  <a:srgbClr val="7030A0"/>
                </a:solidFill>
              </a:rPr>
              <a:t>: </a:t>
            </a:r>
            <a:r>
              <a:rPr lang="ko-KR" altLang="en-US" sz="2400" dirty="0" smtClean="0">
                <a:solidFill>
                  <a:srgbClr val="7030A0"/>
                </a:solidFill>
              </a:rPr>
              <a:t>연기의 효율성을 측정하는 척도로서 관객의 반응에 파장을 맞추는 것이 필요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  <a:r>
              <a:rPr lang="ko-KR" altLang="en-US" sz="2400" dirty="0" smtClean="0">
                <a:solidFill>
                  <a:srgbClr val="7030A0"/>
                </a:solidFill>
              </a:rPr>
              <a:t>서구의 극 전통에서는 관객들에게는 자신이 무대의 세계에 완전히 빠져 있는 것처럼 보이게 하는 것이 중요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  <a:r>
              <a:rPr lang="ko-KR" altLang="en-US" sz="2400" dirty="0" smtClean="0">
                <a:solidFill>
                  <a:srgbClr val="7030A0"/>
                </a:solidFill>
              </a:rPr>
              <a:t>그렇지만 전통연희에서는 그 양상이 다름</a:t>
            </a:r>
            <a:r>
              <a:rPr lang="en-US" altLang="ko-KR" sz="2400" dirty="0" smtClean="0">
                <a:solidFill>
                  <a:srgbClr val="7030A0"/>
                </a:solidFill>
              </a:rPr>
              <a:t>.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23528" y="404664"/>
            <a:ext cx="8640960" cy="6453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solidFill>
                  <a:srgbClr val="00B0F0"/>
                </a:solidFill>
              </a:rPr>
              <a:t>재인</a:t>
            </a:r>
            <a:r>
              <a:rPr lang="en-US" altLang="ko-KR" sz="2800" dirty="0" smtClean="0">
                <a:solidFill>
                  <a:srgbClr val="00B0F0"/>
                </a:solidFill>
              </a:rPr>
              <a:t>(</a:t>
            </a:r>
            <a:r>
              <a:rPr lang="ko-KR" altLang="en-US" sz="2800" dirty="0" smtClean="0">
                <a:solidFill>
                  <a:srgbClr val="00B0F0"/>
                </a:solidFill>
              </a:rPr>
              <a:t>才人</a:t>
            </a:r>
            <a:r>
              <a:rPr lang="en-US" altLang="ko-KR" sz="2800" dirty="0" smtClean="0">
                <a:solidFill>
                  <a:srgbClr val="00B0F0"/>
                </a:solidFill>
              </a:rPr>
              <a:t>), </a:t>
            </a:r>
            <a:r>
              <a:rPr lang="ko-KR" altLang="en-US" sz="2800" dirty="0" smtClean="0">
                <a:solidFill>
                  <a:srgbClr val="00B0F0"/>
                </a:solidFill>
              </a:rPr>
              <a:t>광대</a:t>
            </a:r>
            <a:r>
              <a:rPr lang="en-US" altLang="ko-KR" sz="2800" dirty="0" smtClean="0">
                <a:solidFill>
                  <a:srgbClr val="00B0F0"/>
                </a:solidFill>
              </a:rPr>
              <a:t>(</a:t>
            </a:r>
            <a:r>
              <a:rPr lang="ko-KR" altLang="en-US" sz="2800" dirty="0" smtClean="0">
                <a:solidFill>
                  <a:srgbClr val="00B0F0"/>
                </a:solidFill>
              </a:rPr>
              <a:t>廣大</a:t>
            </a:r>
            <a:r>
              <a:rPr lang="en-US" altLang="ko-KR" sz="2800" dirty="0" smtClean="0">
                <a:solidFill>
                  <a:srgbClr val="00B0F0"/>
                </a:solidFill>
              </a:rPr>
              <a:t>) – </a:t>
            </a:r>
            <a:r>
              <a:rPr lang="ko-KR" altLang="en-US" sz="2800" dirty="0" smtClean="0">
                <a:solidFill>
                  <a:srgbClr val="00B0F0"/>
                </a:solidFill>
              </a:rPr>
              <a:t>전문적 연희자</a:t>
            </a:r>
            <a:endParaRPr lang="en-US" altLang="ko-KR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/>
              <a:t>북방유목민 계통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楊水尺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거란족</a:t>
            </a:r>
            <a:r>
              <a:rPr lang="en-US" altLang="ko-KR" sz="2400" dirty="0" smtClean="0"/>
              <a:t>, </a:t>
            </a:r>
            <a:r>
              <a:rPr lang="ko-KR" altLang="en-US" sz="2400" dirty="0" smtClean="0">
                <a:ea typeface="굴림"/>
              </a:rPr>
              <a:t>달단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타타르인</a:t>
            </a:r>
            <a:r>
              <a:rPr lang="en-US" altLang="ko-KR" sz="24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/>
              <a:t>재승 계통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거사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승광대</a:t>
            </a:r>
            <a:r>
              <a:rPr lang="ko-KR" altLang="en-US" sz="2400" dirty="0" smtClean="0"/>
              <a:t> 등 </a:t>
            </a:r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/>
              <a:t>서역 계통</a:t>
            </a:r>
            <a:endParaRPr lang="en-US" altLang="ko-KR" sz="2400" dirty="0" smtClean="0"/>
          </a:p>
          <a:p>
            <a:pPr>
              <a:buFont typeface="Wingdings" pitchFamily="2" charset="2"/>
              <a:buChar char="Ø"/>
            </a:pPr>
            <a:endParaRPr lang="en-US" altLang="ko-KR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400" dirty="0" err="1" smtClean="0">
                <a:solidFill>
                  <a:srgbClr val="7030A0"/>
                </a:solidFill>
              </a:rPr>
              <a:t>楊水尺</a:t>
            </a:r>
            <a:r>
              <a:rPr lang="ko-KR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 smtClean="0">
                <a:solidFill>
                  <a:srgbClr val="7030A0"/>
                </a:solidFill>
              </a:rPr>
              <a:t>: </a:t>
            </a:r>
            <a:r>
              <a:rPr lang="ko-KR" altLang="en-US" sz="2400" dirty="0" smtClean="0">
                <a:solidFill>
                  <a:srgbClr val="7030A0"/>
                </a:solidFill>
              </a:rPr>
              <a:t>후삼국시대부터 고려시대에 걸쳐 떠돌아다니면서 천업에 종사하던 무리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  <a:r>
              <a:rPr lang="ko-KR" altLang="en-US" sz="2400" dirty="0" smtClean="0">
                <a:solidFill>
                  <a:srgbClr val="7030A0"/>
                </a:solidFill>
              </a:rPr>
              <a:t>북방유목민이나 귀화인의 후예로 보인다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US" altLang="ko-KR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rgbClr val="7030A0"/>
                </a:solidFill>
              </a:rPr>
              <a:t>“</a:t>
            </a:r>
            <a:r>
              <a:rPr lang="ko-KR" altLang="en-US" sz="2400" dirty="0" smtClean="0">
                <a:solidFill>
                  <a:srgbClr val="7030A0"/>
                </a:solidFill>
              </a:rPr>
              <a:t>사냥과 고리버들 제품을 만드는 것을 업으로 삼아</a:t>
            </a:r>
            <a:r>
              <a:rPr lang="en-US" altLang="ko-KR" sz="2400" dirty="0" smtClean="0">
                <a:solidFill>
                  <a:srgbClr val="7030A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7030A0"/>
                </a:solidFill>
              </a:rPr>
              <a:t>편호의</a:t>
            </a:r>
            <a:r>
              <a:rPr lang="ko-KR" altLang="en-US" sz="2400" dirty="0" smtClean="0">
                <a:solidFill>
                  <a:srgbClr val="7030A0"/>
                </a:solidFill>
              </a:rPr>
              <a:t> 백성과 다르다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  <a:r>
              <a:rPr lang="ko-KR" altLang="en-US" sz="2400" dirty="0" smtClean="0">
                <a:solidFill>
                  <a:srgbClr val="7030A0"/>
                </a:solidFill>
              </a:rPr>
              <a:t>이를 백정이라 부르는데</a:t>
            </a:r>
            <a:r>
              <a:rPr lang="en-US" altLang="ko-KR" sz="2400" dirty="0" smtClean="0">
                <a:solidFill>
                  <a:srgbClr val="7030A0"/>
                </a:solidFill>
              </a:rPr>
              <a:t>, </a:t>
            </a:r>
            <a:r>
              <a:rPr lang="ko-KR" altLang="en-US" sz="2400" dirty="0" smtClean="0">
                <a:solidFill>
                  <a:srgbClr val="7030A0"/>
                </a:solidFill>
              </a:rPr>
              <a:t>곧 前朝</a:t>
            </a:r>
            <a:r>
              <a:rPr lang="en-US" altLang="ko-KR" sz="2400" dirty="0" smtClean="0">
                <a:solidFill>
                  <a:srgbClr val="7030A0"/>
                </a:solidFill>
              </a:rPr>
              <a:t>(</a:t>
            </a:r>
            <a:r>
              <a:rPr lang="ko-KR" altLang="en-US" sz="2400" dirty="0" smtClean="0">
                <a:solidFill>
                  <a:srgbClr val="7030A0"/>
                </a:solidFill>
              </a:rPr>
              <a:t>고려</a:t>
            </a:r>
            <a:r>
              <a:rPr lang="en-US" altLang="ko-KR" sz="2400" dirty="0" smtClean="0">
                <a:solidFill>
                  <a:srgbClr val="7030A0"/>
                </a:solidFill>
              </a:rPr>
              <a:t>)</a:t>
            </a:r>
            <a:r>
              <a:rPr lang="ko-KR" altLang="en-US" sz="2400" dirty="0" smtClean="0">
                <a:solidFill>
                  <a:srgbClr val="7030A0"/>
                </a:solidFill>
              </a:rPr>
              <a:t>의  양수척이다</a:t>
            </a:r>
            <a:r>
              <a:rPr lang="en-US" altLang="ko-KR" sz="2400" dirty="0" smtClean="0">
                <a:solidFill>
                  <a:srgbClr val="7030A0"/>
                </a:solidFill>
              </a:rPr>
              <a:t>.”(</a:t>
            </a:r>
            <a:r>
              <a:rPr lang="ko-KR" altLang="en-US" sz="2400" dirty="0" smtClean="0">
                <a:solidFill>
                  <a:srgbClr val="7030A0"/>
                </a:solidFill>
              </a:rPr>
              <a:t>세조실록</a:t>
            </a:r>
            <a:r>
              <a:rPr lang="en-US" altLang="ko-KR" sz="2400" dirty="0" smtClean="0">
                <a:solidFill>
                  <a:srgbClr val="7030A0"/>
                </a:solidFill>
              </a:rPr>
              <a:t>)</a:t>
            </a:r>
            <a:endParaRPr lang="ko-KR" altLang="en-US" sz="2400" dirty="0" smtClean="0">
              <a:solidFill>
                <a:srgbClr val="7030A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ko-KR" altLang="en-US" sz="2400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14282" y="500042"/>
            <a:ext cx="8715436" cy="5722958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8000" dirty="0" smtClean="0"/>
              <a:t>재승 계통의 승려 </a:t>
            </a:r>
            <a:r>
              <a:rPr lang="en-US" altLang="ko-KR" sz="8000" dirty="0" smtClean="0"/>
              <a:t>: </a:t>
            </a:r>
            <a:r>
              <a:rPr lang="ko-KR" altLang="en-US" sz="8000" dirty="0" smtClean="0"/>
              <a:t>사당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거사</a:t>
            </a:r>
            <a:r>
              <a:rPr lang="en-US" altLang="ko-KR" sz="8000" dirty="0" smtClean="0"/>
              <a:t>, </a:t>
            </a:r>
            <a:r>
              <a:rPr lang="ko-KR" altLang="en-US" sz="8000" dirty="0" err="1" smtClean="0"/>
              <a:t>승광대</a:t>
            </a:r>
            <a:r>
              <a:rPr lang="ko-KR" altLang="en-US" sz="8000" dirty="0" smtClean="0"/>
              <a:t> 등</a:t>
            </a:r>
            <a:r>
              <a:rPr lang="en-US" altLang="ko-KR" sz="8000" dirty="0" smtClean="0"/>
              <a:t>.</a:t>
            </a:r>
          </a:p>
          <a:p>
            <a:pPr>
              <a:buNone/>
            </a:pPr>
            <a:endParaRPr lang="en-US" altLang="ko-KR" sz="8000" dirty="0" smtClean="0"/>
          </a:p>
          <a:p>
            <a:pPr>
              <a:buNone/>
            </a:pPr>
            <a:r>
              <a:rPr lang="ko-KR" altLang="en-US" sz="8000" dirty="0" smtClean="0"/>
              <a:t>◎</a:t>
            </a:r>
            <a:r>
              <a:rPr lang="ko-KR" altLang="en-US" sz="8000" dirty="0" err="1" smtClean="0"/>
              <a:t>이긍익</a:t>
            </a:r>
            <a:r>
              <a:rPr lang="en-US" altLang="ko-KR" sz="8000" dirty="0" smtClean="0"/>
              <a:t>(1736~1806) &lt;</a:t>
            </a:r>
            <a:r>
              <a:rPr lang="ko-KR" altLang="en-US" sz="8000" dirty="0" smtClean="0"/>
              <a:t>연려실기술</a:t>
            </a:r>
            <a:r>
              <a:rPr lang="en-US" altLang="ko-KR" sz="8000" dirty="0" smtClean="0"/>
              <a:t>&gt; : “</a:t>
            </a:r>
            <a:r>
              <a:rPr lang="ko-KR" altLang="en-US" sz="8000" dirty="0" err="1" smtClean="0"/>
              <a:t>比丘僧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比丘尼</a:t>
            </a:r>
            <a:r>
              <a:rPr lang="en-US" altLang="ko-KR" sz="8000" dirty="0" smtClean="0"/>
              <a:t>, </a:t>
            </a:r>
            <a:r>
              <a:rPr lang="ko-KR" altLang="en-US" sz="8000" dirty="0" err="1" smtClean="0"/>
              <a:t>우바새</a:t>
            </a:r>
            <a:r>
              <a:rPr lang="en-US" altLang="ko-KR" sz="8000" dirty="0" smtClean="0"/>
              <a:t>(</a:t>
            </a:r>
            <a:r>
              <a:rPr lang="ko-KR" altLang="en-US" sz="8000" dirty="0" err="1" smtClean="0"/>
              <a:t>優婆塞</a:t>
            </a:r>
            <a:r>
              <a:rPr lang="en-US" altLang="ko-KR" sz="8000" dirty="0" smtClean="0"/>
              <a:t>), </a:t>
            </a:r>
            <a:r>
              <a:rPr lang="ko-KR" altLang="en-US" sz="8000" dirty="0" err="1" smtClean="0"/>
              <a:t>우바이</a:t>
            </a:r>
            <a:r>
              <a:rPr lang="en-US" altLang="ko-KR" sz="8000" dirty="0" smtClean="0"/>
              <a:t>(</a:t>
            </a:r>
            <a:r>
              <a:rPr lang="ko-KR" altLang="en-US" sz="8000" dirty="0" err="1" smtClean="0"/>
              <a:t>優婆夷</a:t>
            </a:r>
            <a:r>
              <a:rPr lang="en-US" altLang="ko-KR" sz="8000" dirty="0" smtClean="0"/>
              <a:t>)</a:t>
            </a:r>
            <a:r>
              <a:rPr lang="ko-KR" altLang="en-US" sz="8000" dirty="0" smtClean="0"/>
              <a:t>를 四衆이라 일컫는다</a:t>
            </a:r>
            <a:r>
              <a:rPr lang="en-US" altLang="ko-KR" sz="8000" dirty="0" smtClean="0"/>
              <a:t>. </a:t>
            </a:r>
            <a:r>
              <a:rPr lang="ko-KR" altLang="en-US" sz="8000" dirty="0" smtClean="0"/>
              <a:t>우리나라 풍속에 </a:t>
            </a:r>
            <a:r>
              <a:rPr lang="ko-KR" altLang="en-US" sz="8000" dirty="0" err="1" smtClean="0"/>
              <a:t>우바새를</a:t>
            </a:r>
            <a:r>
              <a:rPr lang="ko-KR" altLang="en-US" sz="8000" dirty="0" smtClean="0"/>
              <a:t> 거사라 부르고 </a:t>
            </a:r>
            <a:r>
              <a:rPr lang="ko-KR" altLang="en-US" sz="8000" dirty="0" err="1" smtClean="0"/>
              <a:t>우바이를</a:t>
            </a:r>
            <a:r>
              <a:rPr lang="ko-KR" altLang="en-US" sz="8000" dirty="0" smtClean="0"/>
              <a:t> 사당이라 부른다 ” </a:t>
            </a:r>
          </a:p>
          <a:p>
            <a:pPr>
              <a:buNone/>
            </a:pPr>
            <a:endParaRPr lang="en-US" altLang="ko-KR" sz="8000" dirty="0" smtClean="0"/>
          </a:p>
          <a:p>
            <a:pPr>
              <a:buNone/>
            </a:pPr>
            <a:r>
              <a:rPr lang="ko-KR" altLang="en-US" sz="8000" dirty="0" smtClean="0"/>
              <a:t>◎</a:t>
            </a:r>
            <a:r>
              <a:rPr lang="ko-KR" altLang="en-US" sz="8000" dirty="0" err="1" smtClean="0"/>
              <a:t>이덕무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&lt;</a:t>
            </a:r>
            <a:r>
              <a:rPr lang="ko-KR" altLang="en-US" sz="8000" dirty="0" err="1" smtClean="0"/>
              <a:t>觀僧戱</a:t>
            </a:r>
            <a:r>
              <a:rPr lang="en-US" altLang="ko-KR" sz="8000" dirty="0" smtClean="0"/>
              <a:t>&gt; : </a:t>
            </a:r>
            <a:r>
              <a:rPr lang="ko-KR" altLang="en-US" sz="8000" dirty="0" smtClean="0"/>
              <a:t>중의 무리 </a:t>
            </a:r>
            <a:r>
              <a:rPr lang="ko-KR" altLang="en-US" sz="8000" dirty="0" err="1" smtClean="0"/>
              <a:t>십수명이</a:t>
            </a:r>
            <a:r>
              <a:rPr lang="ko-KR" altLang="en-US" sz="8000" dirty="0" smtClean="0"/>
              <a:t> 깃발을 들고 북을 둥둥 울리며 때때로 마을 안에 들어와 입으로 염불을 외고 발 구르고 춤추면서 속인의 이목을 현혹시켜 미곡을 요구하니 족히 한번의 웃음거리가 된다</a:t>
            </a:r>
            <a:r>
              <a:rPr lang="en-US" altLang="ko-KR" sz="8000" dirty="0" smtClean="0"/>
              <a:t>. </a:t>
            </a:r>
            <a:r>
              <a:rPr lang="ko-KR" altLang="en-US" sz="8000" dirty="0" smtClean="0"/>
              <a:t>시 한 수를 지었으니 대개 실상을 기록한 것이다</a:t>
            </a:r>
            <a:r>
              <a:rPr lang="en-US" altLang="ko-KR" sz="8000" dirty="0" smtClean="0"/>
              <a:t>. </a:t>
            </a:r>
          </a:p>
          <a:p>
            <a:pPr>
              <a:buNone/>
            </a:pPr>
            <a:endParaRPr lang="en-US" altLang="ko-KR" sz="8000" dirty="0" smtClean="0"/>
          </a:p>
          <a:p>
            <a:pPr>
              <a:buNone/>
            </a:pPr>
            <a:r>
              <a:rPr lang="en-US" altLang="ko-KR" sz="8000" dirty="0" smtClean="0"/>
              <a:t>◎</a:t>
            </a:r>
            <a:r>
              <a:rPr lang="ko-KR" altLang="en-US" sz="8000" dirty="0" err="1" smtClean="0"/>
              <a:t>이능화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: “</a:t>
            </a:r>
            <a:r>
              <a:rPr lang="ko-KR" altLang="en-US" sz="8000" dirty="0" smtClean="0"/>
              <a:t>항간에 전하는 말에 의하면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사당은 사노비에서 비롯되었는데</a:t>
            </a:r>
            <a:r>
              <a:rPr lang="en-US" altLang="ko-KR" sz="8000" dirty="0" smtClean="0"/>
              <a:t>, </a:t>
            </a:r>
            <a:r>
              <a:rPr lang="ko-KR" altLang="en-US" sz="8000" dirty="0" err="1" smtClean="0"/>
              <a:t>안성군의</a:t>
            </a:r>
            <a:r>
              <a:rPr lang="ko-KR" altLang="en-US" sz="8000" dirty="0" smtClean="0"/>
              <a:t> </a:t>
            </a:r>
            <a:r>
              <a:rPr lang="ko-KR" altLang="en-US" sz="8000" dirty="0" err="1" smtClean="0"/>
              <a:t>청룡사가</a:t>
            </a:r>
            <a:r>
              <a:rPr lang="ko-KR" altLang="en-US" sz="8000" dirty="0" smtClean="0"/>
              <a:t> 그 본거지라고 한다</a:t>
            </a:r>
            <a:r>
              <a:rPr lang="en-US" altLang="ko-KR" sz="8000" dirty="0" smtClean="0"/>
              <a:t>. </a:t>
            </a:r>
            <a:r>
              <a:rPr lang="ko-KR" altLang="en-US" sz="8000" dirty="0" smtClean="0"/>
              <a:t>그래서 남녀 사당이 중을 대하게 되면 반드시 공경하고 예를 행하여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마치 노비가 상전을 섬기듯 한다</a:t>
            </a:r>
            <a:r>
              <a:rPr lang="en-US" altLang="ko-KR" sz="8000" dirty="0" smtClean="0"/>
              <a:t>.”</a:t>
            </a:r>
            <a:r>
              <a:rPr lang="ko-KR" altLang="en-US" sz="8000" dirty="0" smtClean="0"/>
              <a:t>　 </a:t>
            </a:r>
          </a:p>
          <a:p>
            <a:pPr>
              <a:buNone/>
            </a:pPr>
            <a:r>
              <a:rPr lang="ko-KR" altLang="en-US" sz="8000" dirty="0" smtClean="0"/>
              <a:t>    사당패는 절에서 내준 부적을 다니며 팔며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수입의 일부를 절에 바친다</a:t>
            </a:r>
            <a:r>
              <a:rPr lang="en-US" altLang="ko-KR" sz="8000" dirty="0" smtClean="0"/>
              <a:t>. </a:t>
            </a:r>
            <a:r>
              <a:rPr lang="ko-KR" altLang="en-US" sz="8000" dirty="0" err="1" smtClean="0"/>
              <a:t>사종</a:t>
            </a:r>
            <a:r>
              <a:rPr lang="en-US" altLang="ko-KR" sz="8000" dirty="0" smtClean="0"/>
              <a:t>(</a:t>
            </a:r>
            <a:r>
              <a:rPr lang="ko-KR" altLang="en-US" sz="8000" dirty="0" err="1" smtClean="0"/>
              <a:t>四種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: </a:t>
            </a:r>
            <a:r>
              <a:rPr lang="ko-KR" altLang="en-US" sz="8000" dirty="0" smtClean="0"/>
              <a:t>아미타를 생각하여 떼어주는 </a:t>
            </a:r>
            <a:r>
              <a:rPr lang="ko-KR" altLang="en-US" sz="8000" dirty="0" err="1" smtClean="0"/>
              <a:t>공양불</a:t>
            </a:r>
            <a:r>
              <a:rPr lang="en-US" altLang="ko-KR" sz="8000" dirty="0" smtClean="0"/>
              <a:t>)</a:t>
            </a:r>
            <a:r>
              <a:rPr lang="ko-KR" altLang="en-US" sz="8000" dirty="0" smtClean="0"/>
              <a:t>이란 명목으로</a:t>
            </a:r>
            <a:r>
              <a:rPr lang="en-US" altLang="ko-KR" sz="8000" dirty="0" smtClean="0"/>
              <a:t>... </a:t>
            </a:r>
          </a:p>
          <a:p>
            <a:pPr>
              <a:buNone/>
            </a:pPr>
            <a:r>
              <a:rPr lang="ko-KR" altLang="en-US" sz="8000" dirty="0" smtClean="0"/>
              <a:t/>
            </a:r>
            <a:br>
              <a:rPr lang="ko-KR" altLang="en-US" sz="8000" dirty="0" smtClean="0"/>
            </a:br>
            <a:endParaRPr lang="ko-KR" altLang="en-US" sz="80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/>
            </a:r>
            <a:br>
              <a:rPr lang="ko-KR" altLang="en-US" sz="3600" dirty="0" smtClean="0"/>
            </a:br>
            <a:endParaRPr lang="ko-KR" altLang="en-US" sz="36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428604"/>
            <a:ext cx="9144000" cy="5727721"/>
          </a:xfrm>
        </p:spPr>
        <p:txBody>
          <a:bodyPr/>
          <a:lstStyle/>
          <a:p>
            <a:r>
              <a:rPr lang="ko-KR" altLang="en-US" sz="2000" dirty="0" smtClean="0"/>
              <a:t>유랑예인집단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남사당패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사당패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대광대패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솟대쟁이패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초라니패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풍각쟁이패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광대패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걸립패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중매구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굿중패</a:t>
            </a:r>
            <a:r>
              <a:rPr lang="ko-KR" altLang="en-US" sz="2000" dirty="0" smtClean="0"/>
              <a:t> 등 다양한 명칭의 유랑예인집단이 있었다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세습무계 </a:t>
            </a:r>
            <a:r>
              <a:rPr lang="ko-KR" altLang="en-US" sz="2000" dirty="0" err="1" smtClean="0"/>
              <a:t>巫夫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재인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곡예를 하면서 巫樂을 연주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광대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소리광대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줄광대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어릿광대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고사광대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선증애꾼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선굿창부</a:t>
            </a:r>
            <a:r>
              <a:rPr lang="en-US" altLang="ko-KR" sz="20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화랑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전적으로 巫樂을 연주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r>
              <a:rPr lang="ko-KR" altLang="en-US" sz="2000" dirty="0" smtClean="0"/>
              <a:t>북방 유목민 계통의 수척과 반인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泮人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성균관에 속해 있던 천민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주로 쇠고기 장사를 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인형극과 가면극이 주된 공연 종목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pPr algn="just"/>
            <a:r>
              <a:rPr lang="ko-KR" altLang="en-US" dirty="0" smtClean="0">
                <a:solidFill>
                  <a:srgbClr val="00B0F0"/>
                </a:solidFill>
              </a:rPr>
              <a:t>공간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515352" cy="49377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b="1" dirty="0" smtClean="0"/>
              <a:t>원형극장 </a:t>
            </a:r>
            <a:r>
              <a:rPr lang="en-US" altLang="ko-KR" b="1" dirty="0" smtClean="0"/>
              <a:t>(theatre-in-the-round)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관객석보다 높거나 또는 지면과 같은 높이에 마련된 연기 공간을 관객들이 완전히 둘러싸고 있는 형태의 극장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관객과 배우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무대와 객석의 소통을 원활하게 하는 구조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그리스 고전극에서 발전했으며 고대 그리스인의 의식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儀式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그 기원을 찾을 수 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3707</TotalTime>
  <Words>1947</Words>
  <Application>Microsoft Office PowerPoint</Application>
  <PresentationFormat>화면 슬라이드 쇼(4:3)</PresentationFormat>
  <Paragraphs>350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원본</vt:lpstr>
      <vt:lpstr>전통연희론</vt:lpstr>
      <vt:lpstr>과제</vt:lpstr>
      <vt:lpstr>굿, 놀이, 연희, 공연</vt:lpstr>
      <vt:lpstr>주요 구성 요소</vt:lpstr>
      <vt:lpstr>슬라이드 5</vt:lpstr>
      <vt:lpstr>슬라이드 6</vt:lpstr>
      <vt:lpstr>슬라이드 7</vt:lpstr>
      <vt:lpstr>슬라이드 8</vt:lpstr>
      <vt:lpstr>공간</vt:lpstr>
      <vt:lpstr>슬라이드 10</vt:lpstr>
      <vt:lpstr>관객</vt:lpstr>
      <vt:lpstr>연출가</vt:lpstr>
      <vt:lpstr>전통연희와 근대극의 차이</vt:lpstr>
      <vt:lpstr>슬라이드 14</vt:lpstr>
      <vt:lpstr>고구려의 전통연희</vt:lpstr>
      <vt:lpstr>슬라이드 16</vt:lpstr>
      <vt:lpstr>슬라이드 17</vt:lpstr>
      <vt:lpstr>슬라이드 18</vt:lpstr>
      <vt:lpstr>儺禮</vt:lpstr>
      <vt:lpstr>조선의 전통연희</vt:lpstr>
      <vt:lpstr>               최치원, &lt;鄕樂雜詠&gt;  五首</vt:lpstr>
      <vt:lpstr>月顚  </vt:lpstr>
      <vt:lpstr>大面  </vt:lpstr>
      <vt:lpstr>束毒  </vt:lpstr>
      <vt:lpstr>狻猊 </vt:lpstr>
      <vt:lpstr>무형문화재 지정종목</vt:lpstr>
      <vt:lpstr>무용</vt:lpstr>
      <vt:lpstr>연극</vt:lpstr>
      <vt:lpstr>놀이</vt:lpstr>
      <vt:lpstr>의식</vt:lpstr>
      <vt:lpstr>무예</vt:lpstr>
    </vt:vector>
  </TitlesOfParts>
  <Company>kor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판소리와 창극의 세계</dc:title>
  <dc:creator>k</dc:creator>
  <cp:lastModifiedBy>admin</cp:lastModifiedBy>
  <cp:revision>621</cp:revision>
  <dcterms:created xsi:type="dcterms:W3CDTF">2008-03-04T12:01:08Z</dcterms:created>
  <dcterms:modified xsi:type="dcterms:W3CDTF">2014-09-18T02:32:05Z</dcterms:modified>
</cp:coreProperties>
</file>