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9"/>
  </p:notesMasterIdLst>
  <p:sldIdLst>
    <p:sldId id="474" r:id="rId2"/>
    <p:sldId id="327" r:id="rId3"/>
    <p:sldId id="329" r:id="rId4"/>
    <p:sldId id="330" r:id="rId5"/>
    <p:sldId id="331" r:id="rId6"/>
    <p:sldId id="332" r:id="rId7"/>
    <p:sldId id="334" r:id="rId8"/>
    <p:sldId id="336" r:id="rId9"/>
    <p:sldId id="335" r:id="rId10"/>
    <p:sldId id="337" r:id="rId11"/>
    <p:sldId id="338" r:id="rId12"/>
    <p:sldId id="339" r:id="rId13"/>
    <p:sldId id="458" r:id="rId14"/>
    <p:sldId id="407" r:id="rId15"/>
    <p:sldId id="408" r:id="rId16"/>
    <p:sldId id="478" r:id="rId17"/>
    <p:sldId id="479" r:id="rId18"/>
    <p:sldId id="411" r:id="rId19"/>
    <p:sldId id="412" r:id="rId20"/>
    <p:sldId id="457" r:id="rId21"/>
    <p:sldId id="482" r:id="rId22"/>
    <p:sldId id="484" r:id="rId23"/>
    <p:sldId id="485" r:id="rId24"/>
    <p:sldId id="486" r:id="rId25"/>
    <p:sldId id="487" r:id="rId26"/>
    <p:sldId id="488" r:id="rId27"/>
    <p:sldId id="48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 autoAdjust="0"/>
    <p:restoredTop sz="93394" autoAdjust="0"/>
  </p:normalViewPr>
  <p:slideViewPr>
    <p:cSldViewPr>
      <p:cViewPr varScale="1">
        <p:scale>
          <a:sx n="123" d="100"/>
          <a:sy n="12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B8C2C-6708-491A-AE31-730E1306B0AE}" type="datetimeFigureOut">
              <a:rPr lang="ko-KR" altLang="en-US" smtClean="0"/>
              <a:pPr/>
              <a:t>2014-09-30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7F100-A254-42DF-B1AC-A369EFD8A9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F3F1F30-9CDC-440D-B16F-EEB9037618E1}" type="datetimeFigureOut">
              <a:rPr lang="ko-KR" altLang="en-US" smtClean="0"/>
              <a:pPr/>
              <a:t>2014-09-30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3F1F30-9CDC-440D-B16F-EEB9037618E1}" type="datetimeFigureOut">
              <a:rPr lang="ko-KR" altLang="en-US" smtClean="0"/>
              <a:pPr/>
              <a:t>2014-09-30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  <a:latin typeface="HY헤드라인M" pitchFamily="18" charset="-127"/>
                <a:ea typeface="HY헤드라인M" pitchFamily="18" charset="-127"/>
              </a:rPr>
              <a:t>굿과 전통연희</a:t>
            </a:r>
            <a:endParaRPr lang="ko-KR" altLang="en-US" dirty="0">
              <a:solidFill>
                <a:srgbClr val="7030A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 descr="D:\새 폴더\파일\설화\한국의 무신도 1-1\1-7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24744"/>
            <a:ext cx="3960440" cy="5256584"/>
          </a:xfrm>
          <a:prstGeom prst="rect">
            <a:avLst/>
          </a:prstGeom>
          <a:noFill/>
        </p:spPr>
      </p:pic>
      <p:pic>
        <p:nvPicPr>
          <p:cNvPr id="7" name="내용 개체 틀 5" descr="삼불제석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124744"/>
            <a:ext cx="4176464" cy="525658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85720" y="714356"/>
            <a:ext cx="8515384" cy="544196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2000" dirty="0" smtClean="0">
                <a:solidFill>
                  <a:srgbClr val="00B0F0"/>
                </a:solidFill>
              </a:rPr>
              <a:t>&lt;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영산할먐</a:t>
            </a:r>
            <a:r>
              <a:rPr lang="ko-KR" altLang="en-US" sz="2000" dirty="0" smtClean="0">
                <a:solidFill>
                  <a:srgbClr val="00B0F0"/>
                </a:solidFill>
              </a:rPr>
              <a:t> 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하라뱜놀이</a:t>
            </a:r>
            <a:r>
              <a:rPr lang="en-US" altLang="ko-KR" sz="2000" dirty="0" smtClean="0">
                <a:solidFill>
                  <a:srgbClr val="00B0F0"/>
                </a:solidFill>
              </a:rPr>
              <a:t>&gt;  </a:t>
            </a:r>
            <a:r>
              <a:rPr lang="ko-KR" altLang="en-US" sz="2000" dirty="0" smtClean="0"/>
              <a:t>황해도 </a:t>
            </a:r>
            <a:r>
              <a:rPr lang="ko-KR" altLang="en-US" sz="2000" dirty="0" err="1" smtClean="0"/>
              <a:t>배연신굿에서</a:t>
            </a:r>
            <a:r>
              <a:rPr lang="ko-KR" altLang="en-US" sz="2000" dirty="0" smtClean="0"/>
              <a:t> 연행</a:t>
            </a:r>
            <a:r>
              <a:rPr lang="en-US" altLang="ko-KR" sz="2000" dirty="0" smtClean="0"/>
              <a:t>.  </a:t>
            </a:r>
            <a:r>
              <a:rPr lang="ko-KR" altLang="en-US" sz="2000" dirty="0" err="1" smtClean="0"/>
              <a:t>영산할먐과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영산하</a:t>
            </a:r>
            <a:endParaRPr lang="en-US" altLang="ko-KR" sz="2000" dirty="0" smtClean="0"/>
          </a:p>
          <a:p>
            <a:pPr marL="514350" indent="-514350">
              <a:buNone/>
            </a:pPr>
            <a:r>
              <a:rPr lang="ko-KR" altLang="en-US" sz="2000" dirty="0" err="1" smtClean="0"/>
              <a:t>라뱜은</a:t>
            </a:r>
            <a:r>
              <a:rPr lang="ko-KR" altLang="en-US" sz="2000" dirty="0" smtClean="0"/>
              <a:t> 배를 지키는 </a:t>
            </a:r>
            <a:r>
              <a:rPr lang="ko-KR" altLang="en-US" sz="2000" dirty="0" err="1" smtClean="0"/>
              <a:t>서낭신</a:t>
            </a:r>
            <a:r>
              <a:rPr lang="en-US" altLang="ko-KR" sz="2000" dirty="0" smtClean="0"/>
              <a:t>. </a:t>
            </a:r>
          </a:p>
          <a:p>
            <a:pPr marL="514350" indent="-514350">
              <a:buNone/>
            </a:pPr>
            <a:r>
              <a:rPr lang="en-US" altLang="ko-KR" sz="2000" dirty="0" smtClean="0">
                <a:solidFill>
                  <a:srgbClr val="00B0F0"/>
                </a:solidFill>
              </a:rPr>
              <a:t>&lt;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탈굿</a:t>
            </a:r>
            <a:r>
              <a:rPr lang="en-US" altLang="ko-KR" sz="2000" dirty="0" smtClean="0">
                <a:solidFill>
                  <a:srgbClr val="00B0F0"/>
                </a:solidFill>
              </a:rPr>
              <a:t>&gt; 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동해안별신굿에서 연행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잡귀를 쫓아내고 동민들의 효도와 부</a:t>
            </a:r>
            <a:endParaRPr lang="en-US" altLang="ko-KR" sz="2000" dirty="0" smtClean="0"/>
          </a:p>
          <a:p>
            <a:pPr marL="514350" indent="-514350">
              <a:buNone/>
            </a:pPr>
            <a:r>
              <a:rPr lang="ko-KR" altLang="en-US" sz="2000" dirty="0" err="1" smtClean="0"/>
              <a:t>부화목을</a:t>
            </a:r>
            <a:r>
              <a:rPr lang="ko-KR" altLang="en-US" sz="2000" dirty="0" smtClean="0"/>
              <a:t> 기원</a:t>
            </a:r>
            <a:r>
              <a:rPr lang="en-US" altLang="ko-KR" sz="2000" dirty="0" smtClean="0"/>
              <a:t>.</a:t>
            </a:r>
          </a:p>
          <a:p>
            <a:pPr marL="514350" indent="-514350">
              <a:buNone/>
            </a:pPr>
            <a:r>
              <a:rPr lang="en-US" altLang="ko-KR" sz="2000" dirty="0" smtClean="0">
                <a:solidFill>
                  <a:srgbClr val="00B0F0"/>
                </a:solidFill>
              </a:rPr>
              <a:t>&lt;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중놀이</a:t>
            </a:r>
            <a:r>
              <a:rPr lang="en-US" altLang="ko-KR" sz="2000" dirty="0" smtClean="0">
                <a:solidFill>
                  <a:srgbClr val="00B0F0"/>
                </a:solidFill>
              </a:rPr>
              <a:t>&gt; 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황해도굿에서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제석굿이</a:t>
            </a:r>
            <a:r>
              <a:rPr lang="ko-KR" altLang="en-US" sz="2000" dirty="0" smtClean="0"/>
              <a:t> 끝난 뒤 무당과 </a:t>
            </a:r>
            <a:r>
              <a:rPr lang="ko-KR" altLang="en-US" sz="2000" dirty="0" err="1" smtClean="0"/>
              <a:t>장고잽이가</a:t>
            </a:r>
            <a:r>
              <a:rPr lang="ko-KR" altLang="en-US" sz="2000" dirty="0" smtClean="0"/>
              <a:t> 재담을</a:t>
            </a:r>
            <a:endParaRPr lang="en-US" altLang="ko-KR" sz="2000" dirty="0" smtClean="0"/>
          </a:p>
          <a:p>
            <a:pPr marL="514350" indent="-514350">
              <a:buNone/>
            </a:pPr>
            <a:r>
              <a:rPr lang="ko-KR" altLang="en-US" sz="2000" dirty="0" smtClean="0"/>
              <a:t>주고받으며 연행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세속을 탐하는 중을 풍자</a:t>
            </a:r>
            <a:r>
              <a:rPr lang="en-US" altLang="ko-KR" sz="2000" dirty="0" smtClean="0"/>
              <a:t>.</a:t>
            </a:r>
          </a:p>
          <a:p>
            <a:pPr marL="514350" indent="-514350">
              <a:buNone/>
            </a:pPr>
            <a:r>
              <a:rPr lang="en-US" altLang="ko-KR" sz="2000" dirty="0" smtClean="0">
                <a:solidFill>
                  <a:srgbClr val="00B0F0"/>
                </a:solidFill>
              </a:rPr>
              <a:t>&lt;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소당애기씨놀이</a:t>
            </a:r>
            <a:r>
              <a:rPr lang="en-US" altLang="ko-KR" sz="2000" dirty="0" smtClean="0">
                <a:solidFill>
                  <a:srgbClr val="00B0F0"/>
                </a:solidFill>
              </a:rPr>
              <a:t>&gt; 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황해도 </a:t>
            </a:r>
            <a:r>
              <a:rPr lang="ko-KR" altLang="en-US" sz="2000" dirty="0" err="1" smtClean="0"/>
              <a:t>배연신굿에서</a:t>
            </a:r>
            <a:r>
              <a:rPr lang="ko-KR" altLang="en-US" sz="2000" dirty="0" smtClean="0"/>
              <a:t> 연행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비린 것을 받지 않는 소</a:t>
            </a:r>
            <a:endParaRPr lang="en-US" altLang="ko-KR" sz="2000" dirty="0" smtClean="0"/>
          </a:p>
          <a:p>
            <a:pPr marL="514350" indent="-514350">
              <a:buNone/>
            </a:pPr>
            <a:r>
              <a:rPr lang="ko-KR" altLang="en-US" sz="2000" dirty="0" err="1" smtClean="0"/>
              <a:t>당제석굿을</a:t>
            </a:r>
            <a:r>
              <a:rPr lang="ko-KR" altLang="en-US" sz="2000" dirty="0" smtClean="0"/>
              <a:t> 한 뒤 배를 지키는 처녀신 </a:t>
            </a:r>
            <a:r>
              <a:rPr lang="ko-KR" altLang="en-US" sz="2000" dirty="0" err="1" smtClean="0"/>
              <a:t>소당애기씨를</a:t>
            </a:r>
            <a:r>
              <a:rPr lang="ko-KR" altLang="en-US" sz="2000" dirty="0" smtClean="0"/>
              <a:t> 극적으로 표현</a:t>
            </a:r>
            <a:r>
              <a:rPr lang="en-US" altLang="ko-KR" sz="2000" dirty="0" smtClean="0"/>
              <a:t>.</a:t>
            </a:r>
          </a:p>
          <a:p>
            <a:pPr marL="514350" indent="-514350">
              <a:buNone/>
            </a:pPr>
            <a:r>
              <a:rPr lang="en-US" altLang="ko-KR" sz="2000" dirty="0" smtClean="0">
                <a:solidFill>
                  <a:srgbClr val="00B0F0"/>
                </a:solidFill>
              </a:rPr>
              <a:t>&lt;</a:t>
            </a:r>
            <a:r>
              <a:rPr lang="ko-KR" altLang="en-US" sz="2000" dirty="0" smtClean="0">
                <a:solidFill>
                  <a:srgbClr val="00B0F0"/>
                </a:solidFill>
              </a:rPr>
              <a:t> 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중광대</a:t>
            </a:r>
            <a:r>
              <a:rPr lang="en-US" altLang="ko-KR" sz="2000" dirty="0" smtClean="0">
                <a:solidFill>
                  <a:srgbClr val="00B0F0"/>
                </a:solidFill>
              </a:rPr>
              <a:t>&gt;  </a:t>
            </a:r>
            <a:r>
              <a:rPr lang="ko-KR" altLang="en-US" sz="2000" dirty="0" smtClean="0"/>
              <a:t>거제도 별신굿에서 </a:t>
            </a:r>
            <a:r>
              <a:rPr lang="ko-KR" altLang="en-US" sz="2000" dirty="0" err="1" smtClean="0"/>
              <a:t>제석굿이</a:t>
            </a:r>
            <a:r>
              <a:rPr lang="ko-KR" altLang="en-US" sz="2000" dirty="0" smtClean="0"/>
              <a:t> 끝난 후 </a:t>
            </a:r>
            <a:r>
              <a:rPr lang="ko-KR" altLang="en-US" sz="2000" dirty="0" err="1" smtClean="0"/>
              <a:t>화랭이들에</a:t>
            </a:r>
            <a:r>
              <a:rPr lang="ko-KR" altLang="en-US" sz="2000" dirty="0" smtClean="0"/>
              <a:t> 의해 연행</a:t>
            </a:r>
            <a:r>
              <a:rPr lang="en-US" altLang="ko-KR" sz="2000" dirty="0" smtClean="0"/>
              <a:t>.</a:t>
            </a:r>
          </a:p>
          <a:p>
            <a:pPr marL="514350" indent="-514350">
              <a:buNone/>
            </a:pPr>
            <a:r>
              <a:rPr lang="ko-KR" altLang="en-US" sz="2000" dirty="0" smtClean="0"/>
              <a:t>중의 파계과정을 놀이화</a:t>
            </a:r>
            <a:r>
              <a:rPr lang="en-US" altLang="ko-KR" sz="2000" dirty="0" smtClean="0"/>
              <a:t>.</a:t>
            </a:r>
          </a:p>
          <a:p>
            <a:pPr marL="514350" indent="-514350">
              <a:buNone/>
            </a:pPr>
            <a:r>
              <a:rPr lang="en-US" altLang="ko-KR" sz="2000" dirty="0" smtClean="0">
                <a:solidFill>
                  <a:srgbClr val="00B0F0"/>
                </a:solidFill>
              </a:rPr>
              <a:t>&lt;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도산말명에</a:t>
            </a:r>
            <a:r>
              <a:rPr lang="ko-KR" altLang="en-US" sz="2000" dirty="0" smtClean="0">
                <a:solidFill>
                  <a:srgbClr val="00B0F0"/>
                </a:solidFill>
              </a:rPr>
              <a:t> 방아놀이</a:t>
            </a:r>
            <a:r>
              <a:rPr lang="en-US" altLang="ko-KR" sz="2000" dirty="0" smtClean="0">
                <a:solidFill>
                  <a:srgbClr val="00B0F0"/>
                </a:solidFill>
              </a:rPr>
              <a:t>&gt; 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황해도 </a:t>
            </a:r>
            <a:r>
              <a:rPr lang="ko-KR" altLang="en-US" sz="2000" dirty="0" err="1" smtClean="0"/>
              <a:t>재수굿에서</a:t>
            </a:r>
            <a:r>
              <a:rPr lang="ko-KR" altLang="en-US" sz="2000" dirty="0" smtClean="0"/>
              <a:t> 연행</a:t>
            </a:r>
            <a:r>
              <a:rPr lang="en-US" altLang="ko-KR" sz="2000" dirty="0" smtClean="0"/>
              <a:t>.  </a:t>
            </a:r>
            <a:r>
              <a:rPr lang="ko-KR" altLang="en-US" sz="2000" dirty="0" err="1" smtClean="0"/>
              <a:t>도산말명은</a:t>
            </a:r>
            <a:r>
              <a:rPr lang="ko-KR" altLang="en-US" sz="2000" dirty="0" smtClean="0"/>
              <a:t> 무당이 죽</a:t>
            </a:r>
            <a:endParaRPr lang="en-US" altLang="ko-KR" sz="2000" dirty="0" smtClean="0"/>
          </a:p>
          <a:p>
            <a:pPr marL="514350" indent="-514350">
              <a:buNone/>
            </a:pPr>
            <a:r>
              <a:rPr lang="ko-KR" altLang="en-US" sz="2000" dirty="0" smtClean="0"/>
              <a:t>은 귀신으로 서방을 </a:t>
            </a:r>
            <a:r>
              <a:rPr lang="en-US" altLang="ko-KR" sz="2000" dirty="0" smtClean="0"/>
              <a:t>99</a:t>
            </a:r>
            <a:r>
              <a:rPr lang="ko-KR" altLang="en-US" sz="2000" dirty="0" smtClean="0"/>
              <a:t>명 얻고 또 시집 가는 바람둥이</a:t>
            </a:r>
            <a:r>
              <a:rPr lang="en-US" altLang="ko-KR" sz="2000" dirty="0" smtClean="0"/>
              <a:t>.</a:t>
            </a:r>
          </a:p>
          <a:p>
            <a:pPr marL="514350" indent="-514350">
              <a:buNone/>
            </a:pPr>
            <a:r>
              <a:rPr lang="en-US" altLang="ko-KR" sz="2000" dirty="0" smtClean="0">
                <a:solidFill>
                  <a:srgbClr val="00B0F0"/>
                </a:solidFill>
              </a:rPr>
              <a:t>&lt;</a:t>
            </a:r>
            <a:r>
              <a:rPr lang="ko-KR" altLang="en-US" sz="2000" dirty="0" smtClean="0">
                <a:solidFill>
                  <a:srgbClr val="00B0F0"/>
                </a:solidFill>
              </a:rPr>
              <a:t>방아놀이</a:t>
            </a:r>
            <a:r>
              <a:rPr lang="en-US" altLang="ko-KR" sz="2000" dirty="0" smtClean="0">
                <a:solidFill>
                  <a:srgbClr val="00B0F0"/>
                </a:solidFill>
              </a:rPr>
              <a:t>&gt;  </a:t>
            </a:r>
            <a:r>
              <a:rPr lang="ko-KR" altLang="en-US" sz="2000" dirty="0" smtClean="0"/>
              <a:t>평안도 </a:t>
            </a:r>
            <a:r>
              <a:rPr lang="ko-KR" altLang="en-US" sz="2000" dirty="0" err="1" smtClean="0"/>
              <a:t>제석굿에서</a:t>
            </a:r>
            <a:r>
              <a:rPr lang="ko-KR" altLang="en-US" sz="2000" dirty="0" smtClean="0"/>
              <a:t> 연행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장님놀이를 통해 성적 결합의 주술</a:t>
            </a:r>
            <a:endParaRPr lang="en-US" altLang="ko-KR" sz="2000" dirty="0" smtClean="0"/>
          </a:p>
          <a:p>
            <a:pPr marL="514350" indent="-514350">
              <a:buNone/>
            </a:pPr>
            <a:r>
              <a:rPr lang="ko-KR" altLang="en-US" sz="2000" dirty="0" smtClean="0"/>
              <a:t>성이 잘 드러남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4282" y="857232"/>
            <a:ext cx="8429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&lt;</a:t>
            </a:r>
            <a:r>
              <a:rPr lang="ko-KR" altLang="en-US" dirty="0" err="1" smtClean="0">
                <a:solidFill>
                  <a:srgbClr val="00B0F0"/>
                </a:solidFill>
              </a:rPr>
              <a:t>세경놀이</a:t>
            </a:r>
            <a:r>
              <a:rPr lang="en-US" altLang="ko-KR" dirty="0" smtClean="0">
                <a:solidFill>
                  <a:srgbClr val="00B0F0"/>
                </a:solidFill>
              </a:rPr>
              <a:t>&gt;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제주도에서 연행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세경은 농사의 신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모의농경의례</a:t>
            </a:r>
            <a:r>
              <a:rPr lang="en-US" altLang="ko-KR" dirty="0" smtClean="0"/>
              <a:t>+</a:t>
            </a:r>
            <a:r>
              <a:rPr lang="ko-KR" altLang="en-US" dirty="0" smtClean="0"/>
              <a:t>해산모티프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ko-KR" altLang="en-US" dirty="0" err="1" smtClean="0"/>
              <a:t>입춘굿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木牛를 사용하여 씨를 뿌려 농사 짓고 농사를 해치는 새를 사냥</a:t>
            </a:r>
            <a:endParaRPr lang="en-US" altLang="ko-KR" dirty="0" smtClean="0"/>
          </a:p>
          <a:p>
            <a:pPr marL="514350" indent="-514350"/>
            <a:r>
              <a:rPr lang="ko-KR" altLang="en-US" dirty="0" smtClean="0"/>
              <a:t>꾼이 잡는다는 내용에 처첩간 갈등이 곁들여짐</a:t>
            </a:r>
            <a:r>
              <a:rPr lang="en-US" altLang="ko-KR" dirty="0" smtClean="0"/>
              <a:t>.</a:t>
            </a:r>
          </a:p>
          <a:p>
            <a:pPr marL="514350" indent="-514350"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&lt;</a:t>
            </a:r>
            <a:r>
              <a:rPr lang="ko-KR" altLang="en-US" dirty="0" err="1" smtClean="0">
                <a:solidFill>
                  <a:srgbClr val="00B0F0"/>
                </a:solidFill>
              </a:rPr>
              <a:t>도산말명에</a:t>
            </a:r>
            <a:r>
              <a:rPr lang="ko-KR" altLang="en-US" dirty="0" smtClean="0">
                <a:solidFill>
                  <a:srgbClr val="00B0F0"/>
                </a:solidFill>
              </a:rPr>
              <a:t> 방아놀이</a:t>
            </a:r>
            <a:r>
              <a:rPr lang="en-US" altLang="ko-KR" dirty="0" smtClean="0">
                <a:solidFill>
                  <a:srgbClr val="00B0F0"/>
                </a:solidFill>
              </a:rPr>
              <a:t>&gt;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황해도에서 연행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성적인 모티프가 생산과 풍요를 의미</a:t>
            </a:r>
            <a:r>
              <a:rPr lang="en-US" altLang="ko-KR" dirty="0" smtClean="0"/>
              <a:t>.</a:t>
            </a:r>
          </a:p>
          <a:p>
            <a:pPr marL="514350" indent="-514350"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&lt;</a:t>
            </a:r>
            <a:r>
              <a:rPr lang="ko-KR" altLang="en-US" dirty="0" smtClean="0">
                <a:solidFill>
                  <a:srgbClr val="00B0F0"/>
                </a:solidFill>
              </a:rPr>
              <a:t>방아놀이</a:t>
            </a:r>
            <a:r>
              <a:rPr lang="en-US" altLang="ko-KR" dirty="0" smtClean="0">
                <a:solidFill>
                  <a:srgbClr val="00B0F0"/>
                </a:solidFill>
              </a:rPr>
              <a:t>&gt;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평안도 </a:t>
            </a:r>
            <a:r>
              <a:rPr lang="ko-KR" altLang="en-US" dirty="0" err="1" smtClean="0"/>
              <a:t>제석굿에서</a:t>
            </a:r>
            <a:r>
              <a:rPr lang="ko-KR" altLang="en-US" dirty="0" smtClean="0"/>
              <a:t> 연행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무녀와 집주인이 방아를 찧으며 키질과 쌀 되는 흉내를 낸다</a:t>
            </a:r>
            <a:r>
              <a:rPr lang="en-US" altLang="ko-KR" dirty="0" smtClean="0"/>
              <a:t>.</a:t>
            </a:r>
          </a:p>
          <a:p>
            <a:pPr marL="514350" indent="-514350"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&lt;</a:t>
            </a:r>
            <a:r>
              <a:rPr lang="ko-KR" altLang="en-US" dirty="0" err="1" smtClean="0">
                <a:solidFill>
                  <a:srgbClr val="00B0F0"/>
                </a:solidFill>
              </a:rPr>
              <a:t>양주소놀이굿</a:t>
            </a:r>
            <a:r>
              <a:rPr lang="en-US" altLang="ko-KR" dirty="0" smtClean="0">
                <a:solidFill>
                  <a:srgbClr val="00B0F0"/>
                </a:solidFill>
              </a:rPr>
              <a:t>&gt;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제석굿</a:t>
            </a:r>
            <a:r>
              <a:rPr lang="ko-KR" altLang="en-US" dirty="0" smtClean="0"/>
              <a:t> 뒤에 연행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제석은 </a:t>
            </a:r>
            <a:r>
              <a:rPr lang="ko-KR" altLang="en-US" dirty="0" err="1" smtClean="0"/>
              <a:t>생산신이자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농신</a:t>
            </a:r>
            <a:r>
              <a:rPr lang="en-US" altLang="ko-KR" dirty="0" smtClean="0"/>
              <a:t>. </a:t>
            </a:r>
          </a:p>
          <a:p>
            <a:pPr marL="514350" indent="-514350"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&lt;</a:t>
            </a:r>
            <a:r>
              <a:rPr lang="ko-KR" altLang="en-US" dirty="0" err="1" smtClean="0">
                <a:solidFill>
                  <a:srgbClr val="00B0F0"/>
                </a:solidFill>
              </a:rPr>
              <a:t>평산소놀이굿</a:t>
            </a:r>
            <a:r>
              <a:rPr lang="en-US" altLang="ko-KR" dirty="0" smtClean="0">
                <a:solidFill>
                  <a:srgbClr val="00B0F0"/>
                </a:solidFill>
              </a:rPr>
              <a:t>&gt;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황해도 내륙지역에서 연행</a:t>
            </a:r>
            <a:r>
              <a:rPr lang="en-US" altLang="ko-KR" dirty="0" smtClean="0"/>
              <a:t>.</a:t>
            </a:r>
          </a:p>
          <a:p>
            <a:pPr marL="514350" indent="-514350"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&lt;</a:t>
            </a:r>
            <a:r>
              <a:rPr lang="ko-KR" altLang="en-US" dirty="0" err="1" smtClean="0">
                <a:solidFill>
                  <a:srgbClr val="00B0F0"/>
                </a:solidFill>
              </a:rPr>
              <a:t>사냥굿</a:t>
            </a:r>
            <a:r>
              <a:rPr lang="en-US" altLang="ko-KR" dirty="0" smtClean="0">
                <a:solidFill>
                  <a:srgbClr val="00B0F0"/>
                </a:solidFill>
              </a:rPr>
              <a:t>&gt;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황해도 지역 큰굿에서 연행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산돼지를 사냥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제물을 마련하는 신성한 의례이자 사냥의 성공을 비는 주술적 모의</a:t>
            </a:r>
            <a:r>
              <a:rPr lang="en-US" altLang="ko-KR" dirty="0" smtClean="0"/>
              <a:t>.</a:t>
            </a:r>
          </a:p>
          <a:p>
            <a:pPr marL="514350" indent="-514350"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&lt;</a:t>
            </a:r>
            <a:r>
              <a:rPr lang="ko-KR" altLang="en-US" dirty="0" smtClean="0">
                <a:solidFill>
                  <a:srgbClr val="00B0F0"/>
                </a:solidFill>
              </a:rPr>
              <a:t>산신놀이</a:t>
            </a:r>
            <a:r>
              <a:rPr lang="en-US" altLang="ko-KR" dirty="0" smtClean="0">
                <a:solidFill>
                  <a:srgbClr val="00B0F0"/>
                </a:solidFill>
              </a:rPr>
              <a:t>&gt;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제주도 </a:t>
            </a:r>
            <a:r>
              <a:rPr lang="ko-KR" altLang="en-US" dirty="0" err="1" smtClean="0"/>
              <a:t>중산간마을</a:t>
            </a:r>
            <a:r>
              <a:rPr lang="en-US" altLang="ko-KR" dirty="0" smtClean="0"/>
              <a:t>(</a:t>
            </a:r>
            <a:r>
              <a:rPr lang="ko-KR" altLang="en-US" dirty="0" smtClean="0"/>
              <a:t>堂神이 사냥꾼</a:t>
            </a:r>
            <a:r>
              <a:rPr lang="en-US" altLang="ko-KR" dirty="0" smtClean="0"/>
              <a:t>)</a:t>
            </a:r>
            <a:r>
              <a:rPr lang="ko-KR" altLang="en-US" dirty="0" smtClean="0"/>
              <a:t> 당굿에서 연행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사냥과정을 극화 한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분배의 문제를 다룸으로써 공동체적 규범과 질서를 표현</a:t>
            </a:r>
            <a:r>
              <a:rPr lang="en-US" altLang="ko-KR" dirty="0" smtClean="0"/>
              <a:t>.</a:t>
            </a:r>
          </a:p>
          <a:p>
            <a:pPr marL="514350" indent="-514350"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&lt;</a:t>
            </a:r>
            <a:r>
              <a:rPr lang="ko-KR" altLang="en-US" dirty="0" err="1" smtClean="0">
                <a:solidFill>
                  <a:srgbClr val="00B0F0"/>
                </a:solidFill>
              </a:rPr>
              <a:t>영산할먐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ko-KR" altLang="en-US" dirty="0" err="1" smtClean="0">
                <a:solidFill>
                  <a:srgbClr val="00B0F0"/>
                </a:solidFill>
              </a:rPr>
              <a:t>하라뱜놀이</a:t>
            </a:r>
            <a:r>
              <a:rPr lang="en-US" altLang="ko-KR" dirty="0" smtClean="0">
                <a:solidFill>
                  <a:srgbClr val="00B0F0"/>
                </a:solidFill>
              </a:rPr>
              <a:t>&gt;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황해도 </a:t>
            </a:r>
            <a:r>
              <a:rPr lang="ko-KR" altLang="en-US" dirty="0" err="1" smtClean="0"/>
              <a:t>배연신굿에서</a:t>
            </a:r>
            <a:r>
              <a:rPr lang="ko-KR" altLang="en-US" dirty="0" smtClean="0"/>
              <a:t> 연행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고기잡는</a:t>
            </a:r>
            <a:r>
              <a:rPr lang="ko-KR" altLang="en-US" dirty="0" smtClean="0"/>
              <a:t> 과정을 模擬</a:t>
            </a:r>
            <a:r>
              <a:rPr lang="en-US" altLang="ko-KR" dirty="0" smtClean="0"/>
              <a:t>.</a:t>
            </a:r>
          </a:p>
          <a:p>
            <a:pPr marL="514350" indent="-514350"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&lt;</a:t>
            </a:r>
            <a:r>
              <a:rPr lang="ko-KR" altLang="en-US" dirty="0" err="1" smtClean="0">
                <a:solidFill>
                  <a:srgbClr val="00B0F0"/>
                </a:solidFill>
              </a:rPr>
              <a:t>강태공서목시</a:t>
            </a:r>
            <a:r>
              <a:rPr lang="en-US" altLang="ko-KR" dirty="0" smtClean="0">
                <a:solidFill>
                  <a:srgbClr val="00B0F0"/>
                </a:solidFill>
              </a:rPr>
              <a:t>&gt;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제주도에서 연행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새로 집을 짓고 성주풀이를 할 때 </a:t>
            </a:r>
            <a:r>
              <a:rPr lang="ko-KR" altLang="en-US" dirty="0" err="1" smtClean="0"/>
              <a:t>강태공서목시를</a:t>
            </a:r>
            <a:r>
              <a:rPr lang="ko-KR" altLang="en-US" dirty="0" smtClean="0"/>
              <a:t> 불러 집 짓는 모습을 극적으로 전개시키는 놀이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4282" y="785794"/>
            <a:ext cx="85725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en-US" altLang="ko-KR" sz="2000" dirty="0" smtClean="0">
                <a:solidFill>
                  <a:srgbClr val="00B0F0"/>
                </a:solidFill>
              </a:rPr>
              <a:t>&lt;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군웅굿</a:t>
            </a:r>
            <a:r>
              <a:rPr lang="en-US" altLang="ko-KR" sz="2000" dirty="0" smtClean="0">
                <a:solidFill>
                  <a:srgbClr val="00B0F0"/>
                </a:solidFill>
              </a:rPr>
              <a:t>&gt;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경기도 </a:t>
            </a:r>
            <a:r>
              <a:rPr lang="ko-KR" altLang="en-US" sz="2000" dirty="0" err="1" smtClean="0"/>
              <a:t>도당굿에서</a:t>
            </a:r>
            <a:r>
              <a:rPr lang="ko-KR" altLang="en-US" sz="2000" dirty="0" smtClean="0"/>
              <a:t> 연행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군웅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軍雄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잡귀를 물리치는 장수신</a:t>
            </a:r>
            <a:r>
              <a:rPr lang="en-US" altLang="ko-KR" sz="2000" dirty="0" smtClean="0"/>
              <a:t>.  ‘</a:t>
            </a:r>
            <a:r>
              <a:rPr lang="ko-KR" altLang="en-US" sz="2000" dirty="0" smtClean="0"/>
              <a:t>제의적인 춤</a:t>
            </a:r>
            <a:r>
              <a:rPr lang="en-US" altLang="ko-KR" sz="2000" dirty="0" smtClean="0"/>
              <a:t>+</a:t>
            </a:r>
            <a:r>
              <a:rPr lang="ko-KR" altLang="en-US" sz="2000" dirty="0" smtClean="0"/>
              <a:t>신이 마을에 오시는 과정</a:t>
            </a:r>
            <a:r>
              <a:rPr lang="en-US" altLang="ko-KR" sz="2000" dirty="0" smtClean="0"/>
              <a:t>+</a:t>
            </a:r>
            <a:r>
              <a:rPr lang="ko-KR" altLang="en-US" sz="2000" dirty="0" smtClean="0"/>
              <a:t>활을 쏘아 마을의 잡귀를 물리치는 행위</a:t>
            </a:r>
            <a:r>
              <a:rPr lang="en-US" altLang="ko-KR" sz="2000" dirty="0" smtClean="0"/>
              <a:t>’</a:t>
            </a:r>
          </a:p>
          <a:p>
            <a:pPr marL="514350" indent="-514350">
              <a:buNone/>
            </a:pPr>
            <a:endParaRPr lang="en-US" altLang="ko-KR" sz="2000" dirty="0" smtClean="0">
              <a:solidFill>
                <a:srgbClr val="00B0F0"/>
              </a:solidFill>
            </a:endParaRPr>
          </a:p>
          <a:p>
            <a:pPr marL="514350" indent="-514350">
              <a:buNone/>
            </a:pPr>
            <a:r>
              <a:rPr lang="en-US" altLang="ko-KR" sz="2000" dirty="0" smtClean="0">
                <a:solidFill>
                  <a:srgbClr val="00B0F0"/>
                </a:solidFill>
              </a:rPr>
              <a:t>&lt;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도리강관원놀이</a:t>
            </a:r>
            <a:r>
              <a:rPr lang="en-US" altLang="ko-KR" sz="2000" dirty="0" smtClean="0">
                <a:solidFill>
                  <a:srgbClr val="00B0F0"/>
                </a:solidFill>
              </a:rPr>
              <a:t>&gt;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동해안지역 별신굿에서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원님굿</a:t>
            </a:r>
            <a:r>
              <a:rPr lang="en-US" altLang="ko-KR" sz="2000" dirty="0" smtClean="0"/>
              <a:t>’(</a:t>
            </a:r>
            <a:r>
              <a:rPr lang="ko-KR" altLang="en-US" sz="2000" dirty="0" err="1" smtClean="0"/>
              <a:t>천왕굿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뒤에 연행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신관사또가 부임하여 길을 잘못 닦았다고 관속들을 야단치고 인사를 받는 모습이 골계적으로 연출되며 마지막에 기생수청을 받는 것으로 끝난다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죽은 원님들의 혼을 위로하려는 것이 목적이라 함</a:t>
            </a:r>
            <a:r>
              <a:rPr lang="en-US" altLang="ko-KR" sz="2000" dirty="0" smtClean="0"/>
              <a:t>.  </a:t>
            </a:r>
            <a:r>
              <a:rPr lang="ko-KR" altLang="en-US" sz="2000" dirty="0" err="1" smtClean="0"/>
              <a:t>천왕신을</a:t>
            </a:r>
            <a:r>
              <a:rPr lang="ko-KR" altLang="en-US" sz="2000" dirty="0" smtClean="0"/>
              <a:t> 원님에 비유</a:t>
            </a:r>
            <a:r>
              <a:rPr lang="en-US" altLang="ko-KR" sz="2000" dirty="0" smtClean="0"/>
              <a:t>.</a:t>
            </a:r>
          </a:p>
          <a:p>
            <a:pPr marL="514350" indent="-514350">
              <a:buNone/>
            </a:pPr>
            <a:r>
              <a:rPr lang="en-US" altLang="ko-KR" sz="2000" dirty="0" smtClean="0"/>
              <a:t> </a:t>
            </a:r>
          </a:p>
          <a:p>
            <a:pPr marL="514350" indent="-514350">
              <a:buNone/>
            </a:pPr>
            <a:r>
              <a:rPr lang="en-US" altLang="ko-KR" sz="2000" dirty="0" smtClean="0">
                <a:solidFill>
                  <a:srgbClr val="00B0F0"/>
                </a:solidFill>
              </a:rPr>
              <a:t>&lt;</a:t>
            </a:r>
            <a:r>
              <a:rPr lang="ko-KR" altLang="en-US" sz="2000" dirty="0" smtClean="0">
                <a:solidFill>
                  <a:srgbClr val="00B0F0"/>
                </a:solidFill>
              </a:rPr>
              <a:t>사또놀이</a:t>
            </a:r>
            <a:r>
              <a:rPr lang="en-US" altLang="ko-KR" sz="2000" dirty="0" smtClean="0">
                <a:solidFill>
                  <a:srgbClr val="00B0F0"/>
                </a:solidFill>
              </a:rPr>
              <a:t>&gt;  </a:t>
            </a:r>
            <a:r>
              <a:rPr lang="ko-KR" altLang="en-US" sz="2000" dirty="0" smtClean="0"/>
              <a:t>황해도 지역 </a:t>
            </a:r>
            <a:r>
              <a:rPr lang="ko-KR" altLang="en-US" sz="2000" dirty="0" err="1" smtClean="0"/>
              <a:t>대동굿이나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만수대탁굿</a:t>
            </a:r>
            <a:r>
              <a:rPr lang="ko-KR" altLang="en-US" sz="2000" dirty="0" smtClean="0"/>
              <a:t> 등에서 연행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만수대탁굿에서</a:t>
            </a:r>
            <a:r>
              <a:rPr lang="ko-KR" altLang="en-US" sz="2000" dirty="0" smtClean="0"/>
              <a:t> 사또놀이는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헌 만신 나가고 새 만신 들어오는 굿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이라 함</a:t>
            </a:r>
            <a:r>
              <a:rPr lang="en-US" altLang="ko-KR" sz="2000" dirty="0" smtClean="0"/>
              <a:t>.</a:t>
            </a:r>
          </a:p>
          <a:p>
            <a:pPr marL="514350" indent="-514350">
              <a:buNone/>
            </a:pP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유랑예인</a:t>
            </a:r>
            <a:r>
              <a:rPr lang="en-US" altLang="ko-KR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집단</a:t>
            </a:r>
            <a:endParaRPr lang="ko-KR" altLang="en-US" dirty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장터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마을 행사 등에서 주로 공연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B0F0"/>
                </a:solidFill>
              </a:rPr>
              <a:t>주요 연희집단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사당패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남사당패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err="1" smtClean="0"/>
              <a:t>걸립패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err="1" smtClean="0"/>
              <a:t>대광대패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err="1" smtClean="0"/>
              <a:t>솟대쟁이패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err="1" smtClean="0"/>
              <a:t>초라니패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err="1" smtClean="0"/>
              <a:t>풍각쟁이패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사당패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주로 여성으로 구성된 연희집단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B0F0"/>
                </a:solidFill>
              </a:rPr>
              <a:t>조직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sz="2000" dirty="0" smtClean="0"/>
              <a:t>화주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化主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또는 </a:t>
            </a:r>
            <a:r>
              <a:rPr lang="ko-KR" altLang="en-US" sz="2000" dirty="0" err="1" smtClean="0"/>
              <a:t>모갑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某甲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조직을 대표하는 우두머리 남자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거사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居士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사당과 짝을 맞추어 활동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거사의 우두머리는 </a:t>
            </a:r>
            <a:r>
              <a:rPr lang="ko-KR" altLang="en-US" sz="2000" dirty="0" err="1" smtClean="0"/>
              <a:t>수거사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B0F0"/>
                </a:solidFill>
              </a:rPr>
              <a:t>공연종목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sz="2000" dirty="0" smtClean="0"/>
              <a:t>사당버꾸춤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소리판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주로 </a:t>
            </a:r>
            <a:r>
              <a:rPr lang="ko-KR" altLang="en-US" sz="2000" dirty="0" err="1" smtClean="0"/>
              <a:t>산타령</a:t>
            </a:r>
            <a:r>
              <a:rPr lang="ko-KR" altLang="en-US" sz="2000" dirty="0" smtClean="0"/>
              <a:t> 등 잡가를 부름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줄타기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재담줄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err="1" smtClean="0">
                <a:solidFill>
                  <a:srgbClr val="00B0F0"/>
                </a:solidFill>
              </a:rPr>
              <a:t>해의채</a:t>
            </a:r>
            <a:r>
              <a:rPr lang="en-US" altLang="ko-KR" sz="2000" dirty="0" smtClean="0">
                <a:solidFill>
                  <a:srgbClr val="00B0F0"/>
                </a:solidFill>
              </a:rPr>
              <a:t>(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解衣債</a:t>
            </a:r>
            <a:r>
              <a:rPr lang="en-US" altLang="ko-KR" sz="2000" dirty="0" smtClean="0">
                <a:solidFill>
                  <a:srgbClr val="00B0F0"/>
                </a:solidFill>
              </a:rPr>
              <a:t>)</a:t>
            </a:r>
            <a:r>
              <a:rPr lang="ko-KR" altLang="en-US" sz="2000" dirty="0" smtClean="0">
                <a:solidFill>
                  <a:srgbClr val="00B0F0"/>
                </a:solidFill>
              </a:rPr>
              <a:t> </a:t>
            </a:r>
            <a:r>
              <a:rPr lang="ko-KR" altLang="en-US" sz="2000" dirty="0" smtClean="0"/>
              <a:t>혹은 </a:t>
            </a:r>
            <a:r>
              <a:rPr lang="ko-KR" altLang="en-US" sz="2000" dirty="0" smtClean="0">
                <a:solidFill>
                  <a:srgbClr val="00B0F0"/>
                </a:solidFill>
              </a:rPr>
              <a:t>화채</a:t>
            </a:r>
            <a:r>
              <a:rPr lang="en-US" altLang="ko-KR" sz="2000" dirty="0" smtClean="0">
                <a:solidFill>
                  <a:srgbClr val="00B0F0"/>
                </a:solidFill>
              </a:rPr>
              <a:t>(</a:t>
            </a:r>
            <a:r>
              <a:rPr lang="ko-KR" altLang="en-US" sz="2000" dirty="0" smtClean="0">
                <a:solidFill>
                  <a:srgbClr val="00B0F0"/>
                </a:solidFill>
              </a:rPr>
              <a:t>花債</a:t>
            </a:r>
            <a:r>
              <a:rPr lang="en-US" altLang="ko-KR" sz="2000" dirty="0" smtClean="0">
                <a:solidFill>
                  <a:srgbClr val="00B0F0"/>
                </a:solidFill>
              </a:rPr>
              <a:t>)</a:t>
            </a:r>
          </a:p>
          <a:p>
            <a:pPr>
              <a:buNone/>
            </a:pPr>
            <a:r>
              <a:rPr lang="ko-KR" altLang="en-US" sz="2000" dirty="0" smtClean="0"/>
              <a:t>사당패 공연 중에 청중 중에서 돈을 입에 물고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돈</a:t>
            </a:r>
            <a:r>
              <a:rPr lang="en-US" altLang="ko-KR" sz="2000" dirty="0" smtClean="0"/>
              <a:t>! </a:t>
            </a:r>
            <a:r>
              <a:rPr lang="ko-KR" altLang="en-US" sz="2000" dirty="0" smtClean="0"/>
              <a:t>돈</a:t>
            </a:r>
            <a:r>
              <a:rPr lang="en-US" altLang="ko-KR" sz="2000" dirty="0" smtClean="0"/>
              <a:t>!”</a:t>
            </a:r>
            <a:r>
              <a:rPr lang="ko-KR" altLang="en-US" sz="2000" dirty="0" smtClean="0"/>
              <a:t>하고 외치면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사당이 와서 입으로 돈을 받으며 입을 맞추는 일이 있었는데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이를 말한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남사당패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/>
              <a:t>주로 남성들로 구성된 연희집단</a:t>
            </a:r>
            <a:r>
              <a:rPr lang="en-US" altLang="ko-KR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00B0F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B0F0"/>
                </a:solidFill>
              </a:rPr>
              <a:t>조직</a:t>
            </a:r>
            <a:endParaRPr lang="en-US" altLang="ko-KR" sz="2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sz="2400" dirty="0" err="1" smtClean="0"/>
              <a:t>꼭두쇠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우두머리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ko-KR" altLang="en-US" sz="2400" dirty="0" err="1" smtClean="0"/>
              <a:t>곰뱅이쇠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기획 담당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곰뱅이는</a:t>
            </a:r>
            <a:r>
              <a:rPr lang="ko-KR" altLang="en-US" sz="2400" dirty="0" smtClean="0"/>
              <a:t> 은어로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허가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라는 의미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ko-KR" altLang="en-US" sz="2400" dirty="0" err="1" smtClean="0"/>
              <a:t>뜬쇠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각 연희 분야의 선임자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ko-KR" altLang="en-US" sz="2400" dirty="0" smtClean="0"/>
              <a:t>가열 및 삐리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初者</a:t>
            </a:r>
            <a:r>
              <a:rPr lang="en-US" altLang="ko-KR" sz="2400" dirty="0" smtClean="0"/>
              <a:t>) : </a:t>
            </a:r>
            <a:r>
              <a:rPr lang="ko-KR" altLang="en-US" sz="2400" dirty="0" err="1" smtClean="0"/>
              <a:t>뜬쇠</a:t>
            </a:r>
            <a:r>
              <a:rPr lang="ko-KR" altLang="en-US" sz="2400" dirty="0" smtClean="0"/>
              <a:t> 밑에 있는 연희자</a:t>
            </a:r>
            <a:r>
              <a:rPr lang="en-US" altLang="ko-KR" sz="2400" smtClean="0"/>
              <a:t>. 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00B0F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B0F0"/>
                </a:solidFill>
              </a:rPr>
              <a:t>공연종목</a:t>
            </a:r>
            <a:endParaRPr lang="en-US" altLang="ko-KR" sz="2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ko-KR" altLang="en-US" sz="2400" dirty="0" smtClean="0"/>
              <a:t>풍물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농악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버나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접시돌리기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살판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땅재주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어름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줄타기</a:t>
            </a:r>
            <a:r>
              <a:rPr lang="en-US" altLang="ko-KR" sz="2400" dirty="0" smtClean="0"/>
              <a:t>), </a:t>
            </a:r>
          </a:p>
          <a:p>
            <a:pPr>
              <a:buNone/>
            </a:pPr>
            <a:r>
              <a:rPr lang="ko-KR" altLang="en-US" sz="2400" dirty="0" err="1" smtClean="0"/>
              <a:t>덧뵈기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탈춤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덜미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인형극</a:t>
            </a:r>
            <a:r>
              <a:rPr lang="en-US" altLang="ko-KR" sz="2400" dirty="0" smtClean="0"/>
              <a:t>). </a:t>
            </a:r>
            <a:r>
              <a:rPr lang="ko-KR" altLang="en-US" sz="2400" dirty="0" err="1" smtClean="0"/>
              <a:t>환술도</a:t>
            </a:r>
            <a:r>
              <a:rPr lang="ko-KR" altLang="en-US" sz="2400" dirty="0" smtClean="0"/>
              <a:t> 공연했다고 하나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오늘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날 전하지 않는다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B050"/>
                </a:solidFill>
              </a:rPr>
              <a:t>걸립패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비나리패라고도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관계를 맺고 있는 사찰의 신표를 제시하고 </a:t>
            </a:r>
            <a:r>
              <a:rPr lang="ko-KR" altLang="en-US" dirty="0" err="1" smtClean="0"/>
              <a:t>집걷이할</a:t>
            </a:r>
            <a:r>
              <a:rPr lang="ko-KR" altLang="en-US" dirty="0" smtClean="0"/>
              <a:t> 것을 청하여 허락이 떨어지면 풍물놀이로 시작하여 몇 가지 기예를 보여주고 </a:t>
            </a:r>
            <a:r>
              <a:rPr lang="ko-KR" altLang="en-US" dirty="0" err="1" smtClean="0"/>
              <a:t>터굿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샘굿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조왕굿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성주굿을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B0F0"/>
                </a:solidFill>
              </a:rPr>
              <a:t>조직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화주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우두머리격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ko-KR" altLang="en-US" dirty="0" err="1" smtClean="0"/>
              <a:t>비나리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고사꾼</a:t>
            </a:r>
            <a:r>
              <a:rPr lang="ko-KR" altLang="en-US" dirty="0" smtClean="0"/>
              <a:t> 승려 혹은 승려 출신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보살 </a:t>
            </a:r>
            <a:r>
              <a:rPr lang="en-US" altLang="ko-KR" dirty="0" smtClean="0"/>
              <a:t>:1~2</a:t>
            </a:r>
            <a:r>
              <a:rPr lang="ko-KR" altLang="en-US" dirty="0" smtClean="0"/>
              <a:t>인으로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화주나 </a:t>
            </a:r>
            <a:r>
              <a:rPr lang="ko-KR" altLang="en-US" dirty="0" err="1" smtClean="0"/>
              <a:t>비나리와</a:t>
            </a:r>
            <a:r>
              <a:rPr lang="ko-KR" altLang="en-US" dirty="0" smtClean="0"/>
              <a:t> 부부관계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잽이 </a:t>
            </a:r>
            <a:r>
              <a:rPr lang="en-US" altLang="ko-KR" dirty="0" smtClean="0"/>
              <a:t>:10</a:t>
            </a:r>
            <a:r>
              <a:rPr lang="ko-KR" altLang="en-US" dirty="0" smtClean="0"/>
              <a:t>인 내외의 풍물잽이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산이 </a:t>
            </a:r>
            <a:r>
              <a:rPr lang="en-US" altLang="ko-KR" dirty="0" smtClean="0"/>
              <a:t>:2~3</a:t>
            </a:r>
            <a:r>
              <a:rPr lang="ko-KR" altLang="en-US" dirty="0" smtClean="0"/>
              <a:t>인으로 구성된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버나 또는 얼른 연희자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탁발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얻은 곡식을 지고 다니는 남자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B050"/>
                </a:solidFill>
              </a:rPr>
              <a:t>대광대패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/>
              <a:t>장날에 맞추어 각 지역의 장터를 떠도는 유랑예인집단</a:t>
            </a:r>
            <a:r>
              <a:rPr lang="en-US" altLang="ko-KR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B0F0"/>
                </a:solidFill>
              </a:rPr>
              <a:t>초계 </a:t>
            </a:r>
            <a:r>
              <a:rPr lang="ko-KR" altLang="en-US" dirty="0" err="1" smtClean="0">
                <a:solidFill>
                  <a:srgbClr val="00B0F0"/>
                </a:solidFill>
              </a:rPr>
              <a:t>밤마리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ko-KR" altLang="en-US" dirty="0" err="1" smtClean="0">
                <a:solidFill>
                  <a:srgbClr val="00B0F0"/>
                </a:solidFill>
              </a:rPr>
              <a:t>대광대패의</a:t>
            </a:r>
            <a:r>
              <a:rPr lang="ko-KR" altLang="en-US" dirty="0" smtClean="0">
                <a:solidFill>
                  <a:srgbClr val="00B0F0"/>
                </a:solidFill>
              </a:rPr>
              <a:t> 경우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dirty="0" err="1" smtClean="0"/>
              <a:t>밤마리는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낙동강변에</a:t>
            </a:r>
            <a:r>
              <a:rPr lang="ko-KR" altLang="en-US" dirty="0" smtClean="0"/>
              <a:t> 위치한 수로 요지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要地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어염상선이</a:t>
            </a:r>
            <a:r>
              <a:rPr lang="ko-KR" altLang="en-US" dirty="0" smtClean="0"/>
              <a:t> 정박할 수 있는 </a:t>
            </a:r>
            <a:r>
              <a:rPr lang="ko-KR" altLang="en-US" dirty="0" err="1" smtClean="0"/>
              <a:t>하항시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河港市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야류와</a:t>
            </a:r>
            <a:r>
              <a:rPr lang="ko-KR" altLang="en-US" dirty="0" smtClean="0"/>
              <a:t> 오광대의 발상지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풍물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무동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죽방울받기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솟대타기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오광대</a:t>
            </a:r>
            <a:r>
              <a:rPr lang="ko-KR" altLang="en-US" dirty="0" smtClean="0"/>
              <a:t> 가면극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얼른 등을 공연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B050"/>
                </a:solidFill>
              </a:rPr>
              <a:t>솟대쟁이패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놀이판 한가운데 솟대와 같은 긴 장대를 세우고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꼭대기로부터 양편으로 두 가닥씩 네 가닥의 줄을 늘여 놓고 그 위에서 갖가지 재주를 부린 데서 비롯된 명칭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B0F0"/>
                </a:solidFill>
              </a:rPr>
              <a:t>공연종목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풍물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농악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무동놀이</a:t>
            </a:r>
            <a:r>
              <a:rPr lang="ko-KR" altLang="en-US" dirty="0" smtClean="0"/>
              <a:t> 등 곡예의 성격이 강함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땅재주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불이 담긴 화로를 양손으로 들고 공중 회전할 정도로 숙련된 재주를 선보임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얼른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요술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줄타기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일명 </a:t>
            </a:r>
            <a:r>
              <a:rPr lang="ko-KR" altLang="en-US" dirty="0" err="1" smtClean="0"/>
              <a:t>새미놀이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재담보다 곡예의 성격이 강함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병신굿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지주와 머슴 두 명이 엮는 무언극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올바른 일을 하지 못하면 신분과 계층에 관계없이 모두 병신이라는 내용을 담은 해학적인 연희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솟대타기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일명 </a:t>
            </a:r>
            <a:r>
              <a:rPr lang="ko-KR" altLang="en-US" dirty="0" err="1" smtClean="0"/>
              <a:t>쌍줄백이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높은 장대 위에서 물구나무 서기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두손</a:t>
            </a:r>
            <a:r>
              <a:rPr lang="ko-KR" altLang="en-US" dirty="0" smtClean="0"/>
              <a:t> 걷기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한손</a:t>
            </a:r>
            <a:r>
              <a:rPr lang="ko-KR" altLang="en-US" dirty="0" smtClean="0"/>
              <a:t> 걷기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고물묻히기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떡고물 묻히듯 줄 위를 빙글빙글 구르기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 등 묘기를 행함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B050"/>
                </a:solidFill>
              </a:rPr>
              <a:t>초라니패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초라니굿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이라 부르는 가면극을 위주로 하여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풍물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얼른</a:t>
            </a:r>
            <a:r>
              <a:rPr lang="en-US" altLang="ko-KR" sz="2400" dirty="0" smtClean="0"/>
              <a:t>, </a:t>
            </a:r>
          </a:p>
          <a:p>
            <a:pPr>
              <a:buNone/>
            </a:pPr>
            <a:r>
              <a:rPr lang="ko-KR" altLang="en-US" sz="2400" dirty="0" err="1" smtClean="0"/>
              <a:t>죽방울받기</a:t>
            </a:r>
            <a:r>
              <a:rPr lang="ko-KR" altLang="en-US" sz="2400" dirty="0" smtClean="0"/>
              <a:t> 등을 공연하며 떠돌아 다님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sz="2400" dirty="0" smtClean="0">
                <a:solidFill>
                  <a:srgbClr val="00B0F0"/>
                </a:solidFill>
              </a:rPr>
              <a:t>초라니 </a:t>
            </a:r>
            <a:r>
              <a:rPr lang="ko-KR" altLang="en-US" sz="2400" dirty="0" smtClean="0"/>
              <a:t>요사스럽게 생긴 가면을 가리키는 말</a:t>
            </a:r>
            <a:r>
              <a:rPr lang="en-US" altLang="ko-KR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ko-KR" altLang="en-US" sz="2400" dirty="0" err="1" smtClean="0">
                <a:solidFill>
                  <a:srgbClr val="00B0F0"/>
                </a:solidFill>
              </a:rPr>
              <a:t>초라니굿</a:t>
            </a:r>
            <a:r>
              <a:rPr lang="ko-KR" altLang="en-US" sz="2400" dirty="0" smtClean="0">
                <a:solidFill>
                  <a:srgbClr val="00B0F0"/>
                </a:solidFill>
              </a:rPr>
              <a:t> </a:t>
            </a:r>
            <a:r>
              <a:rPr lang="ko-KR" altLang="en-US" sz="2400" dirty="0" smtClean="0"/>
              <a:t>서울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경기 지역의 산대놀이 가면극과 경상남도 </a:t>
            </a:r>
            <a:r>
              <a:rPr lang="ko-KR" altLang="en-US" sz="2400" dirty="0" err="1" smtClean="0"/>
              <a:t>오광대</a:t>
            </a:r>
            <a:r>
              <a:rPr lang="ko-KR" altLang="en-US" sz="2400" dirty="0" smtClean="0"/>
              <a:t> 가면극이 </a:t>
            </a:r>
            <a:r>
              <a:rPr lang="ko-KR" altLang="en-US" sz="2400" dirty="0" err="1" smtClean="0"/>
              <a:t>습합된</a:t>
            </a:r>
            <a:r>
              <a:rPr lang="ko-KR" altLang="en-US" sz="2400" dirty="0" smtClean="0"/>
              <a:t> 형태라고 함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굿의 문화적 가치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875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 smtClean="0"/>
              <a:t>한국인 기층민의 의식을 잘 담고 있다</a:t>
            </a:r>
            <a:endParaRPr lang="en-US" altLang="ko-KR" sz="2800" dirty="0" smtClean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 </a:t>
            </a:r>
            <a:r>
              <a:rPr lang="ko-KR" altLang="en-US" sz="2800" dirty="0" smtClean="0"/>
              <a:t>맺힌 것은 풀고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공생과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화해의 세계를 추구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 </a:t>
            </a:r>
            <a:r>
              <a:rPr lang="ko-KR" altLang="en-US" sz="2800" dirty="0" smtClean="0"/>
              <a:t>공동체 정신 구현</a:t>
            </a:r>
            <a:r>
              <a:rPr lang="en-US" altLang="ko-KR" sz="2800" dirty="0" smtClean="0"/>
              <a:t>          </a:t>
            </a:r>
          </a:p>
          <a:p>
            <a:pPr>
              <a:buNone/>
            </a:pPr>
            <a:endParaRPr lang="en-US" altLang="ko-KR" sz="2800" dirty="0" smtClean="0"/>
          </a:p>
          <a:p>
            <a:r>
              <a:rPr lang="ko-KR" altLang="en-US" sz="2800" dirty="0" smtClean="0"/>
              <a:t>그 자체가 </a:t>
            </a:r>
            <a:r>
              <a:rPr lang="ko-KR" altLang="en-US" sz="2800" dirty="0" err="1" smtClean="0"/>
              <a:t>퍼포먼스</a:t>
            </a:r>
            <a:r>
              <a:rPr lang="en-US" altLang="ko-KR" sz="2800" dirty="0" smtClean="0"/>
              <a:t>(Performance)</a:t>
            </a:r>
            <a:r>
              <a:rPr lang="ko-KR" altLang="en-US" sz="2800" dirty="0" smtClean="0"/>
              <a:t>이다</a:t>
            </a:r>
            <a:endParaRPr lang="en-US" altLang="ko-KR" sz="2800" dirty="0" smtClean="0"/>
          </a:p>
          <a:p>
            <a:pPr marL="457200" indent="-457200">
              <a:buNone/>
            </a:pPr>
            <a:r>
              <a:rPr lang="ko-KR" altLang="en-US" sz="2800" dirty="0" smtClean="0"/>
              <a:t>무당은 일종의 배우</a:t>
            </a:r>
            <a:endParaRPr lang="en-US" altLang="ko-KR" sz="2800" dirty="0" smtClean="0"/>
          </a:p>
          <a:p>
            <a:pPr marL="457200" indent="-457200">
              <a:buNone/>
            </a:pPr>
            <a:r>
              <a:rPr lang="ko-KR" altLang="en-US" sz="2800" dirty="0" smtClean="0"/>
              <a:t>청중은 굿판에 적극적으로 참여</a:t>
            </a:r>
            <a:endParaRPr lang="en-US" altLang="ko-KR" sz="2800" dirty="0" smtClean="0"/>
          </a:p>
          <a:p>
            <a:pPr marL="457200" indent="-457200">
              <a:buNone/>
            </a:pPr>
            <a:r>
              <a:rPr lang="ko-KR" altLang="en-US" sz="2800" dirty="0" smtClean="0"/>
              <a:t>굿판에 참여한 구성원들은 정서적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심리적 일체감 공유</a:t>
            </a:r>
            <a:endParaRPr lang="en-US" altLang="ko-KR" sz="2800" dirty="0" smtClean="0"/>
          </a:p>
          <a:p>
            <a:pPr>
              <a:buNone/>
            </a:pPr>
            <a:endParaRPr lang="en-US" altLang="ko-KR" sz="2800" dirty="0" smtClean="0"/>
          </a:p>
          <a:p>
            <a:r>
              <a:rPr lang="ko-KR" altLang="en-US" sz="2800" dirty="0" smtClean="0"/>
              <a:t>전통예술의 성립과 성장에 자양분을 제공</a:t>
            </a:r>
            <a:endParaRPr lang="en-US" altLang="ko-KR" sz="2800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B050"/>
                </a:solidFill>
              </a:rPr>
              <a:t>풍각쟁이패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대부분 장애인으로 구성되었다고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민간을 떠돌아 다니며 연희 활동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B0F0"/>
                </a:solidFill>
              </a:rPr>
              <a:t>공연종목</a:t>
            </a:r>
            <a:r>
              <a:rPr lang="ko-KR" altLang="en-US" dirty="0" smtClean="0"/>
              <a:t> 판소리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퉁소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가야금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검무 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줄타기</a:t>
            </a:r>
            <a:r>
              <a:rPr lang="en-US" altLang="ko-KR" dirty="0" smtClean="0"/>
              <a:t>(Tight-wire/rope working)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ko-KR" altLang="en-US" dirty="0" err="1" smtClean="0">
                <a:solidFill>
                  <a:srgbClr val="0070C0"/>
                </a:solidFill>
              </a:rPr>
              <a:t>줄놀음</a:t>
            </a:r>
            <a:r>
              <a:rPr lang="en-US" altLang="ko-KR" dirty="0" smtClean="0">
                <a:solidFill>
                  <a:srgbClr val="0070C0"/>
                </a:solidFill>
              </a:rPr>
              <a:t>(Tight-wire Performance)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줄광대가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줄 위에서 </a:t>
            </a:r>
            <a:r>
              <a:rPr lang="ko-KR" altLang="en-US" dirty="0" err="1" smtClean="0"/>
              <a:t>줄소리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재담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잔노릇</a:t>
            </a:r>
            <a:r>
              <a:rPr lang="ko-KR" altLang="en-US" dirty="0" smtClean="0"/>
              <a:t> 그리고 춤을 연행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판줄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줄광대가</a:t>
            </a:r>
            <a:r>
              <a:rPr lang="ko-KR" altLang="en-US" dirty="0" smtClean="0"/>
              <a:t> 어릿광대와 함께 </a:t>
            </a:r>
            <a:r>
              <a:rPr lang="ko-KR" altLang="en-US" dirty="0" err="1" smtClean="0"/>
              <a:t>삼현육각</a:t>
            </a:r>
            <a:r>
              <a:rPr lang="ko-KR" altLang="en-US" dirty="0" smtClean="0"/>
              <a:t> 반주에 맞추어 </a:t>
            </a:r>
            <a:r>
              <a:rPr lang="ko-KR" altLang="en-US" dirty="0" err="1" smtClean="0"/>
              <a:t>줄놀음을</a:t>
            </a:r>
            <a:r>
              <a:rPr lang="ko-KR" altLang="en-US" dirty="0" smtClean="0"/>
              <a:t> 하고 여기에 관중이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rgbClr val="C00000"/>
                </a:solidFill>
              </a:rPr>
              <a:t>도막줄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어릿광대와 </a:t>
            </a:r>
            <a:r>
              <a:rPr lang="ko-KR" altLang="en-US" dirty="0" err="1" smtClean="0"/>
              <a:t>줄소리</a:t>
            </a:r>
            <a:r>
              <a:rPr lang="ko-KR" altLang="en-US" dirty="0" smtClean="0"/>
              <a:t> 없이 </a:t>
            </a:r>
            <a:r>
              <a:rPr lang="ko-KR" altLang="en-US" dirty="0" err="1" smtClean="0"/>
              <a:t>잔노릇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위주로 비교적 짧게 연행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줄타기의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>
                <a:solidFill>
                  <a:srgbClr val="0070C0"/>
                </a:solidFill>
              </a:rPr>
              <a:t>전승 기반에 따른 분류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광대줄타기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재인청</a:t>
            </a:r>
            <a:r>
              <a:rPr lang="ko-KR" altLang="en-US" dirty="0" smtClean="0"/>
              <a:t> 계열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상층 향유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어름줄타기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남사당 계열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서민층 향유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>
                <a:solidFill>
                  <a:srgbClr val="0070C0"/>
                </a:solidFill>
              </a:rPr>
              <a:t>연행 형태에 따른 분류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판줄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도막줄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줄타기의 연행 주체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rgbClr val="0070C0"/>
                </a:solidFill>
              </a:rPr>
              <a:t>줄광대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전통사회에서는 특정 신분 집단에서 배출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줄소리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잔노릇</a:t>
            </a:r>
            <a:r>
              <a:rPr lang="ko-KR" altLang="en-US" dirty="0" smtClean="0"/>
              <a:t> 등을 연행하며 맺고 풀림을 조율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</a:rPr>
              <a:t>어릿광대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매호씨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배우씨</a:t>
            </a:r>
            <a:r>
              <a:rPr lang="ko-KR" altLang="en-US" smtClean="0"/>
              <a:t> 등으로 칭하기도 함</a:t>
            </a:r>
            <a:r>
              <a:rPr lang="en-US" altLang="ko-KR" smtClean="0"/>
              <a:t>. </a:t>
            </a:r>
            <a:r>
              <a:rPr lang="ko-KR" altLang="en-US" dirty="0" err="1" smtClean="0"/>
              <a:t>줄광대의</a:t>
            </a:r>
            <a:r>
              <a:rPr lang="ko-KR" altLang="en-US" dirty="0" smtClean="0"/>
              <a:t> 상대역으로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줄판의</a:t>
            </a:r>
            <a:r>
              <a:rPr lang="ko-KR" altLang="en-US" dirty="0" smtClean="0"/>
              <a:t> 흐름을 조율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연행공간과 극중 공간을 확장하는 역할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</a:rPr>
              <a:t>반주자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북 등 </a:t>
            </a:r>
            <a:r>
              <a:rPr lang="ko-KR" altLang="en-US" dirty="0" err="1" smtClean="0"/>
              <a:t>삼현육각의</a:t>
            </a:r>
            <a:r>
              <a:rPr lang="ko-KR" altLang="en-US" dirty="0" smtClean="0"/>
              <a:t> 연주자로 구성</a:t>
            </a:r>
            <a:r>
              <a:rPr lang="en-US" altLang="ko-KR" dirty="0" smtClean="0"/>
              <a:t>.  </a:t>
            </a:r>
            <a:r>
              <a:rPr lang="ko-KR" altLang="en-US" dirty="0" err="1" smtClean="0"/>
              <a:t>줄광대의</a:t>
            </a:r>
            <a:r>
              <a:rPr lang="ko-KR" altLang="en-US" dirty="0" smtClean="0"/>
              <a:t> 리듬을 도와주는 반주자 역할 수행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볼거리를 제공하는 차원에서 독주를 하기도 함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/>
          <a:lstStyle/>
          <a:p>
            <a:pPr algn="just"/>
            <a:r>
              <a:rPr lang="ko-KR" altLang="en-US" dirty="0" err="1" smtClean="0"/>
              <a:t>잔노릇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김대균 보유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42844" y="1142984"/>
            <a:ext cx="8858312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외홍잽이</a:t>
            </a:r>
            <a:r>
              <a:rPr lang="en-US" altLang="ko-KR" dirty="0" smtClean="0"/>
              <a:t>, 2.</a:t>
            </a:r>
            <a:r>
              <a:rPr lang="ko-KR" altLang="en-US" dirty="0" smtClean="0"/>
              <a:t>양다리 </a:t>
            </a:r>
            <a:r>
              <a:rPr lang="ko-KR" altLang="en-US" dirty="0" err="1" smtClean="0"/>
              <a:t>외홍잽이</a:t>
            </a:r>
            <a:r>
              <a:rPr lang="en-US" altLang="ko-KR" dirty="0" smtClean="0"/>
              <a:t>,  3.</a:t>
            </a:r>
            <a:r>
              <a:rPr lang="ko-KR" altLang="en-US" dirty="0" err="1" smtClean="0"/>
              <a:t>코차기</a:t>
            </a:r>
            <a:r>
              <a:rPr lang="en-US" altLang="ko-KR" dirty="0" smtClean="0"/>
              <a:t>,  4.</a:t>
            </a:r>
            <a:r>
              <a:rPr lang="ko-KR" altLang="en-US" dirty="0" err="1" smtClean="0"/>
              <a:t>쌍홍잽이</a:t>
            </a:r>
            <a:r>
              <a:rPr lang="en-US" altLang="ko-KR" dirty="0" smtClean="0"/>
              <a:t>, 5.</a:t>
            </a:r>
            <a:r>
              <a:rPr lang="ko-KR" altLang="en-US" dirty="0" smtClean="0"/>
              <a:t>겹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쌍홍잽이</a:t>
            </a:r>
            <a:r>
              <a:rPr lang="en-US" altLang="ko-KR" dirty="0" smtClean="0"/>
              <a:t>, 6.</a:t>
            </a:r>
            <a:r>
              <a:rPr lang="ko-KR" altLang="en-US" dirty="0" smtClean="0"/>
              <a:t>옆 </a:t>
            </a:r>
            <a:r>
              <a:rPr lang="ko-KR" altLang="en-US" dirty="0" err="1" smtClean="0"/>
              <a:t>쌍홍잽이</a:t>
            </a:r>
            <a:r>
              <a:rPr lang="en-US" altLang="ko-KR" dirty="0" smtClean="0"/>
              <a:t>, 7.</a:t>
            </a:r>
            <a:r>
              <a:rPr lang="ko-KR" altLang="en-US" dirty="0" err="1" smtClean="0"/>
              <a:t>겹옆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쌍홍잽이</a:t>
            </a:r>
            <a:r>
              <a:rPr lang="en-US" altLang="ko-KR" dirty="0" smtClean="0"/>
              <a:t>, 8.</a:t>
            </a:r>
            <a:r>
              <a:rPr lang="ko-KR" altLang="en-US" dirty="0" err="1" smtClean="0"/>
              <a:t>쌍홍잽이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거중틀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기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9.</a:t>
            </a:r>
            <a:r>
              <a:rPr lang="ko-KR" altLang="en-US" i="1" dirty="0" err="1" smtClean="0"/>
              <a:t>외무릎</a:t>
            </a:r>
            <a:r>
              <a:rPr lang="ko-KR" altLang="en-US" i="1" dirty="0" smtClean="0"/>
              <a:t> 꿇기</a:t>
            </a:r>
            <a:r>
              <a:rPr lang="en-US" altLang="ko-KR" i="1" dirty="0" smtClean="0"/>
              <a:t>, </a:t>
            </a:r>
            <a:r>
              <a:rPr lang="en-US" altLang="ko-KR" dirty="0" smtClean="0"/>
              <a:t>10.</a:t>
            </a:r>
            <a:r>
              <a:rPr lang="ko-KR" altLang="en-US" dirty="0" err="1" smtClean="0"/>
              <a:t>외무릎</a:t>
            </a:r>
            <a:r>
              <a:rPr lang="ko-KR" altLang="en-US" dirty="0" smtClean="0"/>
              <a:t> 풍치기</a:t>
            </a:r>
            <a:r>
              <a:rPr lang="en-US" altLang="ko-KR" dirty="0" smtClean="0"/>
              <a:t>, 11.</a:t>
            </a:r>
            <a:r>
              <a:rPr lang="ko-KR" altLang="en-US" dirty="0" err="1" smtClean="0"/>
              <a:t>외무릎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가새트림</a:t>
            </a:r>
            <a:r>
              <a:rPr lang="en-US" altLang="ko-KR" dirty="0" smtClean="0"/>
              <a:t>, 12.</a:t>
            </a:r>
          </a:p>
          <a:p>
            <a:pPr>
              <a:buNone/>
            </a:pPr>
            <a:r>
              <a:rPr lang="ko-KR" altLang="en-US" dirty="0" err="1" smtClean="0"/>
              <a:t>외무릎</a:t>
            </a:r>
            <a:r>
              <a:rPr lang="ko-KR" altLang="en-US" dirty="0" smtClean="0"/>
              <a:t> 황새 </a:t>
            </a:r>
            <a:r>
              <a:rPr lang="ko-KR" altLang="en-US" dirty="0" err="1" smtClean="0"/>
              <a:t>두렁넘기</a:t>
            </a:r>
            <a:r>
              <a:rPr lang="en-US" altLang="ko-KR" dirty="0" smtClean="0"/>
              <a:t>, 13.</a:t>
            </a:r>
            <a:r>
              <a:rPr lang="ko-KR" altLang="en-US" dirty="0" smtClean="0"/>
              <a:t>외 무릎 꿇기</a:t>
            </a:r>
            <a:r>
              <a:rPr lang="en-US" altLang="ko-KR" dirty="0" smtClean="0"/>
              <a:t>, 14.</a:t>
            </a:r>
            <a:r>
              <a:rPr lang="ko-KR" altLang="en-US" dirty="0" smtClean="0"/>
              <a:t>두 무릎 꿇기</a:t>
            </a:r>
            <a:r>
              <a:rPr lang="en-US" altLang="ko-KR" dirty="0" smtClean="0"/>
              <a:t>, 15.</a:t>
            </a:r>
          </a:p>
          <a:p>
            <a:pPr>
              <a:buNone/>
            </a:pPr>
            <a:r>
              <a:rPr lang="ko-KR" altLang="en-US" dirty="0" smtClean="0"/>
              <a:t>두 무릎 뭉치기</a:t>
            </a:r>
            <a:r>
              <a:rPr lang="en-US" altLang="ko-KR" dirty="0" smtClean="0"/>
              <a:t>, 16.</a:t>
            </a:r>
            <a:r>
              <a:rPr lang="ko-KR" altLang="en-US" dirty="0" smtClean="0"/>
              <a:t>두 무릎 </a:t>
            </a:r>
            <a:r>
              <a:rPr lang="ko-KR" altLang="en-US" dirty="0" err="1" smtClean="0"/>
              <a:t>가새트림</a:t>
            </a:r>
            <a:r>
              <a:rPr lang="en-US" altLang="ko-KR" dirty="0" smtClean="0"/>
              <a:t>, 17.</a:t>
            </a:r>
            <a:r>
              <a:rPr lang="ko-KR" altLang="en-US" dirty="0" smtClean="0"/>
              <a:t>두 무릎 </a:t>
            </a:r>
            <a:r>
              <a:rPr lang="ko-KR" altLang="en-US" dirty="0" err="1" smtClean="0"/>
              <a:t>항새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두렁넘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기</a:t>
            </a:r>
            <a:r>
              <a:rPr lang="en-US" altLang="ko-KR" dirty="0" smtClean="0"/>
              <a:t>, 18.</a:t>
            </a:r>
            <a:r>
              <a:rPr lang="ko-KR" altLang="en-US" dirty="0" smtClean="0"/>
              <a:t>두 무릎 종종 훑기</a:t>
            </a:r>
            <a:r>
              <a:rPr lang="en-US" altLang="ko-KR" dirty="0" smtClean="0"/>
              <a:t>, 19.</a:t>
            </a:r>
            <a:r>
              <a:rPr lang="ko-KR" altLang="en-US" dirty="0" smtClean="0"/>
              <a:t>책상다리</a:t>
            </a:r>
            <a:r>
              <a:rPr lang="en-US" altLang="ko-KR" dirty="0" smtClean="0"/>
              <a:t>, 20.</a:t>
            </a:r>
            <a:r>
              <a:rPr lang="ko-KR" altLang="en-US" dirty="0" smtClean="0"/>
              <a:t>책상다리 풍치기</a:t>
            </a:r>
            <a:r>
              <a:rPr lang="en-US" altLang="ko-KR" dirty="0" smtClean="0"/>
              <a:t>, </a:t>
            </a:r>
          </a:p>
          <a:p>
            <a:pPr>
              <a:buNone/>
            </a:pPr>
            <a:r>
              <a:rPr lang="en-US" altLang="ko-KR" dirty="0" smtClean="0"/>
              <a:t>21.</a:t>
            </a:r>
            <a:r>
              <a:rPr lang="ko-KR" altLang="en-US" dirty="0" smtClean="0"/>
              <a:t>책상다리 </a:t>
            </a:r>
            <a:r>
              <a:rPr lang="ko-KR" altLang="en-US" dirty="0" err="1" smtClean="0"/>
              <a:t>가새트림</a:t>
            </a:r>
            <a:r>
              <a:rPr lang="en-US" altLang="ko-KR" dirty="0" smtClean="0"/>
              <a:t>, 22.</a:t>
            </a:r>
            <a:r>
              <a:rPr lang="ko-KR" altLang="en-US" dirty="0" smtClean="0"/>
              <a:t>책상다리 </a:t>
            </a:r>
            <a:r>
              <a:rPr lang="ko-KR" altLang="en-US" dirty="0" err="1" smtClean="0"/>
              <a:t>황새두렁넘기</a:t>
            </a:r>
            <a:r>
              <a:rPr lang="en-US" altLang="ko-KR" dirty="0" smtClean="0"/>
              <a:t>, 23.</a:t>
            </a:r>
            <a:r>
              <a:rPr lang="ko-KR" altLang="en-US" dirty="0" smtClean="0"/>
              <a:t>앞 쌍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홍잽이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쌍홍잽이</a:t>
            </a:r>
            <a:r>
              <a:rPr lang="en-US" altLang="ko-KR" dirty="0" smtClean="0"/>
              <a:t>, 24.</a:t>
            </a:r>
            <a:r>
              <a:rPr lang="ko-KR" altLang="en-US" dirty="0" smtClean="0"/>
              <a:t>칠보 </a:t>
            </a:r>
            <a:r>
              <a:rPr lang="ko-KR" altLang="en-US" dirty="0" err="1" smtClean="0"/>
              <a:t>먼장</a:t>
            </a:r>
            <a:r>
              <a:rPr lang="en-US" altLang="ko-KR" dirty="0" smtClean="0"/>
              <a:t>, 25.</a:t>
            </a:r>
            <a:r>
              <a:rPr lang="ko-KR" altLang="en-US" dirty="0" smtClean="0"/>
              <a:t>앞 </a:t>
            </a:r>
            <a:r>
              <a:rPr lang="ko-KR" altLang="en-US" dirty="0" err="1" smtClean="0"/>
              <a:t>먼장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먼장</a:t>
            </a:r>
            <a:r>
              <a:rPr lang="en-US" altLang="ko-KR" dirty="0" smtClean="0"/>
              <a:t>, 26.</a:t>
            </a:r>
            <a:r>
              <a:rPr lang="ko-KR" altLang="en-US" dirty="0" smtClean="0"/>
              <a:t>좌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우 옆 </a:t>
            </a:r>
            <a:r>
              <a:rPr lang="ko-KR" altLang="en-US" dirty="0" err="1" smtClean="0"/>
              <a:t>쌍홍잽이</a:t>
            </a:r>
            <a:r>
              <a:rPr lang="en-US" altLang="ko-KR" dirty="0" smtClean="0"/>
              <a:t>, 27.</a:t>
            </a:r>
            <a:r>
              <a:rPr lang="ko-KR" altLang="en-US" dirty="0" err="1" smtClean="0"/>
              <a:t>찰보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가새트림</a:t>
            </a:r>
            <a:r>
              <a:rPr lang="en-US" altLang="ko-KR" dirty="0" smtClean="0"/>
              <a:t>, 28.</a:t>
            </a:r>
            <a:r>
              <a:rPr lang="ko-KR" altLang="en-US" dirty="0" err="1" smtClean="0"/>
              <a:t>허공잽이</a:t>
            </a:r>
            <a:r>
              <a:rPr lang="en-US" altLang="ko-KR" dirty="0" smtClean="0"/>
              <a:t>, 29.</a:t>
            </a:r>
            <a:r>
              <a:rPr lang="ko-KR" altLang="en-US" dirty="0" err="1" smtClean="0"/>
              <a:t>앵금뛰기</a:t>
            </a:r>
            <a:r>
              <a:rPr lang="en-US" altLang="ko-KR" dirty="0" smtClean="0"/>
              <a:t>, </a:t>
            </a:r>
          </a:p>
          <a:p>
            <a:pPr>
              <a:buNone/>
            </a:pPr>
            <a:r>
              <a:rPr lang="en-US" altLang="ko-KR" dirty="0" smtClean="0"/>
              <a:t>30.</a:t>
            </a:r>
            <a:r>
              <a:rPr lang="ko-KR" altLang="en-US" dirty="0" smtClean="0"/>
              <a:t>종짓굽 붙이기</a:t>
            </a:r>
            <a:r>
              <a:rPr lang="en-US" altLang="ko-KR" dirty="0" smtClean="0"/>
              <a:t>, 31.</a:t>
            </a:r>
            <a:r>
              <a:rPr lang="ko-KR" altLang="en-US" dirty="0" smtClean="0"/>
              <a:t>칠보 </a:t>
            </a:r>
            <a:r>
              <a:rPr lang="ko-KR" altLang="en-US" dirty="0" err="1" smtClean="0"/>
              <a:t>보십빼기</a:t>
            </a:r>
            <a:r>
              <a:rPr lang="en-US" altLang="ko-KR" dirty="0" smtClean="0"/>
              <a:t>, 32.</a:t>
            </a:r>
            <a:r>
              <a:rPr lang="ko-KR" altLang="en-US" dirty="0" smtClean="0"/>
              <a:t>깃발 붙이기</a:t>
            </a:r>
            <a:r>
              <a:rPr lang="en-US" altLang="ko-KR" dirty="0" smtClean="0"/>
              <a:t>, 33.</a:t>
            </a:r>
            <a:r>
              <a:rPr lang="ko-KR" altLang="en-US" dirty="0" smtClean="0"/>
              <a:t>배 돛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대 서기</a:t>
            </a:r>
            <a:r>
              <a:rPr lang="en-US" altLang="ko-KR" dirty="0" smtClean="0"/>
              <a:t>, 34.</a:t>
            </a:r>
            <a:r>
              <a:rPr lang="ko-KR" altLang="en-US" dirty="0" smtClean="0"/>
              <a:t>살판</a:t>
            </a:r>
            <a:r>
              <a:rPr lang="en-US" altLang="ko-KR" dirty="0" smtClean="0"/>
              <a:t>, 35.</a:t>
            </a:r>
            <a:r>
              <a:rPr lang="ko-KR" altLang="en-US" dirty="0" err="1" smtClean="0"/>
              <a:t>뒷풀이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/>
          <a:lstStyle/>
          <a:p>
            <a:r>
              <a:rPr lang="ko-KR" altLang="en-US" dirty="0" err="1" smtClean="0"/>
              <a:t>줄소리의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구성과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42844" y="1142984"/>
            <a:ext cx="9001156" cy="5013976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 smtClean="0">
                <a:solidFill>
                  <a:srgbClr val="0070C0"/>
                </a:solidFill>
              </a:rPr>
              <a:t>중타령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구운몽 내용 중 일부로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중이 산에서 내려오는 대목</a:t>
            </a:r>
            <a:r>
              <a:rPr lang="en-US" altLang="ko-KR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err="1" smtClean="0">
                <a:solidFill>
                  <a:srgbClr val="0070C0"/>
                </a:solidFill>
              </a:rPr>
              <a:t>왈자타령</a:t>
            </a:r>
            <a:r>
              <a:rPr lang="en-US" altLang="ko-KR" sz="2400" dirty="0" smtClean="0">
                <a:solidFill>
                  <a:srgbClr val="0070C0"/>
                </a:solidFill>
              </a:rPr>
              <a:t>1</a:t>
            </a: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왈짜와</a:t>
            </a:r>
            <a:r>
              <a:rPr lang="ko-KR" altLang="en-US" sz="2400" dirty="0" smtClean="0"/>
              <a:t> 중이 서로 희롱하는 대목</a:t>
            </a:r>
            <a:r>
              <a:rPr lang="en-US" altLang="ko-KR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err="1" smtClean="0">
                <a:solidFill>
                  <a:srgbClr val="0070C0"/>
                </a:solidFill>
              </a:rPr>
              <a:t>파자놀음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왈짜와</a:t>
            </a:r>
            <a:r>
              <a:rPr lang="ko-KR" altLang="en-US" sz="2400" dirty="0" smtClean="0"/>
              <a:t> 중이 서로 희롱하며 </a:t>
            </a:r>
            <a:r>
              <a:rPr lang="ko-KR" altLang="en-US" sz="2400" dirty="0" err="1" smtClean="0"/>
              <a:t>파자놀음하는</a:t>
            </a:r>
            <a:r>
              <a:rPr lang="ko-KR" altLang="en-US" sz="2400" dirty="0" smtClean="0"/>
              <a:t> 대목</a:t>
            </a:r>
            <a:r>
              <a:rPr lang="en-US" altLang="ko-KR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err="1" smtClean="0">
                <a:solidFill>
                  <a:srgbClr val="0070C0"/>
                </a:solidFill>
              </a:rPr>
              <a:t>팔선녀타령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중이 </a:t>
            </a:r>
            <a:r>
              <a:rPr lang="ko-KR" altLang="en-US" sz="2400" dirty="0" err="1" smtClean="0"/>
              <a:t>팔선녀를</a:t>
            </a:r>
            <a:r>
              <a:rPr lang="ko-KR" altLang="en-US" sz="2400" dirty="0" smtClean="0"/>
              <a:t> 희롱하는 대목</a:t>
            </a:r>
            <a:r>
              <a:rPr lang="en-US" altLang="ko-KR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70C0"/>
                </a:solidFill>
              </a:rPr>
              <a:t>신세타령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중이 </a:t>
            </a:r>
            <a:r>
              <a:rPr lang="ko-KR" altLang="en-US" sz="2400" dirty="0" err="1" smtClean="0"/>
              <a:t>팔선녀를</a:t>
            </a:r>
            <a:r>
              <a:rPr lang="ko-KR" altLang="en-US" sz="2400" dirty="0" smtClean="0"/>
              <a:t> 희롱하다 </a:t>
            </a:r>
            <a:r>
              <a:rPr lang="ko-KR" altLang="en-US" sz="2400" dirty="0" err="1" smtClean="0"/>
              <a:t>옹생원에게</a:t>
            </a:r>
            <a:r>
              <a:rPr lang="ko-KR" altLang="en-US" sz="2400" dirty="0" smtClean="0"/>
              <a:t> 야단 맞고 </a:t>
            </a:r>
            <a:r>
              <a:rPr lang="ko-KR" altLang="en-US" sz="2400" dirty="0" err="1" smtClean="0"/>
              <a:t>신세자탄하는</a:t>
            </a:r>
            <a:r>
              <a:rPr lang="ko-KR" altLang="en-US" sz="2400" dirty="0" smtClean="0"/>
              <a:t> 대목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err="1" smtClean="0">
                <a:solidFill>
                  <a:srgbClr val="0070C0"/>
                </a:solidFill>
              </a:rPr>
              <a:t>왈자타령</a:t>
            </a:r>
            <a:r>
              <a:rPr lang="en-US" altLang="ko-KR" sz="2400" dirty="0" smtClean="0">
                <a:solidFill>
                  <a:srgbClr val="0070C0"/>
                </a:solidFill>
              </a:rPr>
              <a:t>2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중이 파계하고 </a:t>
            </a:r>
            <a:r>
              <a:rPr lang="ko-KR" altLang="en-US" sz="2400" dirty="0" err="1" smtClean="0"/>
              <a:t>왈짜와</a:t>
            </a:r>
            <a:r>
              <a:rPr lang="ko-KR" altLang="en-US" sz="2400" dirty="0" smtClean="0"/>
              <a:t> 노는 대목</a:t>
            </a:r>
            <a:r>
              <a:rPr lang="en-US" altLang="ko-KR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70C0"/>
                </a:solidFill>
              </a:rPr>
              <a:t>새타령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중이 산천경개를 구경하면서 새타령을 부르는 대목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재담의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1435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앞으로 진행될 </a:t>
            </a:r>
            <a:r>
              <a:rPr lang="ko-KR" altLang="en-US" dirty="0" err="1" smtClean="0"/>
              <a:t>잔노릇의</a:t>
            </a:r>
            <a:r>
              <a:rPr lang="ko-KR" altLang="en-US" dirty="0" smtClean="0"/>
              <a:t> 내용을 풀어서 설명하고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관중의 웃음 유도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잔노릇의</a:t>
            </a:r>
            <a:r>
              <a:rPr lang="ko-KR" altLang="en-US" dirty="0" smtClean="0"/>
              <a:t> 내용을 설명하면서 흥미 유발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완결된 </a:t>
            </a:r>
            <a:r>
              <a:rPr lang="ko-KR" altLang="en-US" dirty="0" err="1" smtClean="0"/>
              <a:t>잔노릇을</a:t>
            </a:r>
            <a:r>
              <a:rPr lang="ko-KR" altLang="en-US" dirty="0" smtClean="0"/>
              <a:t> 재담으로 정리하면서 관중의 반응을 이끌어내고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다음에 전개될 동작에 대한 기대감 유발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잔노릇과</a:t>
            </a:r>
            <a:r>
              <a:rPr lang="ko-KR" altLang="en-US" dirty="0" smtClean="0"/>
              <a:t> 직접적인 상관이 없이 현장에서 즉흥적으로 풍자와 </a:t>
            </a:r>
            <a:r>
              <a:rPr lang="ko-KR" altLang="en-US" dirty="0" err="1" smtClean="0"/>
              <a:t>해학미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줄놀음의</a:t>
            </a:r>
            <a:r>
              <a:rPr lang="ko-KR" altLang="en-US" dirty="0" smtClean="0"/>
              <a:t> 연행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열린 구조의 원리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신명풀이의 원리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err="1" smtClean="0"/>
              <a:t>긴장와</a:t>
            </a:r>
            <a:r>
              <a:rPr lang="ko-KR" altLang="en-US" dirty="0" smtClean="0"/>
              <a:t> 이완의 원리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굿과 연극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              인간과 자연의 갈등을 주술적으로 해결하는 것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            </a:t>
            </a:r>
            <a:r>
              <a:rPr lang="ko-KR" altLang="en-US" sz="2000" dirty="0" smtClean="0"/>
              <a:t>인간과 인간의 갈등을 예술적으로 표현하는 것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   그러나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굿에는 주술성 뿐만 아니라 예술성도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인간과 인간의 갈등이 드러나는 경우도 허다하다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연극의 범주를 설정하기도 어려운 일이다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연극과 삶의 경계는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타원 3"/>
          <p:cNvSpPr/>
          <p:nvPr/>
        </p:nvSpPr>
        <p:spPr>
          <a:xfrm>
            <a:off x="500034" y="1571612"/>
            <a:ext cx="914400" cy="4286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굿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00034" y="2357430"/>
            <a:ext cx="914400" cy="4286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연극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굿의 연희성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err="1" smtClean="0"/>
              <a:t>강신무는</a:t>
            </a:r>
            <a:r>
              <a:rPr lang="ko-KR" altLang="en-US" sz="2000" dirty="0" smtClean="0"/>
              <a:t> 전환되는 신격에 맞게 굿거리에 따라 복색을 달리 한다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말투나 몸짓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표정 등을 해당 신격에 맞게 표현한다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err="1" smtClean="0"/>
              <a:t>강신무이든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세습무이든</a:t>
            </a:r>
            <a:r>
              <a:rPr lang="ko-KR" altLang="en-US" sz="2000" dirty="0" smtClean="0"/>
              <a:t> 춤과 노래 그리고 대사 구연능력이 있다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무당은 배우이자 </a:t>
            </a:r>
            <a:r>
              <a:rPr lang="ko-KR" altLang="en-US" sz="2000" dirty="0" err="1" smtClean="0"/>
              <a:t>엔터테이너이자</a:t>
            </a:r>
            <a:r>
              <a:rPr lang="ko-KR" altLang="en-US" sz="2000" dirty="0" smtClean="0"/>
              <a:t> 의사이다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1428736"/>
            <a:ext cx="914400" cy="5715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무당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굿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굿이 벌어지는 공간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                    </a:t>
            </a:r>
            <a:r>
              <a:rPr lang="ko-KR" altLang="en-US" sz="2000" dirty="0" smtClean="0"/>
              <a:t>마을에서 열린다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r>
              <a:rPr lang="en-US" altLang="ko-KR" sz="2000" dirty="0" smtClean="0"/>
              <a:t>                          </a:t>
            </a:r>
            <a:r>
              <a:rPr lang="ko-KR" altLang="en-US" sz="2000" dirty="0" smtClean="0"/>
              <a:t>마을을 지켜주는 신이 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                      </a:t>
            </a:r>
            <a:r>
              <a:rPr lang="ko-KR" altLang="en-US" sz="2000" dirty="0" smtClean="0"/>
              <a:t>개인의 주거 공간에서 열린다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r>
              <a:rPr lang="en-US" altLang="ko-KR" sz="2000" dirty="0" smtClean="0"/>
              <a:t>                          </a:t>
            </a:r>
            <a:r>
              <a:rPr lang="ko-KR" altLang="en-US" sz="2000" dirty="0" smtClean="0"/>
              <a:t>주거 공간에도 각기 신이 존재한다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       俗의 세계          聖의 세계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생활공간과 공연공간이 구분되지 않는다</a:t>
            </a:r>
            <a:r>
              <a:rPr lang="en-US" altLang="ko-KR" sz="2000" dirty="0" smtClean="0"/>
              <a:t> 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무대와 객석의 구분이 명료하지 않다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   </a:t>
            </a:r>
            <a:endParaRPr lang="ko-KR" altLang="en-US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1472" y="500042"/>
            <a:ext cx="914400" cy="57150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공간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00034" y="1285860"/>
            <a:ext cx="1285884" cy="5000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마을굿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00034" y="2428868"/>
            <a:ext cx="1285884" cy="5000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개인굿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1928794" y="3714752"/>
            <a:ext cx="357190" cy="2143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굿의 준비과정에서부터 마무리까지 직간접적으로 관여한다</a:t>
            </a:r>
            <a:r>
              <a:rPr lang="en-US" altLang="ko-KR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무당과 심리적 일체감을 형성한 채 굿에 참여한다</a:t>
            </a:r>
            <a:r>
              <a:rPr lang="en-US" altLang="ko-KR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무당과 더불어 굿판을 이끌어 가는 주체이다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무관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무감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서다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놀음굿</a:t>
            </a:r>
            <a:r>
              <a:rPr lang="en-US" altLang="ko-KR" sz="2000" dirty="0" smtClean="0"/>
              <a:t>’ : </a:t>
            </a:r>
            <a:r>
              <a:rPr lang="ko-KR" altLang="en-US" sz="2000" dirty="0" smtClean="0"/>
              <a:t>동해안지역  굿에서 굿판에 모여든 청중들만으로 판을 벌이는 굿을 말한다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71472" y="500042"/>
            <a:ext cx="914400" cy="5715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청중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  <a:latin typeface="HY헤드라인M" pitchFamily="18" charset="-127"/>
                <a:ea typeface="HY헤드라인M" pitchFamily="18" charset="-127"/>
              </a:rPr>
              <a:t>무극</a:t>
            </a:r>
            <a:r>
              <a:rPr lang="en-US" altLang="ko-KR" dirty="0" smtClean="0">
                <a:solidFill>
                  <a:srgbClr val="7030A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7030A0"/>
                </a:solidFill>
                <a:latin typeface="HY헤드라인M" pitchFamily="18" charset="-127"/>
                <a:ea typeface="HY헤드라인M" pitchFamily="18" charset="-127"/>
              </a:rPr>
              <a:t>巫劇</a:t>
            </a:r>
            <a:r>
              <a:rPr lang="en-US" altLang="ko-KR" dirty="0" smtClean="0">
                <a:solidFill>
                  <a:srgbClr val="7030A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rgbClr val="7030A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sz="2000" dirty="0" smtClean="0"/>
              <a:t>전승되는 굿 중에서 연극으로서의 구조를 갖추고 있고 연극적인 요소가 들어있는 굿을 말한다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altLang="ko-KR" sz="20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굿놀이</a:t>
            </a:r>
            <a:r>
              <a:rPr lang="en-US" altLang="ko-KR" sz="2000" dirty="0" smtClean="0"/>
              <a:t>’, ‘</a:t>
            </a:r>
            <a:r>
              <a:rPr lang="ko-KR" altLang="en-US" sz="2000" dirty="0" smtClean="0"/>
              <a:t>희곡무가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라고도 한다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altLang="ko-KR" sz="20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000" dirty="0" smtClean="0"/>
              <a:t>예술성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주술성</a:t>
            </a:r>
            <a:endParaRPr lang="en-US" altLang="ko-KR" sz="2000" dirty="0" smtClean="0"/>
          </a:p>
          <a:p>
            <a:pPr>
              <a:buFont typeface="Wingdings" pitchFamily="2" charset="2"/>
              <a:buChar char="§"/>
            </a:pPr>
            <a:endParaRPr lang="en-US" altLang="ko-KR" sz="2000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sz="2000" dirty="0" smtClean="0"/>
              <a:t>무극은 제의성을 바탕으로 출발한 극으로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극적 표현이 훨씬 강렬한 인상을 주고 주술성에 대한 확신을 높일 수 있다는 인식에서 비롯된 것이다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5720" y="642918"/>
            <a:ext cx="842968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3200" dirty="0" smtClean="0">
                <a:solidFill>
                  <a:srgbClr val="00B0F0"/>
                </a:solidFill>
              </a:rPr>
              <a:t>招福儀禮</a:t>
            </a:r>
            <a:endParaRPr lang="en-US" altLang="ko-KR" sz="32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altLang="ko-KR" sz="2000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ko-KR" altLang="en-US" sz="2000" dirty="0" smtClean="0">
                <a:solidFill>
                  <a:srgbClr val="C00000"/>
                </a:solidFill>
              </a:rPr>
              <a:t>性的 결합놀이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풍요와 생산을 기원하는 주술적 목적</a:t>
            </a:r>
            <a:r>
              <a:rPr lang="en-US" altLang="ko-KR" sz="2000" dirty="0" smtClean="0"/>
              <a:t>.</a:t>
            </a:r>
          </a:p>
          <a:p>
            <a:pPr marL="514350" indent="-514350">
              <a:buNone/>
            </a:pPr>
            <a:r>
              <a:rPr lang="en-US" altLang="ko-KR" sz="2000" dirty="0" smtClean="0"/>
              <a:t> &lt;</a:t>
            </a:r>
            <a:r>
              <a:rPr lang="ko-KR" altLang="en-US" sz="2000" dirty="0" err="1" smtClean="0"/>
              <a:t>영산할먐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하라뱜놀이</a:t>
            </a:r>
            <a:r>
              <a:rPr lang="en-US" altLang="ko-KR" sz="2000" dirty="0" smtClean="0"/>
              <a:t>&gt;,  &lt;</a:t>
            </a:r>
            <a:r>
              <a:rPr lang="ko-KR" altLang="en-US" sz="2000" dirty="0" err="1" smtClean="0"/>
              <a:t>탈굿</a:t>
            </a:r>
            <a:r>
              <a:rPr lang="en-US" altLang="ko-KR" sz="2000" dirty="0" smtClean="0"/>
              <a:t>&gt;, &lt;</a:t>
            </a:r>
            <a:r>
              <a:rPr lang="ko-KR" altLang="en-US" sz="2000" dirty="0" smtClean="0"/>
              <a:t>황해도 </a:t>
            </a:r>
            <a:r>
              <a:rPr lang="ko-KR" altLang="en-US" sz="2000" dirty="0" err="1" smtClean="0"/>
              <a:t>중놀이</a:t>
            </a:r>
            <a:r>
              <a:rPr lang="en-US" altLang="ko-KR" sz="2000" dirty="0" smtClean="0"/>
              <a:t>&gt;, &lt;</a:t>
            </a:r>
            <a:r>
              <a:rPr lang="ko-KR" altLang="en-US" sz="2000" dirty="0" err="1" smtClean="0"/>
              <a:t>소당애기씨놀이</a:t>
            </a:r>
            <a:r>
              <a:rPr lang="en-US" altLang="ko-KR" sz="2000" dirty="0" smtClean="0"/>
              <a:t>&gt;, </a:t>
            </a:r>
          </a:p>
          <a:p>
            <a:pPr marL="514350" indent="-514350">
              <a:buNone/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거제도 </a:t>
            </a:r>
            <a:r>
              <a:rPr lang="ko-KR" altLang="en-US" sz="2000" dirty="0" err="1" smtClean="0"/>
              <a:t>중광대</a:t>
            </a:r>
            <a:r>
              <a:rPr lang="en-US" altLang="ko-KR" sz="2000" dirty="0" smtClean="0"/>
              <a:t>&gt;,  &lt;</a:t>
            </a:r>
            <a:r>
              <a:rPr lang="ko-KR" altLang="en-US" sz="2000" dirty="0" err="1" smtClean="0"/>
              <a:t>도산말명에</a:t>
            </a:r>
            <a:r>
              <a:rPr lang="ko-KR" altLang="en-US" sz="2000" dirty="0" smtClean="0"/>
              <a:t> 방아놀이</a:t>
            </a:r>
            <a:r>
              <a:rPr lang="en-US" altLang="ko-KR" sz="2000" dirty="0" smtClean="0"/>
              <a:t>&gt;, &lt;</a:t>
            </a:r>
            <a:r>
              <a:rPr lang="ko-KR" altLang="en-US" sz="2000" dirty="0" err="1" smtClean="0"/>
              <a:t>제석굿</a:t>
            </a:r>
            <a:r>
              <a:rPr lang="ko-KR" altLang="en-US" sz="2000" dirty="0" smtClean="0"/>
              <a:t> 방아놀이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등</a:t>
            </a:r>
            <a:endParaRPr lang="en-US" altLang="ko-KR" sz="2000" dirty="0" smtClean="0"/>
          </a:p>
          <a:p>
            <a:pPr marL="514350" indent="-514350">
              <a:buNone/>
            </a:pPr>
            <a:endParaRPr lang="en-US" altLang="ko-KR" sz="2000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ko-KR" altLang="en-US" sz="2000" dirty="0" smtClean="0">
                <a:solidFill>
                  <a:srgbClr val="C00000"/>
                </a:solidFill>
              </a:rPr>
              <a:t>모의생산놀이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농경과 수확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고기잡이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사냥 등 생산활동을 模擬</a:t>
            </a:r>
            <a:r>
              <a:rPr lang="en-US" altLang="ko-KR" sz="2000" dirty="0" smtClean="0"/>
              <a:t>.</a:t>
            </a:r>
          </a:p>
          <a:p>
            <a:pPr marL="514350" indent="-514350">
              <a:buNone/>
            </a:pPr>
            <a:r>
              <a:rPr lang="en-US" altLang="ko-KR" sz="2000" dirty="0" smtClean="0"/>
              <a:t>&lt;</a:t>
            </a:r>
            <a:r>
              <a:rPr lang="ko-KR" altLang="en-US" sz="2000" dirty="0" err="1" smtClean="0"/>
              <a:t>세경놀이</a:t>
            </a:r>
            <a:r>
              <a:rPr lang="en-US" altLang="ko-KR" sz="2000" dirty="0" smtClean="0"/>
              <a:t>&gt;, &lt;</a:t>
            </a:r>
            <a:r>
              <a:rPr lang="ko-KR" altLang="en-US" sz="2000" dirty="0" err="1" smtClean="0"/>
              <a:t>도산말명에</a:t>
            </a:r>
            <a:r>
              <a:rPr lang="ko-KR" altLang="en-US" sz="2000" dirty="0" smtClean="0"/>
              <a:t> 방아놀이</a:t>
            </a:r>
            <a:r>
              <a:rPr lang="en-US" altLang="ko-KR" sz="2000" dirty="0" smtClean="0"/>
              <a:t>&gt;, &lt;</a:t>
            </a:r>
            <a:r>
              <a:rPr lang="ko-KR" altLang="en-US" sz="2000" dirty="0" err="1" smtClean="0"/>
              <a:t>제석굿</a:t>
            </a:r>
            <a:r>
              <a:rPr lang="ko-KR" altLang="en-US" sz="2000" dirty="0" smtClean="0"/>
              <a:t> 방아놀이</a:t>
            </a:r>
            <a:r>
              <a:rPr lang="en-US" altLang="ko-KR" sz="2000" dirty="0" smtClean="0"/>
              <a:t>&gt;,  &lt;</a:t>
            </a:r>
            <a:r>
              <a:rPr lang="ko-KR" altLang="en-US" sz="2000" dirty="0" err="1" smtClean="0"/>
              <a:t>소놀이굿</a:t>
            </a:r>
            <a:endParaRPr lang="en-US" altLang="ko-KR" sz="2000" dirty="0" smtClean="0"/>
          </a:p>
          <a:p>
            <a:pPr marL="514350" indent="-514350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양주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평산</a:t>
            </a:r>
            <a:r>
              <a:rPr lang="en-US" altLang="ko-KR" sz="2000" dirty="0" smtClean="0"/>
              <a:t>)&gt;,  &lt;</a:t>
            </a:r>
            <a:r>
              <a:rPr lang="ko-KR" altLang="en-US" sz="2000" dirty="0" err="1" smtClean="0"/>
              <a:t>사냥굿</a:t>
            </a:r>
            <a:r>
              <a:rPr lang="en-US" altLang="ko-KR" sz="2000" dirty="0" smtClean="0"/>
              <a:t>&gt;, &lt;</a:t>
            </a:r>
            <a:r>
              <a:rPr lang="ko-KR" altLang="en-US" sz="2000" dirty="0" smtClean="0"/>
              <a:t>산신놀이</a:t>
            </a:r>
            <a:r>
              <a:rPr lang="en-US" altLang="ko-KR" sz="2000" dirty="0" smtClean="0"/>
              <a:t>&gt;, &lt;</a:t>
            </a:r>
            <a:r>
              <a:rPr lang="ko-KR" altLang="en-US" sz="2000" dirty="0" err="1" smtClean="0"/>
              <a:t>영산할먐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하라뱜놀이</a:t>
            </a:r>
            <a:r>
              <a:rPr lang="en-US" altLang="ko-KR" sz="2000" dirty="0" smtClean="0"/>
              <a:t>&gt;, &lt;</a:t>
            </a:r>
            <a:r>
              <a:rPr lang="ko-KR" altLang="en-US" sz="2000" dirty="0" err="1" smtClean="0"/>
              <a:t>강태공서목시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등</a:t>
            </a:r>
            <a:endParaRPr lang="en-US" altLang="ko-KR" sz="2000" dirty="0" smtClean="0"/>
          </a:p>
          <a:p>
            <a:pPr marL="514350" indent="-514350">
              <a:buNone/>
            </a:pPr>
            <a:endParaRPr lang="en-US" altLang="ko-KR" sz="2000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ko-KR" altLang="en-US" sz="2000" dirty="0" err="1" smtClean="0">
                <a:solidFill>
                  <a:srgbClr val="C00000"/>
                </a:solidFill>
              </a:rPr>
              <a:t>신맞이</a:t>
            </a:r>
            <a:r>
              <a:rPr lang="ko-KR" altLang="en-US" sz="2000" dirty="0" smtClean="0">
                <a:solidFill>
                  <a:srgbClr val="C00000"/>
                </a:solidFill>
              </a:rPr>
              <a:t> 놀이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신이 인간세상에 내려오는 과정을 모티프로 한 </a:t>
            </a:r>
            <a:r>
              <a:rPr lang="ko-KR" altLang="en-US" sz="2000" dirty="0" err="1" smtClean="0"/>
              <a:t>굿놀이</a:t>
            </a:r>
            <a:r>
              <a:rPr lang="en-US" altLang="ko-KR" sz="2000" dirty="0" smtClean="0"/>
              <a:t>.</a:t>
            </a:r>
          </a:p>
          <a:p>
            <a:pPr marL="514350" indent="-514350">
              <a:buNone/>
            </a:pPr>
            <a:r>
              <a:rPr lang="en-US" altLang="ko-KR" sz="2000" dirty="0" smtClean="0"/>
              <a:t>&lt;</a:t>
            </a:r>
            <a:r>
              <a:rPr lang="ko-KR" altLang="en-US" sz="2000" dirty="0" err="1" smtClean="0"/>
              <a:t>구능굿</a:t>
            </a:r>
            <a:r>
              <a:rPr lang="en-US" altLang="ko-KR" sz="2000" dirty="0" smtClean="0"/>
              <a:t>&gt;, &lt;</a:t>
            </a:r>
            <a:r>
              <a:rPr lang="ko-KR" altLang="en-US" sz="2000" dirty="0" smtClean="0"/>
              <a:t>도리강관 </a:t>
            </a:r>
            <a:r>
              <a:rPr lang="ko-KR" altLang="en-US" sz="2000" dirty="0" err="1" smtClean="0"/>
              <a:t>원놀이</a:t>
            </a:r>
            <a:r>
              <a:rPr lang="en-US" altLang="ko-KR" sz="2000" dirty="0" smtClean="0"/>
              <a:t>&gt;, &lt;</a:t>
            </a:r>
            <a:r>
              <a:rPr lang="ko-KR" altLang="en-US" sz="2000" dirty="0" smtClean="0"/>
              <a:t>사또놀이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B0F0"/>
                </a:solidFill>
              </a:rPr>
              <a:t>逐鬼儀禮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뒷전놀이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뒷전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마당굿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거리굿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뜰덩굿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중천맥이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도진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ko-KR" altLang="en-US" sz="2000" dirty="0" smtClean="0"/>
              <a:t>수부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영산 등 하급 잡신을 풀어먹이는 거리로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굿의 마지막에 연행한다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병신놀이와 속죄양 모티프가 핵심적으로 등장한다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병굿놀이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</a:t>
            </a:r>
            <a:r>
              <a:rPr lang="ko-KR" altLang="en-US" sz="2000" dirty="0" err="1" smtClean="0"/>
              <a:t>막동이놀이</a:t>
            </a:r>
            <a:r>
              <a:rPr lang="en-US" altLang="ko-KR" sz="2000" dirty="0" smtClean="0"/>
              <a:t>&gt;, &lt;</a:t>
            </a:r>
            <a:r>
              <a:rPr lang="ko-KR" altLang="en-US" sz="2000" dirty="0" err="1" smtClean="0"/>
              <a:t>광인굿</a:t>
            </a:r>
            <a:r>
              <a:rPr lang="en-US" altLang="ko-KR" sz="2000" dirty="0" smtClean="0"/>
              <a:t>&gt; , &lt;</a:t>
            </a:r>
            <a:r>
              <a:rPr lang="ko-KR" altLang="en-US" sz="2000" dirty="0" err="1" smtClean="0"/>
              <a:t>구삼싱냄</a:t>
            </a:r>
            <a:r>
              <a:rPr lang="en-US" altLang="ko-KR" sz="2000" dirty="0" smtClean="0"/>
              <a:t>&gt;, &lt;</a:t>
            </a:r>
            <a:r>
              <a:rPr lang="ko-KR" altLang="en-US" sz="2000" dirty="0" err="1" smtClean="0"/>
              <a:t>칠성새남</a:t>
            </a:r>
            <a:r>
              <a:rPr lang="en-US" altLang="ko-KR" sz="2000" dirty="0" smtClean="0"/>
              <a:t>&gt;, &lt;</a:t>
            </a:r>
            <a:r>
              <a:rPr lang="ko-KR" altLang="en-US" sz="2000" dirty="0" smtClean="0"/>
              <a:t>영감놀이</a:t>
            </a:r>
            <a:r>
              <a:rPr lang="en-US" altLang="ko-KR" sz="2000" dirty="0" smtClean="0"/>
              <a:t>&gt;</a:t>
            </a:r>
          </a:p>
          <a:p>
            <a:pPr>
              <a:buFont typeface="Wingdings" pitchFamily="2" charset="2"/>
              <a:buChar char="l"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3891</TotalTime>
  <Words>1787</Words>
  <Application>Microsoft Office PowerPoint</Application>
  <PresentationFormat>화면 슬라이드 쇼(4:3)</PresentationFormat>
  <Paragraphs>252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원본</vt:lpstr>
      <vt:lpstr>굿과 전통연희</vt:lpstr>
      <vt:lpstr>굿의 문화적 가치</vt:lpstr>
      <vt:lpstr>굿과 연극</vt:lpstr>
      <vt:lpstr>굿의 연희성</vt:lpstr>
      <vt:lpstr>             굿 ‘판’ – 굿이 벌어지는 공간    </vt:lpstr>
      <vt:lpstr>슬라이드 6</vt:lpstr>
      <vt:lpstr>무극(巫劇)</vt:lpstr>
      <vt:lpstr>슬라이드 8</vt:lpstr>
      <vt:lpstr>逐鬼儀禮</vt:lpstr>
      <vt:lpstr>슬라이드 10</vt:lpstr>
      <vt:lpstr>슬라이드 11</vt:lpstr>
      <vt:lpstr>슬라이드 12</vt:lpstr>
      <vt:lpstr>유랑예인 집단</vt:lpstr>
      <vt:lpstr>사당패</vt:lpstr>
      <vt:lpstr>남사당패</vt:lpstr>
      <vt:lpstr>걸립패</vt:lpstr>
      <vt:lpstr>대광대패</vt:lpstr>
      <vt:lpstr>솟대쟁이패</vt:lpstr>
      <vt:lpstr>초라니패</vt:lpstr>
      <vt:lpstr>풍각쟁이패</vt:lpstr>
      <vt:lpstr>줄타기(Tight-wire/rope working)</vt:lpstr>
      <vt:lpstr>줄타기의 유형</vt:lpstr>
      <vt:lpstr>줄타기의 연행 주체</vt:lpstr>
      <vt:lpstr>잔노릇(김대균 보유)</vt:lpstr>
      <vt:lpstr>줄소리의 구성과 내용</vt:lpstr>
      <vt:lpstr>재담의 역할</vt:lpstr>
      <vt:lpstr>줄놀음의 연행 원리</vt:lpstr>
    </vt:vector>
  </TitlesOfParts>
  <Company>kor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판소리와 창극의 세계</dc:title>
  <dc:creator>k</dc:creator>
  <cp:lastModifiedBy>admin</cp:lastModifiedBy>
  <cp:revision>661</cp:revision>
  <dcterms:created xsi:type="dcterms:W3CDTF">2008-03-04T12:01:08Z</dcterms:created>
  <dcterms:modified xsi:type="dcterms:W3CDTF">2014-09-30T05:54:23Z</dcterms:modified>
</cp:coreProperties>
</file>