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7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5D51-0747-4F9A-A191-9DF50856337B}" type="datetimeFigureOut">
              <a:rPr lang="ko-KR" altLang="en-US" smtClean="0"/>
              <a:t>2014-05-24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CD28-E679-423A-AF2D-5F98AEFF7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7. </a:t>
            </a:r>
            <a:r>
              <a:rPr lang="ko-KR" altLang="en-US" sz="2800" dirty="0" smtClean="0"/>
              <a:t>문예사조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문예사조는 대개 </a:t>
            </a:r>
            <a:r>
              <a:rPr lang="ko-KR" altLang="en-US" sz="2400" dirty="0"/>
              <a:t>결과적인 </a:t>
            </a:r>
            <a:r>
              <a:rPr lang="ko-KR" altLang="en-US" sz="2400" dirty="0" smtClean="0"/>
              <a:t>개념이다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의식적으로 </a:t>
            </a:r>
            <a:r>
              <a:rPr lang="ko-KR" altLang="en-US" sz="2400" dirty="0" smtClean="0"/>
              <a:t>방향이나 </a:t>
            </a:r>
            <a:r>
              <a:rPr lang="ko-KR" altLang="en-US" sz="2400" dirty="0"/>
              <a:t>이념을 </a:t>
            </a:r>
            <a:r>
              <a:rPr lang="ko-KR" altLang="en-US" sz="2400" dirty="0" smtClean="0"/>
              <a:t>표방하는 </a:t>
            </a:r>
            <a:r>
              <a:rPr lang="ko-KR" altLang="en-US" sz="2400" dirty="0"/>
              <a:t>경우도 </a:t>
            </a:r>
            <a:r>
              <a:rPr lang="ko-KR" altLang="en-US" sz="2400" dirty="0" smtClean="0"/>
              <a:t>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문예사조에 대한 </a:t>
            </a:r>
            <a:r>
              <a:rPr lang="ko-KR" altLang="en-US" sz="2400" dirty="0" smtClean="0"/>
              <a:t>의식은 </a:t>
            </a:r>
            <a:r>
              <a:rPr lang="ko-KR" altLang="en-US" sz="2400" dirty="0"/>
              <a:t>그 사조의 경향이 </a:t>
            </a:r>
            <a:r>
              <a:rPr lang="ko-KR" altLang="en-US" sz="2400" dirty="0" smtClean="0"/>
              <a:t>뚜렷해진 </a:t>
            </a:r>
            <a:r>
              <a:rPr lang="ko-KR" altLang="en-US" sz="2400" dirty="0"/>
              <a:t>이후이다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17</a:t>
            </a:r>
            <a:r>
              <a:rPr lang="ko-KR" altLang="en-US" sz="2400" dirty="0" smtClean="0"/>
              <a:t>세기 이후 문예사조는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고전주의 → 낭만주의</a:t>
            </a:r>
            <a:r>
              <a:rPr lang="ko-KR" altLang="en-US" sz="2400" dirty="0" smtClean="0"/>
              <a:t> →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사실주의</a:t>
            </a:r>
            <a:r>
              <a:rPr lang="en-US" altLang="ko-KR" sz="2400" dirty="0"/>
              <a:t>/</a:t>
            </a:r>
            <a:r>
              <a:rPr lang="ko-KR" altLang="en-US" sz="2400" dirty="0" smtClean="0"/>
              <a:t>자연주의 </a:t>
            </a:r>
            <a:r>
              <a:rPr lang="ko-KR" altLang="en-US" sz="2400" dirty="0" smtClean="0"/>
              <a:t>→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근대주의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모더니즘</a:t>
            </a:r>
            <a:r>
              <a:rPr lang="en-US" altLang="ko-KR" sz="2400" dirty="0" smtClean="0"/>
              <a:t>)’</a:t>
            </a:r>
            <a:r>
              <a:rPr lang="ko-KR" altLang="en-US" sz="2400" dirty="0" smtClean="0"/>
              <a:t>로 전개된다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예술사에서는 </a:t>
            </a:r>
            <a:r>
              <a:rPr lang="en-US" altLang="ko-KR" sz="2400" dirty="0" smtClean="0"/>
              <a:t>17</a:t>
            </a:r>
            <a:r>
              <a:rPr lang="ko-KR" altLang="en-US" sz="2400" dirty="0" smtClean="0"/>
              <a:t>세기 이전의 문예사조를 다음과 같이 기술한다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400050" lvl="1" indent="0" fontAlgn="base">
              <a:buNone/>
            </a:pPr>
            <a:r>
              <a:rPr lang="ko-KR" altLang="en-US" sz="2000" dirty="0"/>
              <a:t>원시</a:t>
            </a:r>
            <a:r>
              <a:rPr lang="en-US" altLang="ko-KR" sz="2000" dirty="0"/>
              <a:t>(</a:t>
            </a:r>
            <a:r>
              <a:rPr lang="ko-KR" altLang="en-US" sz="2000" dirty="0"/>
              <a:t>선사시대</a:t>
            </a:r>
            <a:r>
              <a:rPr lang="en-US" altLang="ko-KR" sz="2000" dirty="0"/>
              <a:t>) </a:t>
            </a:r>
            <a:r>
              <a:rPr lang="ko-KR" altLang="en-US" sz="2000" dirty="0"/>
              <a:t>고전주의</a:t>
            </a:r>
            <a:r>
              <a:rPr lang="en-US" altLang="ko-KR" sz="2000" dirty="0"/>
              <a:t>, </a:t>
            </a:r>
            <a:r>
              <a:rPr lang="ko-KR" altLang="en-US" sz="2000" dirty="0"/>
              <a:t>낭만주의</a:t>
            </a:r>
            <a:r>
              <a:rPr lang="en-US" altLang="ko-KR" sz="2000" dirty="0"/>
              <a:t>, </a:t>
            </a:r>
            <a:r>
              <a:rPr lang="ko-KR" altLang="en-US" sz="2000" dirty="0"/>
              <a:t>표현주의</a:t>
            </a:r>
          </a:p>
          <a:p>
            <a:pPr marL="400050" lvl="1" indent="0" fontAlgn="base">
              <a:buNone/>
            </a:pPr>
            <a:r>
              <a:rPr lang="ko-KR" altLang="en-US" sz="2000" dirty="0" err="1"/>
              <a:t>그리이스</a:t>
            </a:r>
            <a:r>
              <a:rPr lang="ko-KR" altLang="en-US" sz="2000" dirty="0"/>
              <a:t> 고전주의</a:t>
            </a:r>
            <a:r>
              <a:rPr lang="en-US" altLang="ko-KR" sz="2000" dirty="0"/>
              <a:t>, </a:t>
            </a:r>
            <a:r>
              <a:rPr lang="ko-KR" altLang="en-US" sz="2000" dirty="0"/>
              <a:t>표현주의 </a:t>
            </a:r>
            <a:r>
              <a:rPr lang="en-US" altLang="ko-KR" sz="2000" dirty="0"/>
              <a:t>, </a:t>
            </a:r>
            <a:r>
              <a:rPr lang="ko-KR" altLang="en-US" sz="2000" dirty="0"/>
              <a:t>로마 고전주의</a:t>
            </a:r>
            <a:r>
              <a:rPr lang="en-US" altLang="ko-KR" sz="2000" dirty="0"/>
              <a:t>, </a:t>
            </a:r>
            <a:r>
              <a:rPr lang="ko-KR" altLang="en-US" sz="2000" dirty="0"/>
              <a:t>로마 낭만주의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400050" lvl="1" indent="0" fontAlgn="base">
              <a:buNone/>
            </a:pPr>
            <a:r>
              <a:rPr lang="ko-KR" altLang="en-US" sz="2000" dirty="0"/>
              <a:t>중세 고전주의 낭만주의</a:t>
            </a:r>
            <a:r>
              <a:rPr lang="en-US" altLang="ko-KR" sz="2000" dirty="0"/>
              <a:t>, </a:t>
            </a:r>
            <a:r>
              <a:rPr lang="ko-KR" altLang="en-US" sz="2000" dirty="0"/>
              <a:t>표현주의</a:t>
            </a:r>
            <a:r>
              <a:rPr lang="en-US" altLang="ko-KR" sz="2000" dirty="0"/>
              <a:t>, </a:t>
            </a:r>
            <a:r>
              <a:rPr lang="ko-KR" altLang="en-US" sz="2000" dirty="0"/>
              <a:t>혹은 </a:t>
            </a:r>
            <a:r>
              <a:rPr lang="ko-KR" altLang="en-US" sz="2000" dirty="0" err="1"/>
              <a:t>로마네스끄</a:t>
            </a:r>
            <a:r>
              <a:rPr lang="ko-KR" altLang="en-US" sz="2000" dirty="0"/>
              <a:t> 고전주의</a:t>
            </a:r>
            <a:r>
              <a:rPr lang="en-US" altLang="ko-KR" sz="2000" dirty="0"/>
              <a:t>, </a:t>
            </a:r>
            <a:r>
              <a:rPr lang="ko-KR" altLang="en-US" sz="2000" dirty="0"/>
              <a:t>낭만주의</a:t>
            </a:r>
            <a:r>
              <a:rPr lang="en-US" altLang="ko-KR" sz="2000" dirty="0"/>
              <a:t>, </a:t>
            </a:r>
            <a:r>
              <a:rPr lang="ko-KR" altLang="en-US" sz="2000" dirty="0"/>
              <a:t>고딕 표현주의</a:t>
            </a:r>
          </a:p>
          <a:p>
            <a:pPr marL="400050" lvl="1" indent="0">
              <a:buNone/>
            </a:pP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71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유사한 </a:t>
            </a:r>
            <a:r>
              <a:rPr lang="ko-KR" altLang="en-US" sz="2400" dirty="0"/>
              <a:t>성향이나 </a:t>
            </a:r>
            <a:r>
              <a:rPr lang="ko-KR" altLang="en-US" sz="2400" dirty="0" smtClean="0"/>
              <a:t>미적 </a:t>
            </a:r>
            <a:r>
              <a:rPr lang="ko-KR" altLang="en-US" sz="2400" dirty="0"/>
              <a:t>감각 등이 되풀이되고 있다는 </a:t>
            </a:r>
            <a:r>
              <a:rPr lang="ko-KR" altLang="en-US" sz="2400" dirty="0" smtClean="0"/>
              <a:t>점이 예술사를 통해 파악된다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문예사조를 형성하는 동인으로 모방과 </a:t>
            </a:r>
            <a:r>
              <a:rPr lang="ko-KR" altLang="en-US" sz="2400" dirty="0"/>
              <a:t>표현</a:t>
            </a:r>
            <a:r>
              <a:rPr lang="en-US" altLang="ko-KR" sz="2400" dirty="0"/>
              <a:t>, </a:t>
            </a:r>
            <a:r>
              <a:rPr lang="ko-KR" altLang="en-US" sz="2400" dirty="0"/>
              <a:t>규범과 자유</a:t>
            </a:r>
            <a:r>
              <a:rPr lang="en-US" altLang="ko-KR" sz="2400" dirty="0"/>
              <a:t>, </a:t>
            </a:r>
            <a:r>
              <a:rPr lang="ko-KR" altLang="en-US" sz="2400" dirty="0"/>
              <a:t>객관과 </a:t>
            </a:r>
            <a:r>
              <a:rPr lang="ko-KR" altLang="en-US" sz="2400" dirty="0" smtClean="0"/>
              <a:t>주관을 들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89591"/>
              </p:ext>
            </p:extLst>
          </p:nvPr>
        </p:nvGraphicFramePr>
        <p:xfrm>
          <a:off x="1691680" y="3272555"/>
          <a:ext cx="5544616" cy="1380580"/>
        </p:xfrm>
        <a:graphic>
          <a:graphicData uri="http://schemas.openxmlformats.org/drawingml/2006/table">
            <a:tbl>
              <a:tblPr/>
              <a:tblGrid>
                <a:gridCol w="2710486"/>
                <a:gridCol w="2834130"/>
              </a:tblGrid>
              <a:tr h="6902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규범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자유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2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고전주의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자연주의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낭만주의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모더니즘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1538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3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문예사조의 변화가 일어나는 원인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물질적 토대의 변화와 사회의 변동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예술 </a:t>
            </a:r>
            <a:r>
              <a:rPr lang="ko-KR" altLang="en-US" sz="2000" dirty="0" smtClean="0"/>
              <a:t>내적으로 나타나는 </a:t>
            </a:r>
            <a:r>
              <a:rPr lang="ko-KR" altLang="en-US" sz="2000" dirty="0"/>
              <a:t>일탈과 부정의 움직임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endParaRPr lang="en-US" altLang="ko-KR" sz="2400" dirty="0" smtClean="0"/>
          </a:p>
          <a:p>
            <a:r>
              <a:rPr lang="ko-KR" altLang="en-US" sz="2400" dirty="0"/>
              <a:t>문예사조를 유개념과 종개념으로 파악할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pPr marL="400050" lvl="1" indent="0" fontAlgn="base">
              <a:buNone/>
            </a:pPr>
            <a:r>
              <a:rPr lang="ko-KR" altLang="en-US" sz="2000" dirty="0"/>
              <a:t>고전주의 </a:t>
            </a:r>
            <a:r>
              <a:rPr lang="en-US" altLang="ko-KR" sz="2000" dirty="0"/>
              <a:t>- </a:t>
            </a:r>
            <a:r>
              <a:rPr lang="ko-KR" altLang="en-US" sz="2000" dirty="0"/>
              <a:t>매너리즘</a:t>
            </a:r>
            <a:r>
              <a:rPr lang="en-US" altLang="ko-KR" sz="2000" dirty="0"/>
              <a:t>, </a:t>
            </a:r>
            <a:r>
              <a:rPr lang="ko-KR" altLang="en-US" sz="2000" dirty="0"/>
              <a:t>로코코</a:t>
            </a:r>
            <a:r>
              <a:rPr lang="en-US" altLang="ko-KR" sz="2000" dirty="0"/>
              <a:t>, </a:t>
            </a:r>
            <a:r>
              <a:rPr lang="ko-KR" altLang="en-US" sz="2000" dirty="0"/>
              <a:t>바로크</a:t>
            </a:r>
          </a:p>
          <a:p>
            <a:pPr marL="400050" lvl="1" indent="0" fontAlgn="base">
              <a:buNone/>
            </a:pPr>
            <a:r>
              <a:rPr lang="ko-KR" altLang="en-US" sz="2000" dirty="0"/>
              <a:t>낭만주의 </a:t>
            </a:r>
            <a:r>
              <a:rPr lang="en-US" altLang="ko-KR" sz="2000" dirty="0"/>
              <a:t>- </a:t>
            </a:r>
            <a:r>
              <a:rPr lang="ko-KR" altLang="en-US" sz="2000" dirty="0"/>
              <a:t>질풍노도</a:t>
            </a:r>
            <a:r>
              <a:rPr lang="en-US" altLang="ko-KR" sz="2000" dirty="0"/>
              <a:t>, </a:t>
            </a:r>
            <a:r>
              <a:rPr lang="ko-KR" altLang="en-US" sz="2000" dirty="0"/>
              <a:t>유미주의</a:t>
            </a:r>
            <a:r>
              <a:rPr lang="en-US" altLang="ko-KR" sz="2000" dirty="0"/>
              <a:t>, </a:t>
            </a:r>
            <a:r>
              <a:rPr lang="ko-KR" altLang="en-US" sz="2000" dirty="0"/>
              <a:t>영국 낭만주의</a:t>
            </a:r>
            <a:r>
              <a:rPr lang="en-US" altLang="ko-KR" sz="2000" dirty="0"/>
              <a:t>, </a:t>
            </a:r>
            <a:r>
              <a:rPr lang="ko-KR" altLang="en-US" sz="2000" dirty="0"/>
              <a:t>예술을 위한 예술</a:t>
            </a:r>
          </a:p>
          <a:p>
            <a:pPr marL="400050" lvl="1" indent="0" fontAlgn="base">
              <a:buNone/>
            </a:pPr>
            <a:r>
              <a:rPr lang="ko-KR" altLang="en-US" sz="2000" dirty="0"/>
              <a:t>사실주의 </a:t>
            </a:r>
            <a:r>
              <a:rPr lang="en-US" altLang="ko-KR" sz="2000" dirty="0"/>
              <a:t>- </a:t>
            </a:r>
            <a:r>
              <a:rPr lang="ko-KR" altLang="en-US" sz="2000" dirty="0"/>
              <a:t>자연주의</a:t>
            </a:r>
            <a:r>
              <a:rPr lang="en-US" altLang="ko-KR" sz="2000" dirty="0"/>
              <a:t>, </a:t>
            </a:r>
            <a:r>
              <a:rPr lang="ko-KR" altLang="en-US" sz="2000" dirty="0"/>
              <a:t>사회주의 리얼리즘</a:t>
            </a:r>
            <a:r>
              <a:rPr lang="en-US" altLang="ko-KR" sz="2000" dirty="0"/>
              <a:t>, </a:t>
            </a:r>
            <a:r>
              <a:rPr lang="ko-KR" altLang="en-US" sz="2000" dirty="0"/>
              <a:t>비판적 </a:t>
            </a:r>
            <a:r>
              <a:rPr lang="ko-KR" altLang="en-US" sz="2000" dirty="0" smtClean="0"/>
              <a:t>리얼리즘</a:t>
            </a:r>
            <a:endParaRPr lang="ko-KR" altLang="en-US" sz="2000" dirty="0"/>
          </a:p>
          <a:p>
            <a:pPr marL="400050" lvl="1" indent="0" fontAlgn="base">
              <a:buNone/>
            </a:pPr>
            <a:r>
              <a:rPr lang="ko-KR" altLang="en-US" sz="2000" dirty="0"/>
              <a:t>모더니즘 </a:t>
            </a:r>
            <a:r>
              <a:rPr lang="en-US" altLang="ko-KR" sz="2000" dirty="0"/>
              <a:t>- </a:t>
            </a:r>
            <a:r>
              <a:rPr lang="ko-KR" altLang="en-US" sz="2000" dirty="0"/>
              <a:t>상징주의</a:t>
            </a:r>
            <a:r>
              <a:rPr lang="en-US" altLang="ko-KR" sz="2000" dirty="0"/>
              <a:t>, </a:t>
            </a:r>
            <a:r>
              <a:rPr lang="ko-KR" altLang="en-US" sz="2000" dirty="0"/>
              <a:t>다다이즘</a:t>
            </a:r>
            <a:r>
              <a:rPr lang="en-US" altLang="ko-KR" sz="2000" dirty="0"/>
              <a:t>, </a:t>
            </a:r>
            <a:r>
              <a:rPr lang="ko-KR" altLang="en-US" sz="2000" dirty="0"/>
              <a:t>인상주의</a:t>
            </a:r>
            <a:r>
              <a:rPr lang="en-US" altLang="ko-KR" sz="2000" dirty="0"/>
              <a:t>, </a:t>
            </a:r>
            <a:r>
              <a:rPr lang="ko-KR" altLang="en-US" sz="2000" dirty="0"/>
              <a:t>표현주의</a:t>
            </a:r>
            <a:r>
              <a:rPr lang="en-US" altLang="ko-KR" sz="2000" dirty="0"/>
              <a:t>, </a:t>
            </a:r>
            <a:r>
              <a:rPr lang="ko-KR" altLang="en-US" sz="2000" dirty="0"/>
              <a:t>초현실주의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입체파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야수파</a:t>
            </a:r>
            <a:endParaRPr lang="ko-KR" altLang="en-US" sz="2000" dirty="0"/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문예사조는 </a:t>
            </a:r>
            <a:r>
              <a:rPr lang="ko-KR" altLang="en-US" sz="2400" dirty="0" smtClean="0"/>
              <a:t>작품에 대한 미적 </a:t>
            </a:r>
            <a:r>
              <a:rPr lang="ko-KR" altLang="en-US" sz="2400" dirty="0"/>
              <a:t>인식의 틀로서 그 가치를 </a:t>
            </a:r>
            <a:r>
              <a:rPr lang="ko-KR" altLang="en-US" sz="2400" dirty="0" smtClean="0"/>
              <a:t>지닌다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오늘날의 예술에서 보이는 다양한 실험적 동향들도 모더니즘의 연장선상에서 이해될 수 있다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0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222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5</cp:revision>
  <dcterms:created xsi:type="dcterms:W3CDTF">2014-05-24T02:06:02Z</dcterms:created>
  <dcterms:modified xsi:type="dcterms:W3CDTF">2014-05-24T02:59:38Z</dcterms:modified>
</cp:coreProperties>
</file>