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70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4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04A5-C7C3-4C09-A76C-9EE5605EB29F}" type="datetimeFigureOut">
              <a:rPr lang="ko-KR" altLang="en-US" smtClean="0"/>
              <a:t>2014-05-20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9145-53DD-4B9F-9ACA-7CEAF8EA1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0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04A5-C7C3-4C09-A76C-9EE5605EB29F}" type="datetimeFigureOut">
              <a:rPr lang="ko-KR" altLang="en-US" smtClean="0"/>
              <a:t>2014-05-20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9145-53DD-4B9F-9ACA-7CEAF8EA1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04A5-C7C3-4C09-A76C-9EE5605EB29F}" type="datetimeFigureOut">
              <a:rPr lang="ko-KR" altLang="en-US" smtClean="0"/>
              <a:t>2014-05-20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9145-53DD-4B9F-9ACA-7CEAF8EA1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4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04A5-C7C3-4C09-A76C-9EE5605EB29F}" type="datetimeFigureOut">
              <a:rPr lang="ko-KR" altLang="en-US" smtClean="0"/>
              <a:t>2014-05-20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9145-53DD-4B9F-9ACA-7CEAF8EA1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43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04A5-C7C3-4C09-A76C-9EE5605EB29F}" type="datetimeFigureOut">
              <a:rPr lang="ko-KR" altLang="en-US" smtClean="0"/>
              <a:t>2014-05-20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9145-53DD-4B9F-9ACA-7CEAF8EA1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4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04A5-C7C3-4C09-A76C-9EE5605EB29F}" type="datetimeFigureOut">
              <a:rPr lang="ko-KR" altLang="en-US" smtClean="0"/>
              <a:t>2014-05-20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9145-53DD-4B9F-9ACA-7CEAF8EA1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95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04A5-C7C3-4C09-A76C-9EE5605EB29F}" type="datetimeFigureOut">
              <a:rPr lang="ko-KR" altLang="en-US" smtClean="0"/>
              <a:t>2014-05-20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9145-53DD-4B9F-9ACA-7CEAF8EA1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7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04A5-C7C3-4C09-A76C-9EE5605EB29F}" type="datetimeFigureOut">
              <a:rPr lang="ko-KR" altLang="en-US" smtClean="0"/>
              <a:t>2014-05-20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9145-53DD-4B9F-9ACA-7CEAF8EA1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9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04A5-C7C3-4C09-A76C-9EE5605EB29F}" type="datetimeFigureOut">
              <a:rPr lang="ko-KR" altLang="en-US" smtClean="0"/>
              <a:t>2014-05-20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9145-53DD-4B9F-9ACA-7CEAF8EA1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9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04A5-C7C3-4C09-A76C-9EE5605EB29F}" type="datetimeFigureOut">
              <a:rPr lang="ko-KR" altLang="en-US" smtClean="0"/>
              <a:t>2014-05-20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9145-53DD-4B9F-9ACA-7CEAF8EA1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0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04A5-C7C3-4C09-A76C-9EE5605EB29F}" type="datetimeFigureOut">
              <a:rPr lang="ko-KR" altLang="en-US" smtClean="0"/>
              <a:t>2014-05-20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9145-53DD-4B9F-9ACA-7CEAF8EA1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004A5-C7C3-4C09-A76C-9EE5605EB29F}" type="datetimeFigureOut">
              <a:rPr lang="ko-KR" altLang="en-US" smtClean="0"/>
              <a:t>2014-05-20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29145-53DD-4B9F-9ACA-7CEAF8EA1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7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4. </a:t>
            </a:r>
            <a:r>
              <a:rPr lang="ko-KR" altLang="en-US" sz="2800" dirty="0" smtClean="0"/>
              <a:t>문학과 언어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400" dirty="0" smtClean="0">
                <a:latin typeface="맑은 고딕"/>
                <a:ea typeface="맑은 고딕"/>
              </a:rPr>
              <a:t>◎ </a:t>
            </a:r>
            <a:r>
              <a:rPr lang="ko-KR" altLang="en-US" sz="2400" dirty="0" smtClean="0">
                <a:latin typeface="맑은 고딕"/>
                <a:ea typeface="맑은 고딕"/>
              </a:rPr>
              <a:t>관련 문건</a:t>
            </a:r>
            <a:endParaRPr lang="en-US" altLang="ko-KR" sz="240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sz="240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맑은 고딕"/>
                <a:ea typeface="맑은 고딕"/>
              </a:rPr>
              <a:t>유종호</a:t>
            </a:r>
            <a:r>
              <a:rPr lang="en-US" altLang="ko-KR" sz="2400" dirty="0" smtClean="0">
                <a:latin typeface="맑은 고딕"/>
                <a:ea typeface="맑은 고딕"/>
              </a:rPr>
              <a:t>, 『</a:t>
            </a:r>
            <a:r>
              <a:rPr lang="ko-KR" altLang="en-US" sz="2400" dirty="0" smtClean="0">
                <a:latin typeface="맑은 고딕"/>
                <a:ea typeface="맑은 고딕"/>
              </a:rPr>
              <a:t>문학이란 무엇인가</a:t>
            </a:r>
            <a:r>
              <a:rPr lang="en-US" altLang="ko-KR" sz="2400" dirty="0" smtClean="0">
                <a:latin typeface="맑은 고딕"/>
                <a:ea typeface="맑은 고딕"/>
              </a:rPr>
              <a:t>』, </a:t>
            </a:r>
            <a:r>
              <a:rPr lang="ko-KR" altLang="en-US" sz="2400" dirty="0" err="1" smtClean="0">
                <a:latin typeface="맑은 고딕"/>
                <a:ea typeface="맑은 고딕"/>
              </a:rPr>
              <a:t>민음사</a:t>
            </a:r>
            <a:r>
              <a:rPr lang="en-US" altLang="ko-KR" sz="2400" dirty="0" smtClean="0">
                <a:latin typeface="맑은 고딕"/>
                <a:ea typeface="맑은 고딕"/>
              </a:rPr>
              <a:t>, </a:t>
            </a:r>
            <a:r>
              <a:rPr lang="ko-KR" altLang="en-US" sz="2400" dirty="0" smtClean="0">
                <a:latin typeface="맑은 고딕"/>
                <a:ea typeface="맑은 고딕"/>
              </a:rPr>
              <a:t>중에서</a:t>
            </a:r>
            <a:endParaRPr lang="en-US" altLang="ko-KR" sz="240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sz="240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ko-KR" sz="2400" dirty="0" smtClean="0">
                <a:latin typeface="맑은 고딕"/>
                <a:ea typeface="맑은 고딕"/>
              </a:rPr>
              <a:t>「</a:t>
            </a:r>
            <a:r>
              <a:rPr lang="ko-KR" altLang="en-US" sz="2400" dirty="0" smtClean="0">
                <a:latin typeface="맑은 고딕"/>
                <a:ea typeface="맑은 고딕"/>
              </a:rPr>
              <a:t>시의 언어</a:t>
            </a:r>
            <a:r>
              <a:rPr lang="ko-KR" altLang="en-US" sz="2400" dirty="0" smtClean="0">
                <a:latin typeface="함초롬바탕"/>
                <a:ea typeface="함초롬바탕"/>
                <a:cs typeface="함초롬바탕"/>
              </a:rPr>
              <a:t>」</a:t>
            </a:r>
            <a:endParaRPr lang="en-US" altLang="ko-KR" sz="2400" dirty="0" smtClean="0">
              <a:latin typeface="함초롬바탕"/>
              <a:ea typeface="함초롬바탕"/>
              <a:cs typeface="함초롬바탕"/>
            </a:endParaRPr>
          </a:p>
          <a:p>
            <a:pPr marL="0" indent="0">
              <a:buNone/>
            </a:pPr>
            <a:r>
              <a:rPr lang="ko-KR" altLang="ko-KR" sz="2400" dirty="0" smtClean="0">
                <a:latin typeface="+mn-ea"/>
                <a:cs typeface="함초롬바탕"/>
              </a:rPr>
              <a:t>「</a:t>
            </a:r>
            <a:r>
              <a:rPr lang="ko-KR" altLang="en-US" sz="2400" dirty="0" smtClean="0">
                <a:latin typeface="+mn-ea"/>
                <a:cs typeface="함초롬바탕"/>
              </a:rPr>
              <a:t>낯설게 하기 혹은 생소화」</a:t>
            </a:r>
            <a:endParaRPr lang="en-US" altLang="ko-KR" sz="2400" dirty="0" smtClean="0">
              <a:latin typeface="+mn-ea"/>
              <a:cs typeface="함초롬바탕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  <a:cs typeface="함초롬바탕"/>
            </a:endParaRPr>
          </a:p>
          <a:p>
            <a:pPr marL="0" indent="0">
              <a:buNone/>
            </a:pPr>
            <a:r>
              <a:rPr lang="ko-KR" altLang="ko-KR" sz="2400" dirty="0" smtClean="0">
                <a:latin typeface="+mn-ea"/>
                <a:ea typeface="맑은 고딕"/>
                <a:cs typeface="함초롬바탕"/>
              </a:rPr>
              <a:t>◎</a:t>
            </a:r>
            <a:r>
              <a:rPr lang="en-US" altLang="ko-KR" sz="2400" dirty="0" smtClean="0">
                <a:latin typeface="+mn-ea"/>
                <a:ea typeface="맑은 고딕"/>
                <a:cs typeface="함초롬바탕"/>
              </a:rPr>
              <a:t> </a:t>
            </a:r>
            <a:r>
              <a:rPr lang="ko-KR" altLang="en-US" sz="2400" dirty="0" smtClean="0">
                <a:latin typeface="+mn-ea"/>
                <a:ea typeface="맑은 고딕"/>
                <a:cs typeface="함초롬바탕"/>
              </a:rPr>
              <a:t>다음의 시를 감상해 보자</a:t>
            </a:r>
            <a:r>
              <a:rPr lang="en-US" altLang="ko-KR" sz="2400" dirty="0" smtClean="0">
                <a:latin typeface="+mn-ea"/>
                <a:ea typeface="맑은 고딕"/>
                <a:cs typeface="함초롬바탕"/>
              </a:rPr>
              <a:t>. 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037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ko-KR" altLang="en-US" sz="2400" dirty="0" smtClean="0"/>
              <a:t>국어사전의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국화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에 대한 외연적 정의</a:t>
            </a:r>
            <a:endParaRPr lang="en-US" altLang="ko-KR" sz="2400" dirty="0" smtClean="0"/>
          </a:p>
          <a:p>
            <a:endParaRPr lang="en-US" altLang="ko-KR" sz="2400" dirty="0"/>
          </a:p>
          <a:p>
            <a:pPr marL="400050" lvl="1" indent="0">
              <a:buNone/>
            </a:pPr>
            <a:r>
              <a:rPr lang="en-US" altLang="ko-KR" sz="2000" dirty="0" smtClean="0"/>
              <a:t>“</a:t>
            </a:r>
            <a:r>
              <a:rPr lang="ko-KR" altLang="en-US" sz="2000" dirty="0" err="1" smtClean="0"/>
              <a:t>국화과에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딸린 관상용으로 심는 다년생 풀</a:t>
            </a:r>
            <a:r>
              <a:rPr lang="en-US" altLang="ko-KR" sz="2000" dirty="0"/>
              <a:t>. </a:t>
            </a:r>
            <a:r>
              <a:rPr lang="ko-KR" altLang="en-US" sz="2000" dirty="0"/>
              <a:t>줄기는 조금 </a:t>
            </a:r>
            <a:r>
              <a:rPr lang="ko-KR" altLang="en-US" sz="2000" dirty="0" err="1"/>
              <a:t>목질성을</a:t>
            </a:r>
            <a:r>
              <a:rPr lang="ko-KR" altLang="en-US" sz="2000" dirty="0"/>
              <a:t> 띠었고 보통 높이는 </a:t>
            </a:r>
            <a:r>
              <a:rPr lang="en-US" altLang="ko-KR" sz="2000" dirty="0"/>
              <a:t>1m</a:t>
            </a:r>
            <a:r>
              <a:rPr lang="ko-KR" altLang="en-US" sz="2000" dirty="0"/>
              <a:t>쯤 됨</a:t>
            </a:r>
            <a:r>
              <a:rPr lang="en-US" altLang="ko-KR" sz="2000" dirty="0"/>
              <a:t>. </a:t>
            </a:r>
            <a:r>
              <a:rPr lang="ko-KR" altLang="en-US" sz="2000" dirty="0"/>
              <a:t>잎은 </a:t>
            </a:r>
            <a:r>
              <a:rPr lang="ko-KR" altLang="en-US" sz="2000" dirty="0" err="1"/>
              <a:t>어긋배겨</a:t>
            </a:r>
            <a:r>
              <a:rPr lang="ko-KR" altLang="en-US" sz="2000" dirty="0"/>
              <a:t> 붙었고 난형이며 </a:t>
            </a:r>
            <a:r>
              <a:rPr lang="ko-KR" altLang="en-US" sz="2000" dirty="0" err="1"/>
              <a:t>결각</a:t>
            </a:r>
            <a:r>
              <a:rPr lang="ko-KR" altLang="en-US" sz="2000" dirty="0"/>
              <a:t> 또는 톱니가 있음</a:t>
            </a:r>
            <a:r>
              <a:rPr lang="en-US" altLang="ko-KR" sz="2000" dirty="0"/>
              <a:t>. </a:t>
            </a:r>
            <a:r>
              <a:rPr lang="ko-KR" altLang="en-US" sz="2000" dirty="0"/>
              <a:t>꽃은 두상화로 테두리는 설상화관</a:t>
            </a:r>
            <a:r>
              <a:rPr lang="en-US" altLang="ko-KR" sz="2000" dirty="0"/>
              <a:t>, </a:t>
            </a:r>
            <a:r>
              <a:rPr lang="ko-KR" altLang="en-US" sz="2000" dirty="0"/>
              <a:t>가운데는 관상화관으로 대개 가을철에 핌</a:t>
            </a:r>
            <a:r>
              <a:rPr lang="en-US" altLang="ko-KR" sz="2000" dirty="0"/>
              <a:t>. </a:t>
            </a:r>
            <a:r>
              <a:rPr lang="ko-KR" altLang="en-US" sz="2000" dirty="0"/>
              <a:t>원예품종은 수백 종이나 되는데 꽃 빛이나 꽃 모양이 여러 가지임</a:t>
            </a:r>
            <a:r>
              <a:rPr lang="en-US" altLang="ko-KR" sz="2000" dirty="0"/>
              <a:t>. </a:t>
            </a:r>
            <a:r>
              <a:rPr lang="ko-KR" altLang="en-US" sz="2000" dirty="0"/>
              <a:t>관상용 이외에 잎이나 꽃을 먹는 종류도 있음</a:t>
            </a:r>
            <a:r>
              <a:rPr lang="en-US" altLang="ko-KR" sz="2000" dirty="0" smtClean="0"/>
              <a:t>.”</a:t>
            </a:r>
          </a:p>
          <a:p>
            <a:pPr marL="400050" lvl="1" indent="0">
              <a:buNone/>
            </a:pPr>
            <a:endParaRPr lang="en-US" altLang="ko-KR" sz="2000" dirty="0"/>
          </a:p>
          <a:p>
            <a:r>
              <a:rPr lang="ko-KR" altLang="en-US" sz="2400" dirty="0" smtClean="0"/>
              <a:t>서정주의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국화</a:t>
            </a:r>
            <a:r>
              <a:rPr lang="en-US" altLang="ko-KR" sz="2400" dirty="0" smtClean="0"/>
              <a:t>’</a:t>
            </a:r>
          </a:p>
          <a:p>
            <a:endParaRPr lang="en-US" altLang="ko-KR" sz="2400" dirty="0" smtClean="0"/>
          </a:p>
          <a:p>
            <a:pPr marL="400050" lvl="1" indent="0" fontAlgn="base">
              <a:buNone/>
            </a:pPr>
            <a:r>
              <a:rPr lang="ko-KR" altLang="en-US" sz="2000" dirty="0"/>
              <a:t>그립고 아쉬움에 가슴 조이든</a:t>
            </a:r>
          </a:p>
          <a:p>
            <a:pPr marL="400050" lvl="1" indent="0" fontAlgn="base">
              <a:buNone/>
            </a:pPr>
            <a:r>
              <a:rPr lang="ko-KR" altLang="en-US" sz="2000" dirty="0" err="1"/>
              <a:t>머언</a:t>
            </a:r>
            <a:r>
              <a:rPr lang="ko-KR" altLang="en-US" sz="2000" dirty="0"/>
              <a:t> 먼 젊음의 뒤안길에서</a:t>
            </a:r>
          </a:p>
          <a:p>
            <a:pPr marL="400050" lvl="1" indent="0" fontAlgn="base">
              <a:buNone/>
            </a:pPr>
            <a:r>
              <a:rPr lang="ko-KR" altLang="en-US" sz="2000" dirty="0"/>
              <a:t>인제는 돌아와 거울 앞에선</a:t>
            </a:r>
          </a:p>
          <a:p>
            <a:pPr marL="400050" lvl="1" indent="0" fontAlgn="base">
              <a:buNone/>
            </a:pPr>
            <a:r>
              <a:rPr lang="ko-KR" altLang="en-US" sz="2000" dirty="0"/>
              <a:t>내 누님같이 생긴 꽃이여</a:t>
            </a:r>
          </a:p>
          <a:p>
            <a:pPr marL="0" indent="0" algn="r">
              <a:buNone/>
            </a:pPr>
            <a:r>
              <a:rPr lang="en-US" altLang="ko-KR" sz="2200" dirty="0" smtClean="0">
                <a:latin typeface="+mn-ea"/>
                <a:cs typeface="함초롬바탕"/>
              </a:rPr>
              <a:t>-</a:t>
            </a:r>
            <a:r>
              <a:rPr lang="ko-KR" altLang="en-US" sz="2200" dirty="0" smtClean="0">
                <a:latin typeface="+mn-ea"/>
                <a:cs typeface="함초롬바탕"/>
              </a:rPr>
              <a:t>「국화 옆에서」 중에서</a:t>
            </a:r>
            <a:endParaRPr lang="ko-KR" altLang="en-US" sz="2200" dirty="0">
              <a:latin typeface="+mn-ea"/>
            </a:endParaRPr>
          </a:p>
          <a:p>
            <a:pPr marL="400050" lvl="1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448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문학적 언어는 지시적 의미와 충돌하면서 문학 작품 안에서만 특수하고도 개별적인 의미를 추구한다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한 마디 말에다 여러 의미를 한꺼번에 </a:t>
            </a:r>
            <a:r>
              <a:rPr lang="ko-KR" altLang="en-US" sz="2400" dirty="0" smtClean="0"/>
              <a:t>포함시키려는 </a:t>
            </a:r>
            <a:r>
              <a:rPr lang="ko-KR" altLang="en-US" sz="2400" dirty="0"/>
              <a:t>말의 사용법을 철학적으로는 內包내포</a:t>
            </a:r>
            <a:r>
              <a:rPr lang="en-US" altLang="ko-KR" sz="2400" dirty="0"/>
              <a:t>(connotation)</a:t>
            </a:r>
            <a:r>
              <a:rPr lang="ko-KR" altLang="en-US" sz="2400" dirty="0"/>
              <a:t>라 하는데 </a:t>
            </a:r>
            <a:r>
              <a:rPr lang="ko-KR" altLang="en-US" sz="2400" dirty="0" smtClean="0"/>
              <a:t>말의 </a:t>
            </a:r>
            <a:r>
              <a:rPr lang="ko-KR" altLang="en-US" sz="2400" dirty="0"/>
              <a:t>함축含蓄적 </a:t>
            </a:r>
            <a:r>
              <a:rPr lang="ko-KR" altLang="en-US" sz="2400" dirty="0" smtClean="0"/>
              <a:t>사용이라고도 한다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말의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지시적</a:t>
            </a:r>
            <a:r>
              <a:rPr lang="en-US" altLang="ko-KR" sz="2400" dirty="0"/>
              <a:t> </a:t>
            </a:r>
            <a:r>
              <a:rPr lang="en-US" altLang="ko-KR" sz="2400" dirty="0" err="1" smtClean="0"/>
              <a:t>사용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말</a:t>
            </a:r>
            <a:r>
              <a:rPr lang="en-US" altLang="ko-KR" sz="2400" dirty="0" smtClean="0"/>
              <a:t>=</a:t>
            </a:r>
            <a:r>
              <a:rPr lang="en-US" altLang="ko-KR" sz="2400" dirty="0" err="1" smtClean="0"/>
              <a:t>대상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말의 함축적 사용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말</a:t>
            </a:r>
            <a:r>
              <a:rPr lang="en-US" altLang="ko-KR" sz="2400" dirty="0"/>
              <a:t>&gt;</a:t>
            </a:r>
            <a:r>
              <a:rPr lang="ko-KR" altLang="en-US" sz="2400" dirty="0" smtClean="0"/>
              <a:t>대상</a:t>
            </a:r>
            <a:r>
              <a:rPr lang="en-US" altLang="ko-KR" sz="2400" dirty="0" smtClean="0"/>
              <a:t>, </a:t>
            </a:r>
            <a:r>
              <a:rPr lang="ko-KR" altLang="en-US" sz="2400" dirty="0"/>
              <a:t>또는 </a:t>
            </a:r>
            <a:r>
              <a:rPr lang="ko-KR" altLang="en-US" sz="2400" dirty="0" smtClean="0"/>
              <a:t>말</a:t>
            </a:r>
            <a:r>
              <a:rPr lang="ko-KR" altLang="en-US" sz="2400" dirty="0"/>
              <a:t>≧</a:t>
            </a:r>
            <a:r>
              <a:rPr lang="ko-KR" altLang="en-US" sz="2400" dirty="0" smtClean="0"/>
              <a:t>대상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990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언어의 함축적 사용은 소설보다 </a:t>
            </a:r>
            <a:r>
              <a:rPr lang="ko-KR" altLang="en-US" sz="2400" dirty="0"/>
              <a:t>시에서 </a:t>
            </a:r>
            <a:r>
              <a:rPr lang="ko-KR" altLang="en-US" sz="2400" dirty="0" smtClean="0"/>
              <a:t>두드러진다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소설에 </a:t>
            </a:r>
            <a:r>
              <a:rPr lang="ko-KR" altLang="en-US" sz="2400" dirty="0"/>
              <a:t>사용된 말들은 양적인 면에서 지시적으로 사용된 경우가 더 많다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소설이 언어를 과학적으로 </a:t>
            </a:r>
            <a:r>
              <a:rPr lang="ko-KR" altLang="en-US" sz="2400" dirty="0"/>
              <a:t>사용한다고 단정하는 것은 실상과 어긋난다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소설이 독자에게 불러일으키는 특별한 느낌은 언어의 함축적 사용과 무관하지 않다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89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2) </a:t>
            </a:r>
            <a:r>
              <a:rPr lang="ko-KR" altLang="en-US" sz="2400" dirty="0" err="1"/>
              <a:t>구체어와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추상어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/ </a:t>
            </a:r>
            <a:r>
              <a:rPr lang="ko-KR" altLang="en-US" sz="2400" dirty="0"/>
              <a:t>기본 언어와 습득 언어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/>
              <a:t>기본 언어는 성장의 초기 단계에 자연스럽게 익혀 정신의 심층에 자리 잡은 언어이다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습득 언어는 구체적인 삶의 현장이 아닌 사회화의 과정에서 교육 등을 통해 익힌 언어를 일컫는다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다음의 시를 읽어보자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79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산에는 꽃피네                                             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꽃이 피네 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갈 봄 </a:t>
            </a:r>
            <a:r>
              <a:rPr lang="ko-KR" altLang="en-US" sz="20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여름없이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꽃이 피네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산에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산에 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피는 꽃은 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저만치 혼자서 피어 있네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산에서 우는 작은 새여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꽃이 좋아 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산에서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사노라네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산에는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꽃 지네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꽃이 지네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갈 봄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여름없이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꽃이 지네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r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김소월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「산유화」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2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기본 언어의 두 사례</a:t>
            </a:r>
            <a:endParaRPr lang="en-US" altLang="ko-KR" sz="2400" dirty="0" smtClean="0"/>
          </a:p>
          <a:p>
            <a:pPr lvl="1" indent="-342900">
              <a:buFontTx/>
              <a:buChar char="-"/>
            </a:pPr>
            <a:r>
              <a:rPr lang="ko-KR" altLang="en-US" sz="2000" dirty="0" smtClean="0"/>
              <a:t>초대 대통령 이승만과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시인 김광섭</a:t>
            </a:r>
            <a:endParaRPr lang="en-US" altLang="ko-KR" sz="2000" dirty="0" smtClean="0"/>
          </a:p>
          <a:p>
            <a:pPr lvl="1" indent="-342900">
              <a:buFontTx/>
              <a:buChar char="-"/>
            </a:pPr>
            <a:endParaRPr lang="en-US" altLang="ko-KR" sz="2000" dirty="0"/>
          </a:p>
          <a:p>
            <a:r>
              <a:rPr lang="ko-KR" altLang="en-US" sz="2400" dirty="0" smtClean="0"/>
              <a:t>김광섭의 다음 두 편의 시를 비교해 보자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해심에 깜박이는 등불로 말미암아</a:t>
            </a:r>
            <a:endParaRPr lang="en-US" altLang="ko-KR" sz="2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밤바다는 무한히 캄캄하다</a:t>
            </a: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물결은 </a:t>
            </a:r>
            <a:endParaRPr lang="en-US" altLang="ko-KR" sz="2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발아래 바위에 부딪쳐서 출렁이고</a:t>
            </a:r>
            <a:endParaRPr lang="en-US" altLang="ko-KR" sz="2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자유는 </a:t>
            </a:r>
            <a:endParaRPr lang="en-US" altLang="ko-KR" sz="2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영원한 우수를 또한 이 국토에 더하노라</a:t>
            </a: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0" indent="0" algn="r">
              <a:buNone/>
            </a:pP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「우수」 </a:t>
            </a: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</a:t>
            </a:r>
            <a:endParaRPr lang="en-US" altLang="ko-KR" sz="2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r">
              <a:buNone/>
            </a:pPr>
            <a:endParaRPr lang="en-US" altLang="ko-KR" sz="2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254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저렇게 많은 중에서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별 하나가 나를 내려다본다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이렇게 많은 사람 중에서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 별 하나를 쳐다본다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밤이 깊을수록 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별은 밝음 속에 사라지고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나는 어둠 속에 사라진다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이렇게 정다운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너 하나 나 하나는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어디서 무엇이 되어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다시 만나랴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「저녁에」 전문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241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sz="2400" dirty="0"/>
              <a:t>낯설게 하기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문학은 현실 세계를 그대로 재현하기보다 새롭게 바라보도록 하기 위해 조작을 벌인다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낯설게 다가온 현실이 우리의 굳어진 의식에 충격을 가져온다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595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바닷가 우체국</a:t>
            </a:r>
          </a:p>
          <a:p>
            <a:pPr marL="0" indent="0" fontAlgn="base">
              <a:buNone/>
            </a:pP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r" fontAlgn="base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안도현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바다가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보이는 언덕 위에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우체국이 있다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나는 며칠 동안 그 마을에 머물면서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옛사랑이 살던 집을 두근거리며 쳐다보듯이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오래오래 우체국을 바라보았다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키 작은 측백나무 울타리에 둘러싸인 우체국은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문 앞에 붉은 우체통을 세워두고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하루 내내 흐린 눈을 비비거나 귓밥을 파기 일쑤였다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우체국이 한 마리 늙고 게으른 짐승처럼 보였으나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나는 곧 그 게으름을 이해할 수 있었다</a:t>
            </a:r>
          </a:p>
          <a:p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02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내가 이곳에 오기 아주 오래 전부터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우체국은 아마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두 눈이 짓무르도록 수평선을 바라보았을 것이고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그리하여 귓속에 파도 소리가 모래처럼 쌓였을 것이었다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나는 세월에 대하여 말하지만 결코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세월을 큰 소리로 탓하지는 않으리라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한번은 엽서를 부치러 우체국에 갔다가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줄지어 소풍 가는 유치원 아이들을 만난 적이 있다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 어린 시절에 그랬던 것처럼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우체통이 빨갛게 달아오른 능금 같다고 생각하거나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편지를 받아먹는 도깨비라고 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생각하는 소년이 있을지도 모르는 일이었다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그러다가 소년의 코밑에 수염이 거뭇거뭇 돋을 때쯤이면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우체통에 대한 상상은 끝나리라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180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부치지 못한 편지를 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가슴속 주머니에 넣어두는 날도 있을 것이며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오지 않는 편지를 혼자 기다리는 날이 많아질 뿐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사랑은 열망의 반대쪽에 있는 그림자 같은 것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그런 생각을 하다 보면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삶이 때로 까닭도 없이 서러워진다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우체국에서 편지 한 장 써보지 않고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인생을 다 안다고 말하는 사람들을 또 길에서 만난다면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나는 편지봉투의 귀퉁이처럼 슬퍼질 것이다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바다가 문 닫을 시간이 되어 쓸쓸해지는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저물녘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퇴근을 서두르는 늙은 우체국장이 못마땅해 할지라도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나는 바닷가 우체국에서 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만년필로 잉크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냄새나는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편지를 쓰고 싶어진다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내가 나에게 보내는 긴 편지를 쓰는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소년이 되고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싶어진다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138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나는 이 세상에 살아남기 위해 사랑을 한 게 아니었다고 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나는 사랑을 하기 위해 살았다고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그리하여 한 모금의 따뜻한 국물 같은 시를 그리워하였고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한 여자보다 한 여자와의 연애를 그리워하였고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그리고 맑고 차가운 술을 그리워하였다고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밤의 염전에서 소금 같은 별들이 쏟아지면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바닷가 우체국이 보이는 여관방 창문에서 나는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느리게 느리게 굴러가다가 머물러야 할 곳이 어디인가를 아는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우체부의 자전거를 생각하고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세상의 모든 길이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우체국을 향해 모였다가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다시 갈래갈래 흩어져 산골짜기로도 가는 것을 생각하고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길은 해변의 벼랑 끝에서 끊기는 게 아니라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훌쩍 먼바다를 건너기도 한다는 것을 생각한다</a:t>
            </a:r>
          </a:p>
          <a:p>
            <a:pPr marL="0" indent="0">
              <a:buNone/>
            </a:pP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91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그리고 때로 외로울 때는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파도 소리를 우표 속에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그려넣거나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수평선을 잡아당겼다가 놓았다가 하면서</a:t>
            </a:r>
          </a:p>
          <a:p>
            <a:pPr marL="0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나도 바닷가 우체국처럼 천천히 늙어갔으면 좋겠다고 생각한다</a:t>
            </a:r>
          </a:p>
          <a:p>
            <a:pPr marL="0" indent="0">
              <a:buNone/>
            </a:pP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72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1) </a:t>
            </a:r>
            <a:r>
              <a:rPr lang="ko-KR" altLang="en-US" sz="2400" dirty="0"/>
              <a:t>외연과 함축</a:t>
            </a:r>
            <a:r>
              <a:rPr lang="en-US" altLang="ko-KR" sz="2400" dirty="0"/>
              <a:t>/ </a:t>
            </a:r>
            <a:r>
              <a:rPr lang="ko-KR" altLang="en-US" sz="2400" dirty="0"/>
              <a:t>지시와 내포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/>
              <a:t>세상의 모든 말은 </a:t>
            </a:r>
            <a:r>
              <a:rPr lang="ko-KR" altLang="en-US" sz="2400" dirty="0" smtClean="0"/>
              <a:t>문학의 </a:t>
            </a:r>
            <a:r>
              <a:rPr lang="ko-KR" altLang="en-US" sz="2400" dirty="0"/>
              <a:t>언어가 될 수 있다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문학 작품에 사용될 언어가 따로 정해져 있는 것은 아니고 문학 작품은 언어를 좀 특별하게 사용한다고 볼 수 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글의 종류마다 목적이 다르고 또한 개성이 </a:t>
            </a:r>
            <a:r>
              <a:rPr lang="ko-KR" altLang="en-US" sz="2400" dirty="0" smtClean="0"/>
              <a:t>달라서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잘 쓴 글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의 기준도 다르다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534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잘 된 </a:t>
            </a:r>
            <a:r>
              <a:rPr lang="ko-KR" altLang="en-US" sz="2400" dirty="0" smtClean="0"/>
              <a:t>글의 보편적인 기준이 전혀 </a:t>
            </a:r>
            <a:r>
              <a:rPr lang="ko-KR" altLang="en-US" sz="2400" dirty="0"/>
              <a:t>없는 것은 아니다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400050" lvl="1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문법이나 </a:t>
            </a:r>
            <a:r>
              <a:rPr lang="ko-KR" altLang="en-US" sz="2000" dirty="0"/>
              <a:t>어법에 비추어 하자가 </a:t>
            </a:r>
            <a:r>
              <a:rPr lang="ko-KR" altLang="en-US" sz="2000" dirty="0" smtClean="0"/>
              <a:t>없어야 한다</a:t>
            </a:r>
            <a:r>
              <a:rPr lang="en-US" altLang="ko-KR" sz="2000" dirty="0" smtClean="0"/>
              <a:t>. </a:t>
            </a:r>
          </a:p>
          <a:p>
            <a:pPr marL="400050" lvl="1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상식적 </a:t>
            </a:r>
            <a:r>
              <a:rPr lang="ko-KR" altLang="en-US" sz="2000" dirty="0"/>
              <a:t>진리에 어긋나는 </a:t>
            </a:r>
            <a:r>
              <a:rPr lang="ko-KR" altLang="en-US" sz="2000" dirty="0" smtClean="0"/>
              <a:t>진술도 </a:t>
            </a:r>
            <a:r>
              <a:rPr lang="ko-KR" altLang="en-US" sz="2000" dirty="0"/>
              <a:t>좀처럼 허락되지 </a:t>
            </a:r>
            <a:r>
              <a:rPr lang="ko-KR" altLang="en-US" sz="2000" dirty="0" smtClean="0"/>
              <a:t>않는다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marL="0" indent="0">
              <a:buNone/>
            </a:pPr>
            <a:endParaRPr lang="ko-KR" altLang="en-US" sz="2400" dirty="0"/>
          </a:p>
          <a:p>
            <a:r>
              <a:rPr lang="ko-KR" altLang="en-US" sz="2400" dirty="0"/>
              <a:t>말은 </a:t>
            </a:r>
            <a:r>
              <a:rPr lang="ko-KR" altLang="en-US" sz="2400" dirty="0" smtClean="0"/>
              <a:t>그 사용의 면에서 과학적 사용과 </a:t>
            </a:r>
            <a:r>
              <a:rPr lang="ko-KR" altLang="en-US" sz="2400" dirty="0"/>
              <a:t>문학적 </a:t>
            </a:r>
            <a:r>
              <a:rPr lang="ko-KR" altLang="en-US" sz="2400" dirty="0" smtClean="0"/>
              <a:t>사용으로 나뉠 수 </a:t>
            </a:r>
            <a:r>
              <a:rPr lang="ko-KR" altLang="en-US" sz="2400" dirty="0"/>
              <a:t>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과학적 언어는 </a:t>
            </a:r>
            <a:r>
              <a:rPr lang="ko-KR" altLang="en-US" sz="2400" dirty="0"/>
              <a:t>어떤 사실에 대한 </a:t>
            </a:r>
            <a:r>
              <a:rPr lang="ko-KR" altLang="en-US" sz="2400" dirty="0" err="1"/>
              <a:t>순전한</a:t>
            </a:r>
            <a:r>
              <a:rPr lang="ko-KR" altLang="en-US" sz="2400" dirty="0"/>
              <a:t> 기호가 되는 것을 바람직한 목표로 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072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기호를 쓰듯이 </a:t>
            </a:r>
            <a:r>
              <a:rPr lang="ko-KR" altLang="en-US" sz="2400" dirty="0" smtClean="0"/>
              <a:t>뜻이 </a:t>
            </a:r>
            <a:r>
              <a:rPr lang="ko-KR" altLang="en-US" sz="2400" dirty="0"/>
              <a:t>전달되도록 하는 말의 사용법을 </a:t>
            </a:r>
            <a:r>
              <a:rPr lang="ko-KR" altLang="en-US" sz="2400" dirty="0" smtClean="0"/>
              <a:t>철학에서는 </a:t>
            </a:r>
            <a:r>
              <a:rPr lang="ko-KR" altLang="en-US" sz="2400" dirty="0"/>
              <a:t>外延외연</a:t>
            </a:r>
            <a:r>
              <a:rPr lang="en-US" altLang="ko-KR" sz="2400" dirty="0"/>
              <a:t>(denotation)</a:t>
            </a:r>
            <a:r>
              <a:rPr lang="ko-KR" altLang="en-US" sz="2400" dirty="0" smtClean="0"/>
              <a:t>이라고 </a:t>
            </a:r>
            <a:r>
              <a:rPr lang="ko-KR" altLang="en-US" sz="2400" dirty="0"/>
              <a:t>부른다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외연을 말의 지시적 사용이라고 부를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국어사전의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우체국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에 대한 외연적 정의</a:t>
            </a:r>
            <a:endParaRPr lang="en-US" altLang="ko-KR" sz="2400" dirty="0" smtClean="0"/>
          </a:p>
          <a:p>
            <a:endParaRPr lang="en-US" altLang="ko-KR" sz="2400" dirty="0"/>
          </a:p>
          <a:p>
            <a:pPr marL="400050" lvl="1" indent="0">
              <a:buNone/>
            </a:pPr>
            <a:r>
              <a:rPr lang="ko-KR" altLang="en-US" sz="2000" dirty="0"/>
              <a:t>“지식 경제부에 딸린 지방 행정 관서</a:t>
            </a:r>
            <a:r>
              <a:rPr lang="en-US" altLang="ko-KR" sz="2000" dirty="0"/>
              <a:t>. </a:t>
            </a:r>
            <a:r>
              <a:rPr lang="ko-KR" altLang="en-US" sz="2000" dirty="0"/>
              <a:t>전신</a:t>
            </a:r>
            <a:r>
              <a:rPr lang="en-US" altLang="ko-KR" sz="2000" dirty="0"/>
              <a:t>, </a:t>
            </a:r>
            <a:r>
              <a:rPr lang="ko-KR" altLang="en-US" sz="2000" dirty="0"/>
              <a:t>우편</a:t>
            </a:r>
            <a:r>
              <a:rPr lang="en-US" altLang="ko-KR" sz="2000" dirty="0"/>
              <a:t>, </a:t>
            </a:r>
            <a:r>
              <a:rPr lang="ko-KR" altLang="en-US" sz="2000" dirty="0"/>
              <a:t>소포</a:t>
            </a:r>
            <a:r>
              <a:rPr lang="en-US" altLang="ko-KR" sz="2000" dirty="0"/>
              <a:t>, </a:t>
            </a:r>
            <a:r>
              <a:rPr lang="ko-KR" altLang="en-US" sz="2000" dirty="0"/>
              <a:t>체신 예금 등을 맡아 본다</a:t>
            </a:r>
            <a:r>
              <a:rPr lang="en-US" altLang="ko-KR" sz="2000" dirty="0" smtClean="0"/>
              <a:t>.”</a:t>
            </a:r>
          </a:p>
          <a:p>
            <a:pPr marL="400050" lvl="1" indent="0">
              <a:buNone/>
            </a:pPr>
            <a:endParaRPr lang="en-US" altLang="ko-KR" sz="2000" dirty="0"/>
          </a:p>
          <a:p>
            <a:r>
              <a:rPr lang="ko-KR" altLang="en-US" sz="2400" dirty="0"/>
              <a:t>사전의 정의를 참고하여 안도현의 </a:t>
            </a:r>
            <a:r>
              <a:rPr lang="ko-KR" altLang="en-US" sz="2400" dirty="0" smtClean="0">
                <a:latin typeface="+mn-ea"/>
                <a:cs typeface="함초롬바탕"/>
              </a:rPr>
              <a:t>「바닷가 우체국」에 나온 서술을 틀렸</a:t>
            </a:r>
            <a:r>
              <a:rPr lang="ko-KR" altLang="en-US" sz="2400" dirty="0" smtClean="0"/>
              <a:t>다고 말할 수 있는가</a:t>
            </a:r>
            <a:r>
              <a:rPr lang="en-US" altLang="ko-KR" sz="2400" dirty="0" smtClean="0"/>
              <a:t>. </a:t>
            </a:r>
            <a:endParaRPr lang="ko-KR" altLang="en-US" sz="2400" dirty="0"/>
          </a:p>
          <a:p>
            <a:endParaRPr lang="ko-KR" altLang="en-US" sz="2400" dirty="0"/>
          </a:p>
          <a:p>
            <a:pPr marL="800100" lvl="2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4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894</Words>
  <Application>Microsoft Office PowerPoint</Application>
  <PresentationFormat>화면 슬라이드 쇼(4:3)</PresentationFormat>
  <Paragraphs>182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강헌국</dc:creator>
  <cp:lastModifiedBy>강헌국</cp:lastModifiedBy>
  <cp:revision>16</cp:revision>
  <dcterms:created xsi:type="dcterms:W3CDTF">2014-04-24T01:07:06Z</dcterms:created>
  <dcterms:modified xsi:type="dcterms:W3CDTF">2014-05-20T05:47:21Z</dcterms:modified>
</cp:coreProperties>
</file>