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5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4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6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0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1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94E2-51E8-42A5-817F-95F6E2EA466B}" type="datetimeFigureOut">
              <a:rPr lang="ko-KR" altLang="en-US" smtClean="0"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3198-6CE6-4907-864C-6C8457BE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5. </a:t>
            </a:r>
            <a:r>
              <a:rPr lang="ko-KR" altLang="en-US" sz="2800" dirty="0" smtClean="0"/>
              <a:t>문학과 정신분석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/>
              <a:t>◎ </a:t>
            </a:r>
            <a:r>
              <a:rPr lang="ko-KR" altLang="en-US" sz="2400" dirty="0"/>
              <a:t>관련 문건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김인환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「문학과 정신분석」</a:t>
            </a:r>
            <a:r>
              <a:rPr lang="en-US" altLang="ko-KR" sz="2400" dirty="0" smtClean="0"/>
              <a:t>, 『</a:t>
            </a:r>
            <a:r>
              <a:rPr lang="ko-KR" altLang="en-US" sz="2400" dirty="0" smtClean="0"/>
              <a:t>문학의 새로운 이해</a:t>
            </a:r>
            <a:r>
              <a:rPr lang="en-US" altLang="ko-KR" sz="2400" dirty="0" smtClean="0"/>
              <a:t>』, </a:t>
            </a:r>
            <a:r>
              <a:rPr lang="ko-KR" altLang="en-US" sz="2400" dirty="0" err="1" smtClean="0"/>
              <a:t>문학과지성사</a:t>
            </a:r>
            <a:r>
              <a:rPr lang="en-US" altLang="ko-KR" sz="2400" dirty="0" smtClean="0"/>
              <a:t>, 1996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349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24536" cy="376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algn="just" fontAlgn="base"/>
            <a:r>
              <a:rPr lang="ko-KR" altLang="en-US" sz="2400" dirty="0" smtClean="0"/>
              <a:t>주체의 존재에 대해 </a:t>
            </a:r>
            <a:r>
              <a:rPr lang="ko-KR" altLang="en-US" sz="2400" dirty="0" err="1" smtClean="0"/>
              <a:t>라캉은</a:t>
            </a:r>
            <a:r>
              <a:rPr lang="ko-KR" altLang="en-US" sz="2400" dirty="0" smtClean="0"/>
              <a:t> 다음과 같이 풍자적으로 표현한다</a:t>
            </a:r>
            <a:r>
              <a:rPr lang="en-US" altLang="ko-KR" sz="2400" dirty="0" smtClean="0"/>
              <a:t>. </a:t>
            </a:r>
          </a:p>
          <a:p>
            <a:pPr marL="0" indent="0" algn="just" fontAlgn="base">
              <a:buNone/>
            </a:pPr>
            <a:endParaRPr lang="en-US" altLang="ko-KR" sz="2400" dirty="0"/>
          </a:p>
          <a:p>
            <a:pPr marL="400050" lvl="1" indent="0" algn="just" fontAlgn="base">
              <a:buNone/>
            </a:pPr>
            <a:r>
              <a:rPr lang="ko-KR" altLang="en-US" sz="2000" dirty="0" smtClean="0"/>
              <a:t>나는 </a:t>
            </a:r>
            <a:r>
              <a:rPr lang="ko-KR" altLang="en-US" sz="2000" dirty="0"/>
              <a:t>내가 아닌 곳에서 생각한다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그러므로 나는 내가 생각할 수 없는 곳에 존재한다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00050" lvl="1" indent="0" algn="just" fontAlgn="base">
              <a:buNone/>
            </a:pPr>
            <a:r>
              <a:rPr lang="ko-KR" altLang="en-US" sz="2000" dirty="0"/>
              <a:t>내가 내 생각의 노리개인 곳에서는 내가 없다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00050" lvl="1" indent="0" algn="just" fontAlgn="base">
              <a:buNone/>
            </a:pPr>
            <a:r>
              <a:rPr lang="ko-KR" altLang="en-US" sz="2000" dirty="0"/>
              <a:t>나는 내가 생각하고 있다고 생각하지 않는 곳에서 나의 존재를 생각한다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00050" lvl="1" indent="0" algn="just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295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문학 텍스트의 정신분석학적 이해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fontAlgn="base"/>
            <a:r>
              <a:rPr lang="ko-KR" altLang="en-US" sz="2400" dirty="0" smtClean="0"/>
              <a:t>다음의 </a:t>
            </a:r>
            <a:r>
              <a:rPr lang="ko-KR" altLang="en-US" sz="2400" dirty="0"/>
              <a:t>시를 통해 시인의 무의식을 들여다보기로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0" indent="0" fontAlgn="base">
              <a:buNone/>
            </a:pPr>
            <a:endParaRPr lang="en-US" altLang="ko-KR" sz="2400" dirty="0" smtClean="0"/>
          </a:p>
          <a:p>
            <a:pPr marL="400050" lvl="1" indent="0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남자와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여자의 </a:t>
            </a:r>
          </a:p>
          <a:p>
            <a:pPr marL="400050" lvl="1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아랫도리가 젖어 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00050" lvl="1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밤에 보는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오갈피나무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00050" lvl="1" indent="0" fontAlgn="base">
              <a:buNone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오갈피나무의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아랫도리가 젖어 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00050" lvl="1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맨발로 바다를 밟고 간 사람은 </a:t>
            </a:r>
          </a:p>
          <a:p>
            <a:pPr marL="400050" lvl="1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새가 되었다고 한다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00050" lvl="1" indent="0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발바닥만 젖어 있었다고 한다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00050" lvl="1" indent="0" algn="r" fontAlgn="base">
              <a:buNone/>
            </a:pP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김춘수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｢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눈물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｣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전문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5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smtClean="0"/>
              <a:t>무의식에 대하여</a:t>
            </a:r>
            <a:endParaRPr lang="en-US" altLang="ko-KR" sz="2400" dirty="0" smtClean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r>
              <a:rPr lang="ko-KR" altLang="en-US" sz="2400" dirty="0" smtClean="0"/>
              <a:t>의식되지 </a:t>
            </a:r>
            <a:r>
              <a:rPr lang="ko-KR" altLang="en-US" sz="2400" dirty="0" err="1" smtClean="0"/>
              <a:t>않으며서도</a:t>
            </a:r>
            <a:r>
              <a:rPr lang="ko-KR" altLang="en-US" sz="2400" dirty="0" smtClean="0"/>
              <a:t> 정신에 실재하면서 어떤 작용을 하는 무언가가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프로이트는 그 무언가를 무의식이라고 불렀다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착오와 실수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농담 등은 무의식의 존재를 확인케 하는 사례들이다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꿈은 무의식의 가장 선명한 증거이다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400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꿈의 장면과 그 의미를 꿈을 꾼 당사자는 이해하지 못한다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꿈을 꾼 당사자가 꿈의 제작자이다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어째서 꿈을 꾼 사람은 자기 꿈의 의미를 이해하지 못하는가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프로이트는 그 의문을 해명하기 위해 내 속에는 내가 아는 부분 말고도 내가 모르는 부분이 있다는 가설을 </a:t>
            </a:r>
            <a:r>
              <a:rPr lang="ko-KR" altLang="en-US" sz="2400" dirty="0" smtClean="0"/>
              <a:t>세우고 그 모르는 부분을 무의식이라고 불렀다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96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인간의 정신 속에 주체가 의식하지 못하는 영역이 있다는 프로이트의 생각은 주체 중심적인 근대 </a:t>
            </a:r>
            <a:r>
              <a:rPr lang="ko-KR" altLang="en-US" sz="2400" dirty="0" smtClean="0"/>
              <a:t>합리주의와 배치된다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프로이트는 꿈의 해석을 통해 무의식에 도달하고자 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프로이트는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꿈은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소망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충족이다’</a:t>
            </a:r>
            <a:r>
              <a:rPr lang="en-US" altLang="ko-KR" sz="2400" dirty="0" err="1" smtClean="0"/>
              <a:t>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말한다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욕망은 꿈에서 변형되어 나타난다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꿈은 </a:t>
            </a:r>
            <a:r>
              <a:rPr lang="ko-KR" altLang="en-US" sz="2400" dirty="0"/>
              <a:t>‘현시적인 내용’과 ‘잠재적인 내용’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나뉜다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22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꿈 작업은 압축과 전치 두 가지로 나뉜다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압축과 전치라는 꿈 작업을 통해 억압된 욕망을 </a:t>
            </a:r>
            <a:r>
              <a:rPr lang="ko-KR" altLang="en-US" sz="2400" dirty="0" smtClean="0"/>
              <a:t>충족시킨다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en-US" altLang="ko-KR" sz="2400" dirty="0" err="1"/>
              <a:t>의식은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무의식을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감시하고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억압하며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무의식은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부단히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의식의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표면을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뚫고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나오려고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한다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양자의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그러한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긴장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관계는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인간이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살아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있는</a:t>
            </a:r>
            <a:r>
              <a:rPr lang="en-US" altLang="ko-KR" sz="2400" dirty="0"/>
              <a:t> 한 </a:t>
            </a:r>
            <a:r>
              <a:rPr lang="en-US" altLang="ko-KR" sz="2400" dirty="0" err="1"/>
              <a:t>끝나지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않는다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275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주체와 타자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주체 개념은 근대 서구 철학의 중심 화두이다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서구의 근대 철학은 주체를 자유롭고 자율적인 존재인 동시에 자기 목적적인 정신의 소유자로 간주했다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탈근대의 </a:t>
            </a:r>
            <a:r>
              <a:rPr lang="ko-KR" altLang="en-US" sz="2400" dirty="0"/>
              <a:t>철학자들에게 주체는 더 이상 자율적이거나 안정적이지 않다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00050" lvl="1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푸코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데리다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라캉</a:t>
            </a:r>
            <a:r>
              <a:rPr lang="en-US" altLang="ko-KR" sz="2000" dirty="0" smtClean="0"/>
              <a:t>….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라캉에</a:t>
            </a:r>
            <a:r>
              <a:rPr lang="ko-KR" altLang="en-US" sz="2400" dirty="0" smtClean="0"/>
              <a:t> 따르면 인간은 거울을 통해 자신을 </a:t>
            </a:r>
            <a:r>
              <a:rPr lang="ko-KR" altLang="en-US" sz="2400" dirty="0"/>
              <a:t>주체로서 최초로 </a:t>
            </a:r>
            <a:r>
              <a:rPr lang="ko-KR" altLang="en-US" sz="2400" dirty="0" smtClean="0"/>
              <a:t>인식한다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59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유아가 자신을 하나의 주체로서 인식하게 되는 이 시기를 </a:t>
            </a:r>
            <a:r>
              <a:rPr lang="ko-KR" altLang="en-US" sz="2400" dirty="0" err="1"/>
              <a:t>라캉은</a:t>
            </a:r>
            <a:r>
              <a:rPr lang="ko-KR" altLang="en-US" sz="2400" dirty="0"/>
              <a:t> ‘거울의 단계’라고 부른다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pPr marL="400050" lvl="1" indent="0" algn="just">
              <a:buNone/>
            </a:pPr>
            <a:r>
              <a:rPr lang="ko-KR" altLang="en-US" sz="2000" dirty="0"/>
              <a:t>이는 주체로 하여금 환상 속에서</a:t>
            </a:r>
            <a:r>
              <a:rPr lang="en-US" altLang="ko-KR" sz="2000" dirty="0"/>
              <a:t>, </a:t>
            </a:r>
            <a:r>
              <a:rPr lang="ko-KR" altLang="en-US" sz="2000" dirty="0"/>
              <a:t>육체적인 실제의 성숙의 단계를 앞지르게 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육체의 온전한 형태라는 것은</a:t>
            </a:r>
            <a:r>
              <a:rPr lang="en-US" altLang="ko-KR" sz="2000" dirty="0"/>
              <a:t>, </a:t>
            </a:r>
            <a:r>
              <a:rPr lang="ko-KR" altLang="en-US" sz="2000" dirty="0"/>
              <a:t>단지 </a:t>
            </a:r>
            <a:r>
              <a:rPr lang="ko-KR" altLang="en-US" sz="2000" dirty="0" err="1"/>
              <a:t>게슈탈트로서</a:t>
            </a:r>
            <a:r>
              <a:rPr lang="en-US" altLang="ko-KR" sz="2000" dirty="0"/>
              <a:t>, </a:t>
            </a:r>
            <a:r>
              <a:rPr lang="ko-KR" altLang="en-US" sz="2000" dirty="0"/>
              <a:t>다시 말하면 하나의 </a:t>
            </a:r>
            <a:r>
              <a:rPr lang="ko-KR" altLang="en-US" sz="2000" dirty="0" err="1"/>
              <a:t>외면성으로</a:t>
            </a:r>
            <a:r>
              <a:rPr lang="ko-KR" altLang="en-US" sz="2000" dirty="0"/>
              <a:t> 주어져 있을 뿐이다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게슈탈트의</a:t>
            </a:r>
            <a:r>
              <a:rPr lang="ko-KR" altLang="en-US" sz="2000" dirty="0"/>
              <a:t> 함축성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pregnance</a:t>
            </a:r>
            <a:r>
              <a:rPr lang="en-US" altLang="ko-KR" sz="2000" dirty="0"/>
              <a:t>)</a:t>
            </a:r>
            <a:r>
              <a:rPr lang="ko-KR" altLang="en-US" sz="2000" dirty="0"/>
              <a:t>은</a:t>
            </a:r>
            <a:r>
              <a:rPr lang="en-US" altLang="ko-KR" sz="2000" dirty="0"/>
              <a:t>, </a:t>
            </a:r>
            <a:r>
              <a:rPr lang="ko-KR" altLang="en-US" sz="2000" dirty="0"/>
              <a:t>아직 운동 신경을 거의 알아볼 수 없는 상태인 동시에 종</a:t>
            </a:r>
            <a:r>
              <a:rPr lang="en-US" altLang="ko-KR" sz="2000" dirty="0"/>
              <a:t>(</a:t>
            </a:r>
            <a:r>
              <a:rPr lang="ko-KR" altLang="en-US" sz="2000" dirty="0"/>
              <a:t>種</a:t>
            </a:r>
            <a:r>
              <a:rPr lang="en-US" altLang="ko-KR" sz="2000" dirty="0"/>
              <a:t>)</a:t>
            </a:r>
            <a:r>
              <a:rPr lang="ko-KR" altLang="en-US" sz="2000" dirty="0"/>
              <a:t>에게 반드시 나타나는 것으로 보아야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외면성에서 육체의 형태는 형성되어진 것이라기 보다 형성하는 것임이 분명하다</a:t>
            </a:r>
            <a:r>
              <a:rPr lang="en-US" altLang="ko-KR" sz="2000" dirty="0"/>
              <a:t>. </a:t>
            </a:r>
            <a:r>
              <a:rPr lang="ko-KR" altLang="en-US" sz="2000" dirty="0"/>
              <a:t>특히 이 형태는 주체가 해 내려는 움직임의 부산스러움과는 대립적으로</a:t>
            </a:r>
            <a:r>
              <a:rPr lang="en-US" altLang="ko-KR" sz="2000" dirty="0"/>
              <a:t>, </a:t>
            </a:r>
            <a:r>
              <a:rPr lang="ko-KR" altLang="en-US" sz="2000" dirty="0"/>
              <a:t>형태를 고정시키는 조상</a:t>
            </a:r>
            <a:r>
              <a:rPr lang="en-US" altLang="ko-KR" sz="2000" dirty="0"/>
              <a:t>(</a:t>
            </a:r>
            <a:r>
              <a:rPr lang="ko-KR" altLang="en-US" sz="2000" dirty="0"/>
              <a:t>彫像</a:t>
            </a:r>
            <a:r>
              <a:rPr lang="en-US" altLang="ko-KR" sz="2000" dirty="0"/>
              <a:t>)</a:t>
            </a:r>
            <a:r>
              <a:rPr lang="ko-KR" altLang="en-US" sz="2000" dirty="0"/>
              <a:t>의 특성을 보이면서 주체에게 나타난다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게슈탈트는</a:t>
            </a:r>
            <a:r>
              <a:rPr lang="ko-KR" altLang="en-US" sz="2000" dirty="0"/>
              <a:t> 공간과 연관해서 그 가능성이 점검되는데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위에 언급한 두 가지 국면으로 인하여 동시에</a:t>
            </a:r>
            <a:r>
              <a:rPr lang="en-US" altLang="ko-KR" sz="2000" dirty="0"/>
              <a:t>, </a:t>
            </a:r>
            <a:r>
              <a:rPr lang="ko-KR" altLang="en-US" sz="2000" dirty="0"/>
              <a:t>나의 정신적 영구성과 주체의 소외적 방향을 미리 예고한다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00050" lvl="1" indent="0" algn="r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라캉</a:t>
            </a:r>
            <a:r>
              <a:rPr lang="en-US" altLang="ko-KR" sz="2000" dirty="0" smtClean="0"/>
              <a:t>, 『</a:t>
            </a:r>
            <a:r>
              <a:rPr lang="ko-KR" altLang="en-US" sz="2000" dirty="0" err="1" smtClean="0"/>
              <a:t>에크</a:t>
            </a:r>
            <a:r>
              <a:rPr lang="ko-KR" altLang="en-US" sz="2000" dirty="0" err="1"/>
              <a:t>리</a:t>
            </a:r>
            <a:r>
              <a:rPr lang="en-US" altLang="ko-KR" sz="2000" dirty="0" smtClean="0"/>
              <a:t>』 </a:t>
            </a:r>
            <a:r>
              <a:rPr lang="ko-KR" altLang="en-US" sz="2000" dirty="0" smtClean="0"/>
              <a:t>중에서</a:t>
            </a:r>
            <a:endParaRPr lang="en-US" altLang="ko-KR" sz="2000" dirty="0" smtClean="0"/>
          </a:p>
          <a:p>
            <a:pPr lvl="1"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4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주체는 거울에 비친 이미지에 의해</a:t>
            </a:r>
            <a:r>
              <a:rPr lang="en-US" altLang="ko-KR" sz="2400" dirty="0"/>
              <a:t>, </a:t>
            </a:r>
            <a:r>
              <a:rPr lang="ko-KR" altLang="en-US" sz="2400" dirty="0"/>
              <a:t>즉 타자에 의해 형성된다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인간 주체는 거울 </a:t>
            </a:r>
            <a:r>
              <a:rPr lang="ko-KR" altLang="en-US" sz="2400" dirty="0" smtClean="0"/>
              <a:t>속에서 </a:t>
            </a:r>
            <a:r>
              <a:rPr lang="ko-KR" altLang="en-US" sz="2400" dirty="0"/>
              <a:t>주체의 통일성과 전체성이라는 환상을 보는 동시에 소외를 경험한다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주체와 거울에 비친 이미지 사이의 관계를 </a:t>
            </a:r>
            <a:r>
              <a:rPr lang="ko-KR" altLang="en-US" sz="2400" dirty="0" err="1"/>
              <a:t>라캉은</a:t>
            </a:r>
            <a:r>
              <a:rPr lang="ko-KR" altLang="en-US" sz="2400" dirty="0"/>
              <a:t> ‘상상적 관계’라고 부른다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인간은 언어를 습득함으로써 상징적 </a:t>
            </a:r>
            <a:r>
              <a:rPr lang="ko-KR" altLang="en-US" sz="2400" dirty="0"/>
              <a:t>질서로 진입하게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233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상징은 부재를 대신하며 부재를 표시한다</a:t>
            </a:r>
            <a:r>
              <a:rPr lang="en-US" altLang="ko-KR" sz="2400" dirty="0"/>
              <a:t>. </a:t>
            </a:r>
            <a:r>
              <a:rPr lang="ko-KR" altLang="en-US" sz="2400" dirty="0"/>
              <a:t>주체가 언표되는 자리에서 주체의 실상은 부재하게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언어라는 </a:t>
            </a:r>
            <a:r>
              <a:rPr lang="ko-KR" altLang="en-US" sz="2400" dirty="0"/>
              <a:t>상징적 질서는 주체를 형성하는 </a:t>
            </a:r>
            <a:r>
              <a:rPr lang="ko-KR" altLang="en-US" sz="2400" dirty="0" smtClean="0"/>
              <a:t>타자이다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분열된 주체의 형성 과정을 </a:t>
            </a:r>
            <a:r>
              <a:rPr lang="ko-KR" altLang="en-US" sz="2400" dirty="0" err="1" smtClean="0"/>
              <a:t>라캉은</a:t>
            </a:r>
            <a:r>
              <a:rPr lang="ko-KR" altLang="en-US" sz="2400" dirty="0" smtClean="0"/>
              <a:t> 다음의 도식으로 설명한다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51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559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9</cp:revision>
  <dcterms:created xsi:type="dcterms:W3CDTF">2014-05-08T02:45:09Z</dcterms:created>
  <dcterms:modified xsi:type="dcterms:W3CDTF">2014-05-09T01:33:26Z</dcterms:modified>
</cp:coreProperties>
</file>