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9233-F746-40A6-81A2-C6B25941FE77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CBB-4143-4E3A-BD0E-822DBB35F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76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9233-F746-40A6-81A2-C6B25941FE77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CBB-4143-4E3A-BD0E-822DBB35F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3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9233-F746-40A6-81A2-C6B25941FE77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CBB-4143-4E3A-BD0E-822DBB35F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4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9233-F746-40A6-81A2-C6B25941FE77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CBB-4143-4E3A-BD0E-822DBB35F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9233-F746-40A6-81A2-C6B25941FE77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CBB-4143-4E3A-BD0E-822DBB35F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4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9233-F746-40A6-81A2-C6B25941FE77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CBB-4143-4E3A-BD0E-822DBB35F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9233-F746-40A6-81A2-C6B25941FE77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CBB-4143-4E3A-BD0E-822DBB35F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1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9233-F746-40A6-81A2-C6B25941FE77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CBB-4143-4E3A-BD0E-822DBB35F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2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9233-F746-40A6-81A2-C6B25941FE77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CBB-4143-4E3A-BD0E-822DBB35F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3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9233-F746-40A6-81A2-C6B25941FE77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CBB-4143-4E3A-BD0E-822DBB35F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8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9233-F746-40A6-81A2-C6B25941FE77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6CBB-4143-4E3A-BD0E-822DBB35F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8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9233-F746-40A6-81A2-C6B25941FE77}" type="datetimeFigureOut">
              <a:rPr lang="ko-KR" altLang="en-US" smtClean="0"/>
              <a:t>2014-05-20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6CBB-4143-4E3A-BD0E-822DBB35F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9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6. </a:t>
            </a:r>
            <a:r>
              <a:rPr lang="ko-KR" altLang="en-US" sz="2800" dirty="0" smtClean="0"/>
              <a:t>문학과 현실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400" dirty="0" smtClean="0"/>
              <a:t>◎ </a:t>
            </a:r>
            <a:r>
              <a:rPr lang="ko-KR" altLang="en-US" sz="2400" dirty="0" smtClean="0"/>
              <a:t>관련 문건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err="1" smtClean="0"/>
              <a:t>염무웅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「리얼리즘論」</a:t>
            </a:r>
            <a:r>
              <a:rPr lang="en-US" altLang="ko-KR" sz="2400" dirty="0" smtClean="0"/>
              <a:t>, 『</a:t>
            </a:r>
            <a:r>
              <a:rPr lang="ko-KR" altLang="en-US" sz="2400" dirty="0" smtClean="0"/>
              <a:t>문학이란 무엇인가</a:t>
            </a:r>
            <a:r>
              <a:rPr lang="en-US" altLang="ko-KR" sz="2400" dirty="0" smtClean="0"/>
              <a:t>』, </a:t>
            </a:r>
            <a:r>
              <a:rPr lang="ko-KR" altLang="en-US" sz="2400" dirty="0" err="1" smtClean="0"/>
              <a:t>문학과지성사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064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 smtClean="0"/>
              <a:t>모방설</a:t>
            </a:r>
            <a:endParaRPr lang="en-US" altLang="ko-KR" sz="2400" dirty="0" smtClean="0"/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r>
              <a:rPr lang="ko-KR" altLang="en-US" sz="2400" dirty="0"/>
              <a:t>모방설에 의하면 문학은 언어를 수단으로 하여 세계의 모습과 인간의 경험을 재현한 것이다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재현</a:t>
            </a:r>
            <a:r>
              <a:rPr lang="en-US" altLang="ko-KR" sz="2400" dirty="0" smtClean="0"/>
              <a:t>(representation), </a:t>
            </a:r>
            <a:r>
              <a:rPr lang="ko-KR" altLang="en-US" sz="2400" dirty="0" smtClean="0"/>
              <a:t>재생</a:t>
            </a:r>
            <a:r>
              <a:rPr lang="en-US" altLang="ko-KR" sz="2400" dirty="0" smtClean="0"/>
              <a:t>(recreation), </a:t>
            </a:r>
            <a:r>
              <a:rPr lang="ko-KR" altLang="en-US" sz="2400" dirty="0"/>
              <a:t>재생산</a:t>
            </a:r>
            <a:r>
              <a:rPr lang="en-US" altLang="ko-KR" sz="2400" dirty="0"/>
              <a:t>(reproduction), </a:t>
            </a:r>
            <a:r>
              <a:rPr lang="ko-KR" altLang="en-US" sz="2400" dirty="0"/>
              <a:t>또는 간혹 제시</a:t>
            </a:r>
            <a:r>
              <a:rPr lang="en-US" altLang="ko-KR" sz="2400" dirty="0"/>
              <a:t>(presentation) </a:t>
            </a:r>
            <a:r>
              <a:rPr lang="ko-KR" altLang="en-US" sz="2400" dirty="0"/>
              <a:t>등이 사용되기도 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문학이 외부의 </a:t>
            </a:r>
            <a:r>
              <a:rPr lang="ko-KR" altLang="en-US" sz="2400" dirty="0"/>
              <a:t>사물을 비추는 거울처럼 여겨지기도 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400050" lvl="1" indent="0">
              <a:buNone/>
            </a:pPr>
            <a:r>
              <a:rPr lang="en-US" altLang="ko-KR" sz="2000" dirty="0" smtClean="0"/>
              <a:t>- ‘∼을 </a:t>
            </a:r>
            <a:r>
              <a:rPr lang="en-US" altLang="ko-KR" sz="2000" dirty="0" err="1"/>
              <a:t>반영한다</a:t>
            </a:r>
            <a:r>
              <a:rPr lang="en-US" altLang="ko-KR" sz="2000" dirty="0"/>
              <a:t>’</a:t>
            </a:r>
          </a:p>
          <a:p>
            <a:pPr marL="0" indent="0">
              <a:buNone/>
            </a:pP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354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내면성의 모방이야말로 문학의 고유한 영역이다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플라톤의 이데아와 시인 </a:t>
            </a:r>
            <a:r>
              <a:rPr lang="ko-KR" altLang="en-US" sz="2400" dirty="0" err="1" smtClean="0"/>
              <a:t>추방설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아리스토텔레스의 개연성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11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2) </a:t>
            </a:r>
            <a:r>
              <a:rPr lang="ko-KR" altLang="en-US" sz="2400" dirty="0" smtClean="0"/>
              <a:t>개연성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槪然性</a:t>
            </a:r>
            <a:r>
              <a:rPr lang="en-US" altLang="ko-KR" sz="2400" dirty="0" smtClean="0"/>
              <a:t>, verisimilitude)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/>
              <a:t>문학은 거짓이고 거짓이기 때문에 진실로서의 가치가 전혀 없는 것일까</a:t>
            </a:r>
            <a:r>
              <a:rPr lang="en-US" altLang="ko-KR" sz="2400" dirty="0"/>
              <a:t>?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smtClean="0"/>
              <a:t>아리스토텔레스는 </a:t>
            </a:r>
            <a:r>
              <a:rPr lang="ko-KR" altLang="en-US" sz="2400" dirty="0"/>
              <a:t>특수한 사실의 기록으로 끝나는 </a:t>
            </a:r>
            <a:r>
              <a:rPr lang="ko-KR" altLang="en-US" sz="2400" dirty="0" smtClean="0"/>
              <a:t>역사와 </a:t>
            </a:r>
            <a:r>
              <a:rPr lang="ko-KR" altLang="en-US" sz="2400" dirty="0"/>
              <a:t>특수한 사실을 통하여 개연적 진실에 도달하는 문학을 </a:t>
            </a:r>
            <a:r>
              <a:rPr lang="ko-KR" altLang="en-US" sz="2400" dirty="0" smtClean="0"/>
              <a:t>구별한다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개연적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허구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문학의 </a:t>
            </a:r>
            <a:r>
              <a:rPr lang="en-US" altLang="ko-KR" sz="2400" dirty="0" err="1" smtClean="0"/>
              <a:t>진실</a:t>
            </a:r>
            <a:r>
              <a:rPr lang="ko-KR" altLang="en-US" sz="2400" dirty="0" smtClean="0"/>
              <a:t>에</a:t>
            </a:r>
            <a:r>
              <a:rPr lang="en-US" altLang="ko-KR" sz="2400" dirty="0" smtClean="0"/>
              <a:t> 관</a:t>
            </a:r>
            <a:r>
              <a:rPr lang="ko-KR" altLang="en-US" sz="2400" dirty="0" err="1" smtClean="0"/>
              <a:t>련된</a:t>
            </a:r>
            <a:r>
              <a:rPr lang="ko-KR" altLang="en-US" sz="2400" dirty="0" smtClean="0"/>
              <a:t> 중요 </a:t>
            </a:r>
            <a:r>
              <a:rPr lang="en-US" altLang="ko-KR" sz="2400" dirty="0" err="1" smtClean="0"/>
              <a:t>개념이다</a:t>
            </a:r>
            <a:r>
              <a:rPr lang="en-US" altLang="ko-KR" sz="2400" dirty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/>
              <a:t>개연성은 문학의 허구를 정당화한다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170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아리스토텔레스는 문학이 </a:t>
            </a:r>
            <a:r>
              <a:rPr lang="ko-KR" altLang="en-US" sz="2400" dirty="0" smtClean="0"/>
              <a:t>개연성을 </a:t>
            </a:r>
            <a:r>
              <a:rPr lang="ko-KR" altLang="en-US" sz="2400" dirty="0"/>
              <a:t>모방하기 때문에 역사보다 더 </a:t>
            </a:r>
            <a:r>
              <a:rPr lang="ko-KR" altLang="en-US" sz="2400" dirty="0" smtClean="0"/>
              <a:t>중요하고 철학적이라고 </a:t>
            </a:r>
            <a:r>
              <a:rPr lang="ko-KR" altLang="en-US" sz="2400" dirty="0"/>
              <a:t>말했다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개연성의 테두리 안에서 다양한 정도의 허구가 용인된다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문학 </a:t>
            </a:r>
            <a:r>
              <a:rPr lang="ko-KR" altLang="en-US" sz="2400" dirty="0"/>
              <a:t>작품과 현실 사이에는 어떤 단절이나 단층이 있다고 보아야 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292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3) </a:t>
            </a:r>
            <a:r>
              <a:rPr lang="en-US" altLang="ko-KR" sz="2400" dirty="0" err="1"/>
              <a:t>개연성의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수준들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/>
              <a:t>① 사실적 개연성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/>
              <a:t>② 문화적 개연성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/>
              <a:t>③ 장르적 개연성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/>
              <a:t>④ 관습 의식적 개연성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/>
              <a:t>⑤ 패러디와 아이러니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059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4) </a:t>
            </a:r>
            <a:r>
              <a:rPr lang="en-US" altLang="ko-KR" sz="2400" dirty="0" err="1"/>
              <a:t>유추적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상관관계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창작행위는  </a:t>
            </a:r>
            <a:r>
              <a:rPr lang="ko-KR" altLang="en-US" sz="2400" dirty="0"/>
              <a:t>창조인 동시에 모방이라는 양면성을 갖는다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창조는 사실에 대한 유추를 토대로 이루어진다</a:t>
            </a:r>
            <a:r>
              <a:rPr lang="en-US" altLang="ko-KR" sz="2400" dirty="0" smtClean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전형적 인물과 전형적 상황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문학적 </a:t>
            </a:r>
            <a:r>
              <a:rPr lang="ko-KR" altLang="en-US" sz="2400" dirty="0" smtClean="0"/>
              <a:t>허구가 지닌 전형성이  </a:t>
            </a:r>
            <a:r>
              <a:rPr lang="ko-KR" altLang="en-US" sz="2400" dirty="0"/>
              <a:t>문학의 보편성을 지탱한다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 smtClean="0"/>
              <a:t> </a:t>
            </a:r>
            <a:endParaRPr lang="ko-KR" altLang="en-US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6614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212</Words>
  <Application>Microsoft Office PowerPoint</Application>
  <PresentationFormat>화면 슬라이드 쇼(4:3)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강헌국</dc:creator>
  <cp:lastModifiedBy>강헌국</cp:lastModifiedBy>
  <cp:revision>5</cp:revision>
  <dcterms:created xsi:type="dcterms:W3CDTF">2014-05-20T05:47:32Z</dcterms:created>
  <dcterms:modified xsi:type="dcterms:W3CDTF">2014-05-20T06:37:54Z</dcterms:modified>
</cp:coreProperties>
</file>