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19E5-EBDB-4984-8F30-DA2D69D040D4}" type="datetimeFigureOut">
              <a:rPr lang="ko-KR" altLang="en-US" smtClean="0"/>
              <a:t>2014-03-25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BB5D-09F8-4443-9F2B-C71EEAF04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1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19E5-EBDB-4984-8F30-DA2D69D040D4}" type="datetimeFigureOut">
              <a:rPr lang="ko-KR" altLang="en-US" smtClean="0"/>
              <a:t>2014-03-25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BB5D-09F8-4443-9F2B-C71EEAF04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5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19E5-EBDB-4984-8F30-DA2D69D040D4}" type="datetimeFigureOut">
              <a:rPr lang="ko-KR" altLang="en-US" smtClean="0"/>
              <a:t>2014-03-25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BB5D-09F8-4443-9F2B-C71EEAF04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1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19E5-EBDB-4984-8F30-DA2D69D040D4}" type="datetimeFigureOut">
              <a:rPr lang="ko-KR" altLang="en-US" smtClean="0"/>
              <a:t>2014-03-25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BB5D-09F8-4443-9F2B-C71EEAF04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80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19E5-EBDB-4984-8F30-DA2D69D040D4}" type="datetimeFigureOut">
              <a:rPr lang="ko-KR" altLang="en-US" smtClean="0"/>
              <a:t>2014-03-25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BB5D-09F8-4443-9F2B-C71EEAF04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5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19E5-EBDB-4984-8F30-DA2D69D040D4}" type="datetimeFigureOut">
              <a:rPr lang="ko-KR" altLang="en-US" smtClean="0"/>
              <a:t>2014-03-25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BB5D-09F8-4443-9F2B-C71EEAF04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20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19E5-EBDB-4984-8F30-DA2D69D040D4}" type="datetimeFigureOut">
              <a:rPr lang="ko-KR" altLang="en-US" smtClean="0"/>
              <a:t>2014-03-25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BB5D-09F8-4443-9F2B-C71EEAF04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53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19E5-EBDB-4984-8F30-DA2D69D040D4}" type="datetimeFigureOut">
              <a:rPr lang="ko-KR" altLang="en-US" smtClean="0"/>
              <a:t>2014-03-25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BB5D-09F8-4443-9F2B-C71EEAF04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08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19E5-EBDB-4984-8F30-DA2D69D040D4}" type="datetimeFigureOut">
              <a:rPr lang="ko-KR" altLang="en-US" smtClean="0"/>
              <a:t>2014-03-25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BB5D-09F8-4443-9F2B-C71EEAF04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9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19E5-EBDB-4984-8F30-DA2D69D040D4}" type="datetimeFigureOut">
              <a:rPr lang="ko-KR" altLang="en-US" smtClean="0"/>
              <a:t>2014-03-25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BB5D-09F8-4443-9F2B-C71EEAF04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41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19E5-EBDB-4984-8F30-DA2D69D040D4}" type="datetimeFigureOut">
              <a:rPr lang="ko-KR" altLang="en-US" smtClean="0"/>
              <a:t>2014-03-25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BB5D-09F8-4443-9F2B-C71EEAF04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5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119E5-EBDB-4984-8F30-DA2D69D040D4}" type="datetimeFigureOut">
              <a:rPr lang="ko-KR" altLang="en-US" smtClean="0"/>
              <a:t>2014-03-25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FBB5D-09F8-4443-9F2B-C71EEAF04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28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2. </a:t>
            </a:r>
            <a:r>
              <a:rPr lang="ko-KR" altLang="en-US" sz="2400" dirty="0" smtClean="0"/>
              <a:t>문학은 무슨 쓸모가 있는가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>
                <a:latin typeface="맑은 고딕"/>
                <a:ea typeface="맑은 고딕"/>
              </a:rPr>
              <a:t>◎ </a:t>
            </a:r>
            <a:r>
              <a:rPr lang="ko-KR" altLang="en-US" sz="2400" dirty="0" smtClean="0"/>
              <a:t>다음의 시를 읽고 감상을 말해 보자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125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lnSpcReduction="10000"/>
          </a:bodyPr>
          <a:lstStyle/>
          <a:p>
            <a:pPr marL="0" indent="0" algn="just" fontAlgn="base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마음도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한 자리에 못 앉아 있는 마음일 때</a:t>
            </a:r>
          </a:p>
          <a:p>
            <a:pPr marL="0" indent="0" algn="just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친구의 서러운 사랑 이야기를 </a:t>
            </a:r>
          </a:p>
          <a:p>
            <a:pPr marL="0" indent="0" algn="just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가을 햇볕으로나 동무 삼아 따라가면</a:t>
            </a:r>
          </a:p>
          <a:p>
            <a:pPr marL="0" indent="0" algn="just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어느새 등성이에 이르러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눈물나고나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algn="just" fontAlgn="base">
              <a:buNone/>
            </a:pP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algn="just" fontAlgn="base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제삿날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큰집에 모이는 불빛도 불빛이지만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algn="just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해질녘 울음이 타는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가을江을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보것네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algn="just" fontAlgn="base">
              <a:buNone/>
            </a:pP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algn="just" fontAlgn="base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저것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봐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저것 봐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algn="just" fontAlgn="base">
              <a:buNone/>
            </a:pP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네보담도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내보담도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algn="just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 기쁜 첫사랑 산골물소리가 사라지고 </a:t>
            </a:r>
          </a:p>
          <a:p>
            <a:pPr marL="0" indent="0" algn="just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 다음 사랑 끝에 생긴 울음까지 녹아나고</a:t>
            </a:r>
          </a:p>
          <a:p>
            <a:pPr marL="0" indent="0" algn="just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이제는 미칠 일 하나로 바다에 다 와가는</a:t>
            </a:r>
          </a:p>
          <a:p>
            <a:pPr marL="0" indent="0" algn="just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소리 죽은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가을강을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처음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보것네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 algn="r" fontAlgn="base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박재삼</a:t>
            </a:r>
            <a:r>
              <a:rPr lang="en-US" altLang="ko-KR" sz="2000" dirty="0" smtClean="0"/>
              <a:t>, </a:t>
            </a:r>
            <a:r>
              <a:rPr lang="ko-KR" altLang="en-US" sz="2000" dirty="0" smtClean="0">
                <a:latin typeface="맑은 고딕"/>
                <a:ea typeface="맑은 고딕"/>
              </a:rPr>
              <a:t>「</a:t>
            </a:r>
            <a:r>
              <a:rPr lang="ko-KR" altLang="en-US" sz="2000" dirty="0" smtClean="0"/>
              <a:t>울음이 타는 </a:t>
            </a:r>
            <a:r>
              <a:rPr lang="ko-KR" altLang="en-US" sz="2000" dirty="0" err="1" smtClean="0"/>
              <a:t>가을江</a:t>
            </a:r>
            <a:r>
              <a:rPr lang="ko-KR" altLang="en-US" sz="2000" dirty="0" smtClean="0">
                <a:latin typeface="맑은 고딕"/>
                <a:ea typeface="맑은 고딕"/>
              </a:rPr>
              <a:t>」 전문</a:t>
            </a:r>
            <a:r>
              <a:rPr lang="ko-KR" altLang="en-US" sz="2000" dirty="0" smtClean="0"/>
              <a:t> </a:t>
            </a:r>
          </a:p>
          <a:p>
            <a:pPr marL="0" indent="0" algn="r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353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맑은 고딕"/>
                <a:ea typeface="맑은 고딕"/>
              </a:rPr>
              <a:t>◎ </a:t>
            </a:r>
            <a:r>
              <a:rPr lang="ko-KR" altLang="en-US" sz="2400" dirty="0" smtClean="0"/>
              <a:t>김현의 </a:t>
            </a:r>
            <a:r>
              <a:rPr lang="ko-KR" altLang="en-US" sz="2400" dirty="0" smtClean="0">
                <a:latin typeface="맑은 고딕"/>
                <a:ea typeface="맑은 고딕"/>
              </a:rPr>
              <a:t>「문학은 무엇을 할 수 있는가」</a:t>
            </a:r>
            <a:r>
              <a:rPr lang="ko-KR" altLang="en-US" sz="2400" dirty="0" smtClean="0"/>
              <a:t> 읽기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이 글은 두 </a:t>
            </a:r>
            <a:r>
              <a:rPr lang="ko-KR" altLang="en-US" sz="2400" dirty="0"/>
              <a:t>부분으로 나뉘는데 그 전반부는 </a:t>
            </a:r>
            <a:r>
              <a:rPr lang="ko-KR" altLang="en-US" sz="2400" dirty="0" smtClean="0"/>
              <a:t>‘</a:t>
            </a:r>
            <a:r>
              <a:rPr lang="ko-KR" altLang="en-US" sz="2400" dirty="0"/>
              <a:t>문학이란 무엇인가’라는 질문에 </a:t>
            </a:r>
            <a:r>
              <a:rPr lang="ko-KR" altLang="en-US" sz="2400" dirty="0" smtClean="0"/>
              <a:t>대해 고찰한다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제목과 부합하는 내용은 글의 후반부에 전개된다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04785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글의 전반부는 다음의 </a:t>
            </a:r>
            <a:r>
              <a:rPr lang="ko-KR" altLang="en-US" sz="2400" dirty="0" smtClean="0"/>
              <a:t>세 가지 주된 내용으로</a:t>
            </a:r>
            <a:r>
              <a:rPr lang="ko-KR" altLang="en-US" sz="2400" dirty="0" smtClean="0"/>
              <a:t> 구성된다</a:t>
            </a:r>
            <a:r>
              <a:rPr lang="en-US" altLang="ko-KR" sz="2400" dirty="0" smtClean="0"/>
              <a:t>. </a:t>
            </a:r>
            <a:endParaRPr lang="ko-KR" altLang="en-US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sz="2000" dirty="0" smtClean="0"/>
              <a:t>문학에 대한 실체적 정의는 부적절하다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sz="2000" dirty="0" smtClean="0"/>
              <a:t>문학 작품이 하나의 의미를 갖고 있지 않다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sz="2000" dirty="0" smtClean="0"/>
              <a:t>내용과 형식을 구분하는 것은 옳지 않다</a:t>
            </a:r>
            <a:r>
              <a:rPr lang="en-US" altLang="ko-KR" sz="2000" dirty="0" smtClean="0"/>
              <a:t>. </a:t>
            </a:r>
            <a:endParaRPr lang="ko-KR" altLang="en-US" sz="2000" dirty="0" smtClean="0"/>
          </a:p>
          <a:p>
            <a:pPr marL="857250" lvl="1" indent="-457200">
              <a:buFont typeface="+mj-ea"/>
              <a:buAutoNum type="circleNumDbPlain"/>
            </a:pPr>
            <a:endParaRPr lang="ko-KR" altLang="en-US" sz="2000" dirty="0" smtClean="0"/>
          </a:p>
          <a:p>
            <a:r>
              <a:rPr lang="ko-KR" altLang="en-US" sz="2400" dirty="0" smtClean="0"/>
              <a:t>문학의 효용에 대한 논의는 글의 후반부에 전개된다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051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후반부의 주된 내용은 아래와 같다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sz="2000" dirty="0" smtClean="0"/>
              <a:t>문제 해결의 관점에서 보자면 문학은 아무 쓸모가 없다</a:t>
            </a:r>
            <a:r>
              <a:rPr lang="en-US" altLang="ko-KR" sz="2000" dirty="0" smtClean="0"/>
              <a:t>. </a:t>
            </a:r>
            <a:endParaRPr lang="ko-KR" altLang="en-US" sz="2000" dirty="0" smtClean="0"/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sz="2000" dirty="0" smtClean="0"/>
              <a:t>억압 없는 쾌락을 느끼게 해 준다</a:t>
            </a:r>
            <a:r>
              <a:rPr lang="en-US" altLang="ko-KR" sz="2000" dirty="0" smtClean="0"/>
              <a:t>. 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sz="2000" dirty="0" smtClean="0"/>
              <a:t>무지와 불가능성에 대한 싸움이다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/>
          </a:p>
          <a:p>
            <a:pPr marL="857250" lvl="1" indent="-457200">
              <a:buFont typeface="+mj-ea"/>
              <a:buAutoNum type="circleNumDbPlain"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91130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▶ </a:t>
            </a:r>
            <a:r>
              <a:rPr lang="ko-KR" altLang="en-US" sz="2400" dirty="0" smtClean="0"/>
              <a:t>이상의 이해를 바탕으로 문학의 효용에 대해 다음과 같이 정리해 볼 수 있다</a:t>
            </a:r>
            <a:r>
              <a:rPr lang="en-US" altLang="ko-KR" sz="2400" dirty="0" smtClean="0"/>
              <a:t>.</a:t>
            </a:r>
          </a:p>
          <a:p>
            <a:endParaRPr lang="ko-KR" altLang="en-US" sz="2400" dirty="0" smtClean="0"/>
          </a:p>
          <a:p>
            <a:pPr marL="457200" indent="-457200">
              <a:buFont typeface="+mj-lt"/>
              <a:buAutoNum type="arabicParenR"/>
            </a:pPr>
            <a:r>
              <a:rPr lang="en-US" altLang="ko-KR" sz="2400" dirty="0" err="1"/>
              <a:t>감정의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해방을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가져온다</a:t>
            </a:r>
            <a:r>
              <a:rPr lang="en-US" altLang="ko-KR" sz="2400" dirty="0"/>
              <a:t>. </a:t>
            </a:r>
          </a:p>
          <a:p>
            <a:pPr marL="457200" indent="-457200">
              <a:buFont typeface="+mj-lt"/>
              <a:buAutoNum type="arabicParenR"/>
            </a:pPr>
            <a:endParaRPr lang="en-US" altLang="ko-KR" sz="2400" dirty="0" smtClean="0"/>
          </a:p>
          <a:p>
            <a:pPr marL="457200" indent="-457200">
              <a:buFont typeface="+mj-lt"/>
              <a:buAutoNum type="arabicParenR"/>
            </a:pPr>
            <a:r>
              <a:rPr lang="ko-KR" altLang="en-US" sz="2400" dirty="0" smtClean="0"/>
              <a:t>사람과 사물과 세상의 </a:t>
            </a:r>
            <a:r>
              <a:rPr lang="ko-KR" altLang="en-US" sz="2400" dirty="0"/>
              <a:t>의미를 발견하게 한다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Font typeface="+mj-lt"/>
              <a:buAutoNum type="arabicParenR"/>
            </a:pPr>
            <a:endParaRPr lang="en-US" altLang="ko-KR" sz="2400" dirty="0"/>
          </a:p>
          <a:p>
            <a:pPr marL="457200" indent="-457200">
              <a:buFont typeface="+mj-lt"/>
              <a:buAutoNum type="arabicParenR"/>
            </a:pPr>
            <a:r>
              <a:rPr lang="ko-KR" altLang="en-US" sz="2400" dirty="0"/>
              <a:t>더불어 사는 삶의 의미를 되새기게 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marL="457200" indent="-457200">
              <a:buFont typeface="+mj-lt"/>
              <a:buAutoNum type="arabicParenR"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>
                <a:latin typeface="맑은 고딕"/>
                <a:ea typeface="맑은 고딕"/>
              </a:rPr>
              <a:t>◎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다음의 글을 읽고 문학의 효용에 대해 생각해 보자</a:t>
            </a:r>
            <a:r>
              <a:rPr lang="en-US" altLang="ko-KR" sz="2400" dirty="0" smtClean="0"/>
              <a:t>. </a:t>
            </a:r>
            <a:endParaRPr lang="ko-KR" altLang="en-US" sz="2400" dirty="0"/>
          </a:p>
          <a:p>
            <a:pPr marL="457200" indent="-457200">
              <a:buFont typeface="+mj-lt"/>
              <a:buAutoNum type="arabicParenR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583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모든 인간행위가 그러하듯이 문학 역시 욕망 충족의 한 방식이지만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따지고 보면 그것은 참 한심한 방식이다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가령 사람들이 타는 목마름을 위하여 맑은 물을 찾아 헤맬 때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시인은 목청을 가다듬고 타는 목마름을 노래할 뿐이다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노래를 위해 자신의 갈증을 더 강화시키기도 한다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욕망을 현실 속에서 추구하지 아니하고 언어 속에서 추구하는 것이다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그러니 문학을 지향하는 자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어찌 한심한 영혼이 아니겠는가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?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그러나 이 한심함 때문에 문학은 타는 목마름들에게 마르지 않는 샘이 되어 줄 수 있다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스스로의 목마름을 제물로 바쳐 가문 세상을 위한 기우제를 올리는 것과 같다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이에 세인들은 고귀한 영혼이라 입 발린 칭찬을 하기도 하나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그것은 쓸모 없는 표창장과 같아 한심한 영혼들을 위로하지 못한다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글 쓰는 자는 스스로 한심한 영혼을 선택한 자이니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 寒心함을 스스로 사랑할 뿐이다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차가운 가슴이 세계의 따뜻함을 위한 거름이 되기까지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문학을 턱없이 위대하게 생각하는 사람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문학을 현실적 힘의 도구로 혹은 재물과 명예의 수단으로 생각하는 사람들은 한심한 영혼들의 축제에 초대받지 못하며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세계의 따뜻함을 위한 거름이 되지도 못할 것이다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algn="just">
              <a:buNone/>
            </a:pP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-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이남호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, </a:t>
            </a:r>
            <a:r>
              <a:rPr lang="en-US" altLang="ko-KR" sz="2000" dirty="0" smtClean="0">
                <a:latin typeface="맑은 고딕"/>
                <a:ea typeface="맑은 고딕"/>
                <a:cs typeface="함초롬바탕" panose="02030504000101010101" pitchFamily="18" charset="-127"/>
              </a:rPr>
              <a:t>『</a:t>
            </a:r>
            <a:r>
              <a:rPr lang="ko-KR" altLang="en-US" sz="2000" dirty="0" smtClean="0">
                <a:latin typeface="맑은 고딕"/>
                <a:ea typeface="맑은 고딕"/>
                <a:cs typeface="함초롬바탕" panose="02030504000101010101" pitchFamily="18" charset="-127"/>
              </a:rPr>
              <a:t>한심한 영혼아</a:t>
            </a:r>
            <a:r>
              <a:rPr lang="en-US" altLang="ko-KR" sz="2000" dirty="0" smtClean="0">
                <a:latin typeface="맑은 고딕"/>
                <a:ea typeface="맑은 고딕"/>
                <a:cs typeface="함초롬바탕" panose="02030504000101010101" pitchFamily="18" charset="-127"/>
              </a:rPr>
              <a:t>』</a:t>
            </a:r>
            <a:r>
              <a:rPr lang="ko-KR" altLang="en-US" sz="2000" dirty="0" smtClean="0">
                <a:latin typeface="맑은 고딕"/>
                <a:ea typeface="맑은 고딕"/>
                <a:cs typeface="함초롬바탕" panose="02030504000101010101" pitchFamily="18" charset="-127"/>
              </a:rPr>
              <a:t>의 「책 머리에」</a:t>
            </a:r>
            <a:r>
              <a:rPr lang="en-US" altLang="ko-KR" sz="2000" dirty="0" smtClean="0">
                <a:latin typeface="맑은 고딕"/>
                <a:ea typeface="맑은 고딕"/>
                <a:cs typeface="함초롬바탕" panose="02030504000101010101" pitchFamily="18" charset="-127"/>
              </a:rPr>
              <a:t> </a:t>
            </a:r>
            <a:r>
              <a:rPr lang="ko-KR" altLang="en-US" sz="2000" dirty="0" smtClean="0">
                <a:latin typeface="맑은 고딕"/>
                <a:ea typeface="맑은 고딕"/>
                <a:cs typeface="함초롬바탕" panose="02030504000101010101" pitchFamily="18" charset="-127"/>
              </a:rPr>
              <a:t>중에서</a:t>
            </a:r>
            <a:endParaRPr lang="ko-KR" altLang="en-US" sz="2000" dirty="0">
              <a:latin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17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410</Words>
  <Application>Microsoft Office PowerPoint</Application>
  <PresentationFormat>화면 슬라이드 쇼(4:3)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강헌국</dc:creator>
  <cp:lastModifiedBy>강헌국</cp:lastModifiedBy>
  <cp:revision>7</cp:revision>
  <dcterms:created xsi:type="dcterms:W3CDTF">2014-03-25T01:23:34Z</dcterms:created>
  <dcterms:modified xsi:type="dcterms:W3CDTF">2014-03-25T02:32:37Z</dcterms:modified>
</cp:coreProperties>
</file>