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6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3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2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1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93A7-CAB4-416E-9D70-A24BB800C2F6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5DD4-CECF-4CB1-9B8B-A4FC906CE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8. </a:t>
            </a:r>
            <a:r>
              <a:rPr lang="ko-KR" altLang="en-US" sz="2800" dirty="0" smtClean="0"/>
              <a:t>문학의 갈래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400" dirty="0" smtClean="0"/>
              <a:t>장르론은 분류를 목적으로 하지 않는다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장르론은 작품의 존재 방식을 이해하기 위한 인식의 </a:t>
            </a:r>
            <a:r>
              <a:rPr lang="ko-KR" altLang="en-US" sz="2400" dirty="0" smtClean="0"/>
              <a:t>틀로서 가치를 </a:t>
            </a:r>
            <a:r>
              <a:rPr lang="ko-KR" altLang="en-US" sz="2400" dirty="0"/>
              <a:t>지닌다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3분법 - </a:t>
            </a:r>
            <a:r>
              <a:rPr lang="en-US" altLang="ko-KR" sz="2400" dirty="0" err="1"/>
              <a:t>서정</a:t>
            </a:r>
            <a:r>
              <a:rPr lang="en-US" altLang="ko-KR" sz="2400" dirty="0"/>
              <a:t>(</a:t>
            </a:r>
            <a:r>
              <a:rPr lang="en-US" altLang="ko-KR" sz="2400" dirty="0" err="1" smtClean="0"/>
              <a:t>抒情</a:t>
            </a:r>
            <a:r>
              <a:rPr lang="en-US" altLang="ko-KR" sz="2400" dirty="0" smtClean="0"/>
              <a:t>), </a:t>
            </a:r>
            <a:r>
              <a:rPr lang="en-US" altLang="ko-KR" sz="2400" dirty="0" err="1" smtClean="0"/>
              <a:t>서사</a:t>
            </a:r>
            <a:r>
              <a:rPr lang="en-US" altLang="ko-KR" sz="2400" dirty="0"/>
              <a:t>(</a:t>
            </a:r>
            <a:r>
              <a:rPr lang="en-US" altLang="ko-KR" sz="2400" dirty="0" err="1" smtClean="0"/>
              <a:t>敍事</a:t>
            </a:r>
            <a:r>
              <a:rPr lang="en-US" altLang="ko-KR" sz="2400" dirty="0" smtClean="0"/>
              <a:t>), </a:t>
            </a:r>
            <a:r>
              <a:rPr lang="en-US" altLang="ko-KR" sz="2400" dirty="0"/>
              <a:t>극(劇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3</a:t>
            </a:r>
            <a:r>
              <a:rPr lang="ko-KR" altLang="en-US" sz="2400" dirty="0" err="1" smtClean="0"/>
              <a:t>분법으로</a:t>
            </a:r>
            <a:r>
              <a:rPr lang="ko-KR" altLang="en-US" sz="2400" dirty="0" smtClean="0"/>
              <a:t> 포섭되지 않는 갈래들이 있다</a:t>
            </a:r>
            <a:r>
              <a:rPr lang="en-US" altLang="ko-KR" sz="2400" dirty="0" smtClean="0"/>
              <a:t>.</a:t>
            </a:r>
          </a:p>
          <a:p>
            <a:pPr marL="400050" lvl="1" indent="0">
              <a:buNone/>
            </a:pPr>
            <a:endParaRPr lang="en-US" altLang="ko-KR" sz="2000" dirty="0" smtClean="0"/>
          </a:p>
          <a:p>
            <a:pPr marL="400050" lvl="1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수필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회고록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서간문 </a:t>
            </a:r>
            <a:r>
              <a:rPr lang="en-US" altLang="ko-KR" sz="2000" dirty="0" smtClean="0"/>
              <a:t>….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91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교술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敎述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3</a:t>
            </a:r>
            <a:r>
              <a:rPr lang="ko-KR" altLang="en-US" sz="2400" dirty="0" err="1" smtClean="0"/>
              <a:t>분법에</a:t>
            </a:r>
            <a:r>
              <a:rPr lang="ko-KR" altLang="en-US" sz="2400" dirty="0" smtClean="0"/>
              <a:t> 속하지 않는 글들을 설명하기 위해 제안된 범주이다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4</a:t>
            </a:r>
            <a:r>
              <a:rPr lang="ko-KR" altLang="en-US" sz="2400" dirty="0" err="1" smtClean="0"/>
              <a:t>분법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en-US" altLang="ko-KR" sz="2400" dirty="0" err="1"/>
              <a:t>서정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서사</a:t>
            </a:r>
            <a:r>
              <a:rPr lang="en-US" altLang="ko-KR" sz="2400" dirty="0"/>
              <a:t>, 극, </a:t>
            </a:r>
            <a:r>
              <a:rPr lang="en-US" altLang="ko-KR" sz="2400" dirty="0" err="1" smtClean="0"/>
              <a:t>교술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문학이 인간과 </a:t>
            </a:r>
            <a:r>
              <a:rPr lang="ko-KR" altLang="en-US" sz="2400" dirty="0" smtClean="0"/>
              <a:t>세계를 인식하는 방식의 하나라면 각 장르에 </a:t>
            </a:r>
            <a:r>
              <a:rPr lang="ko-KR" altLang="en-US" sz="2400" dirty="0"/>
              <a:t>대한 </a:t>
            </a:r>
            <a:r>
              <a:rPr lang="ko-KR" altLang="en-US" sz="2400" dirty="0" smtClean="0"/>
              <a:t>개념도 인간과 </a:t>
            </a:r>
            <a:r>
              <a:rPr lang="ko-KR" altLang="en-US" sz="2400" dirty="0"/>
              <a:t>세계를 중심으로 </a:t>
            </a:r>
            <a:r>
              <a:rPr lang="ko-KR" altLang="en-US" sz="2400" dirty="0" smtClean="0"/>
              <a:t>규정해 볼 수 있다</a:t>
            </a:r>
            <a:r>
              <a:rPr lang="en-US" altLang="ko-KR" sz="2400" dirty="0" smtClean="0"/>
              <a:t>.  </a:t>
            </a:r>
            <a:endParaRPr lang="ko-KR" altLang="en-US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5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조동일의 장르 </a:t>
            </a:r>
            <a:r>
              <a:rPr lang="ko-KR" altLang="en-US" sz="2400" dirty="0" smtClean="0"/>
              <a:t>구분과 </a:t>
            </a:r>
            <a:r>
              <a:rPr lang="ko-KR" altLang="en-US" sz="2400" dirty="0"/>
              <a:t>그 개념</a:t>
            </a:r>
          </a:p>
          <a:p>
            <a:pPr marL="400050" lvl="1" indent="0" fontAlgn="base">
              <a:buNone/>
            </a:pPr>
            <a:endParaRPr lang="en-US" altLang="ko-KR" sz="2000" dirty="0" smtClean="0"/>
          </a:p>
          <a:p>
            <a:pPr marL="400050" lvl="1" indent="0" fontAlgn="base">
              <a:buNone/>
            </a:pPr>
            <a:r>
              <a:rPr lang="ko-KR" altLang="en-US" sz="2000" dirty="0" smtClean="0"/>
              <a:t>서정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작품외적 세계의 개입이 없는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세계의 자아화 </a:t>
            </a:r>
          </a:p>
          <a:p>
            <a:pPr marL="400050" lvl="1" indent="0" fontAlgn="base">
              <a:buNone/>
            </a:pPr>
            <a:r>
              <a:rPr lang="ko-KR" altLang="en-US" sz="2000" dirty="0" smtClean="0"/>
              <a:t>교술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작품외적 세계의 개입이 있는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자아의 세계화</a:t>
            </a:r>
          </a:p>
          <a:p>
            <a:pPr marL="400050" lvl="1" indent="0" fontAlgn="base">
              <a:buNone/>
            </a:pPr>
            <a:r>
              <a:rPr lang="ko-KR" altLang="en-US" sz="2000" dirty="0" smtClean="0"/>
              <a:t>희곡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작품외적 자아의 개입이 없는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자아와 세계의 대결</a:t>
            </a:r>
          </a:p>
          <a:p>
            <a:pPr marL="400050" lvl="1" indent="0" fontAlgn="base">
              <a:buNone/>
            </a:pPr>
            <a:r>
              <a:rPr lang="ko-KR" altLang="en-US" sz="2000" dirty="0" smtClean="0"/>
              <a:t>서사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작품외적 자아의 개입이 있는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자아와 세계의 대결</a:t>
            </a:r>
            <a:endParaRPr lang="en-US" altLang="ko-KR" sz="2000" dirty="0" smtClean="0"/>
          </a:p>
          <a:p>
            <a:pPr marL="400050" lvl="1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400" dirty="0" smtClean="0"/>
              <a:t>장르론은 구체적인 작품에서 추상적인 범주에 이르기까지 계층적으로 조직된다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 smtClean="0"/>
              <a:t>작품 </a:t>
            </a:r>
            <a:r>
              <a:rPr lang="en-US" altLang="ko-KR" sz="2400" dirty="0" smtClean="0"/>
              <a:t>&lt; </a:t>
            </a:r>
            <a:r>
              <a:rPr lang="ko-KR" altLang="en-US" sz="2400" dirty="0" smtClean="0"/>
              <a:t>장르 종 </a:t>
            </a:r>
            <a:r>
              <a:rPr lang="en-US" altLang="ko-KR" sz="2400" dirty="0" smtClean="0"/>
              <a:t>&lt; </a:t>
            </a:r>
            <a:r>
              <a:rPr lang="ko-KR" altLang="en-US" sz="2400" dirty="0" smtClean="0"/>
              <a:t>장르 류</a:t>
            </a:r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12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장르 류가 추상적 범주라면 장르 종은 역사적 실질을 지닌다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다음의 갈래들이 어떤 장르 류에 속하는지 말해보자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400050" lvl="1" indent="0">
              <a:buNone/>
            </a:pPr>
            <a:r>
              <a:rPr lang="ko-KR" altLang="en-US" sz="2000" dirty="0" smtClean="0"/>
              <a:t>향가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고려속요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꼭두각시 놀음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회고록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발라드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목가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로망스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군담소설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민담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자서전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가면극</a:t>
            </a:r>
            <a:r>
              <a:rPr lang="en-US" altLang="ko-KR" sz="2000" dirty="0" smtClean="0"/>
              <a:t>….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1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200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4</cp:revision>
  <dcterms:created xsi:type="dcterms:W3CDTF">2014-05-30T08:33:31Z</dcterms:created>
  <dcterms:modified xsi:type="dcterms:W3CDTF">2014-05-30T08:58:04Z</dcterms:modified>
</cp:coreProperties>
</file>